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052" r:id="rId1"/>
  </p:sldMasterIdLst>
  <p:notesMasterIdLst>
    <p:notesMasterId r:id="rId15"/>
  </p:notesMasterIdLst>
  <p:sldIdLst>
    <p:sldId id="256" r:id="rId2"/>
    <p:sldId id="257" r:id="rId3"/>
    <p:sldId id="258" r:id="rId4"/>
    <p:sldId id="267" r:id="rId5"/>
    <p:sldId id="268" r:id="rId6"/>
    <p:sldId id="269" r:id="rId7"/>
    <p:sldId id="261" r:id="rId8"/>
    <p:sldId id="263" r:id="rId9"/>
    <p:sldId id="270" r:id="rId10"/>
    <p:sldId id="260" r:id="rId11"/>
    <p:sldId id="265" r:id="rId12"/>
    <p:sldId id="271" r:id="rId13"/>
    <p:sldId id="266" r:id="rId14"/>
  </p:sldIdLst>
  <p:sldSz cx="12192000" cy="6858000"/>
  <p:notesSz cx="6950075" cy="1197927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FF7A2ADB-6C94-43DC-8D05-B7A0E2D5C854}">
          <p14:sldIdLst>
            <p14:sldId id="256"/>
            <p14:sldId id="257"/>
          </p14:sldIdLst>
        </p14:section>
        <p14:section name="Section sans titre" id="{4E4F66B6-804C-40D5-955B-2A7301EF2729}">
          <p14:sldIdLst>
            <p14:sldId id="258"/>
          </p14:sldIdLst>
        </p14:section>
        <p14:section name="Section sans titre" id="{5ACF4370-034B-4071-BFB0-41538261586D}">
          <p14:sldIdLst>
            <p14:sldId id="267"/>
            <p14:sldId id="268"/>
            <p14:sldId id="269"/>
            <p14:sldId id="261"/>
            <p14:sldId id="263"/>
            <p14:sldId id="270"/>
            <p14:sldId id="260"/>
            <p14:sldId id="265"/>
            <p14:sldId id="271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rectrice" initials="D" lastIdx="1" clrIdx="0">
    <p:extLst>
      <p:ext uri="{19B8F6BF-5375-455C-9EA6-DF929625EA0E}">
        <p15:presenceInfo xmlns:p15="http://schemas.microsoft.com/office/powerpoint/2012/main" userId="Directrice" providerId="None"/>
      </p:ext>
    </p:extLst>
  </p:cmAuthor>
  <p:cmAuthor id="2" name="Josée Desmeules" initials="JD" lastIdx="2" clrIdx="1">
    <p:extLst>
      <p:ext uri="{19B8F6BF-5375-455C-9EA6-DF929625EA0E}">
        <p15:presenceInfo xmlns:p15="http://schemas.microsoft.com/office/powerpoint/2012/main" userId="S::ville@villelacdelage.onmicrosoft.com::cb9a397d-eace-4623-9f1c-17041df87b7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Style léger 3 - Accentuation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EC20E35-A176-4012-BC5E-935CFFF8708E}" styleName="Style moyen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Relationship Id="rId14" Type="http://schemas.openxmlformats.org/officeDocument/2006/relationships/image" Target="../media/image16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Relationship Id="rId14" Type="http://schemas.openxmlformats.org/officeDocument/2006/relationships/image" Target="../media/image16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coloredtext_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2">
        <a:alpha val="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/>
    </dgm:fillClrLst>
    <dgm:linClrLst meth="repeat">
      <a:schemeClr val="lt2">
        <a:alpha val="0"/>
      </a:schemeClr>
    </dgm:linClrLst>
    <dgm:effectClrLst/>
    <dgm:txLinClrLst/>
    <dgm:txFillClrLst/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dk2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dk2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C0E872-058D-445F-B556-307DE80F51B0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C8085F7F-D732-4B5D-A08C-88D84EA3C0FA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Le budget 2021         </a:t>
          </a:r>
          <a:r>
            <a:rPr lang="en-US" dirty="0" err="1"/>
            <a:t>en</a:t>
          </a:r>
          <a:r>
            <a:rPr lang="en-US" dirty="0"/>
            <a:t> </a:t>
          </a:r>
          <a:r>
            <a:rPr lang="en-US" dirty="0" err="1"/>
            <a:t>bref</a:t>
          </a:r>
          <a:r>
            <a:rPr lang="en-US" dirty="0"/>
            <a:t>…</a:t>
          </a:r>
        </a:p>
      </dgm:t>
    </dgm:pt>
    <dgm:pt modelId="{4FC8DCB7-8B82-4A87-A283-7FAD76293340}" type="parTrans" cxnId="{0D891CA7-77E2-47ED-A0A0-0994E7D6A7AF}">
      <dgm:prSet/>
      <dgm:spPr/>
      <dgm:t>
        <a:bodyPr/>
        <a:lstStyle/>
        <a:p>
          <a:endParaRPr lang="en-US"/>
        </a:p>
      </dgm:t>
    </dgm:pt>
    <dgm:pt modelId="{4FC4C5A8-BF18-4AC4-BD9C-43B387B4E528}" type="sibTrans" cxnId="{0D891CA7-77E2-47ED-A0A0-0994E7D6A7AF}">
      <dgm:prSet/>
      <dgm:spPr/>
      <dgm:t>
        <a:bodyPr/>
        <a:lstStyle/>
        <a:p>
          <a:endParaRPr lang="en-US"/>
        </a:p>
      </dgm:t>
    </dgm:pt>
    <dgm:pt modelId="{E2585C03-8A48-415D-9562-A67875E328B0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Analyse des revenus et dépenses</a:t>
          </a:r>
        </a:p>
      </dgm:t>
    </dgm:pt>
    <dgm:pt modelId="{2ADCBDA4-263B-41F0-AE26-8DBFA48AB6CC}" type="parTrans" cxnId="{C9D2B9E4-D62D-46E8-9DA3-37A24F327A95}">
      <dgm:prSet/>
      <dgm:spPr/>
      <dgm:t>
        <a:bodyPr/>
        <a:lstStyle/>
        <a:p>
          <a:endParaRPr lang="en-US"/>
        </a:p>
      </dgm:t>
    </dgm:pt>
    <dgm:pt modelId="{BCF7C2CC-E9BC-4F61-B409-EADD8482C98D}" type="sibTrans" cxnId="{C9D2B9E4-D62D-46E8-9DA3-37A24F327A95}">
      <dgm:prSet/>
      <dgm:spPr/>
      <dgm:t>
        <a:bodyPr/>
        <a:lstStyle/>
        <a:p>
          <a:endParaRPr lang="en-US"/>
        </a:p>
      </dgm:t>
    </dgm:pt>
    <dgm:pt modelId="{1DA3FC3F-6683-471E-80A6-D06432D47358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Analyse budget des immobilisations </a:t>
          </a:r>
        </a:p>
      </dgm:t>
    </dgm:pt>
    <dgm:pt modelId="{3AF1ED85-B773-4C7B-B42D-FA3A205D933F}" type="parTrans" cxnId="{301927E9-9F0E-4C41-830A-A3527EF10FB6}">
      <dgm:prSet/>
      <dgm:spPr/>
      <dgm:t>
        <a:bodyPr/>
        <a:lstStyle/>
        <a:p>
          <a:endParaRPr lang="en-US"/>
        </a:p>
      </dgm:t>
    </dgm:pt>
    <dgm:pt modelId="{59F489B8-F431-49C3-829B-CB8D0441670F}" type="sibTrans" cxnId="{301927E9-9F0E-4C41-830A-A3527EF10FB6}">
      <dgm:prSet/>
      <dgm:spPr/>
      <dgm:t>
        <a:bodyPr/>
        <a:lstStyle/>
        <a:p>
          <a:endParaRPr lang="en-US"/>
        </a:p>
      </dgm:t>
    </dgm:pt>
    <dgm:pt modelId="{0248AE33-8CC1-4501-8E68-85FCA448F661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Endettement</a:t>
          </a:r>
        </a:p>
      </dgm:t>
    </dgm:pt>
    <dgm:pt modelId="{F537B941-4D4A-4EBA-8195-1AED4818F788}" type="parTrans" cxnId="{CA1EA177-E2E9-4C9C-8EED-68E75009909C}">
      <dgm:prSet/>
      <dgm:spPr/>
      <dgm:t>
        <a:bodyPr/>
        <a:lstStyle/>
        <a:p>
          <a:endParaRPr lang="en-US"/>
        </a:p>
      </dgm:t>
    </dgm:pt>
    <dgm:pt modelId="{8F53BA41-890F-42C1-BFAB-DAF30ACF0847}" type="sibTrans" cxnId="{CA1EA177-E2E9-4C9C-8EED-68E75009909C}">
      <dgm:prSet/>
      <dgm:spPr/>
      <dgm:t>
        <a:bodyPr/>
        <a:lstStyle/>
        <a:p>
          <a:endParaRPr lang="en-US"/>
        </a:p>
      </dgm:t>
    </dgm:pt>
    <dgm:pt modelId="{AE561FD9-94DB-4A1B-8430-893633F2F187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Surplus accumulés</a:t>
          </a:r>
        </a:p>
      </dgm:t>
    </dgm:pt>
    <dgm:pt modelId="{20C787F5-B7D5-4EF6-BFB2-36547D308C4E}" type="parTrans" cxnId="{33CC21BD-1AC5-42CD-B480-F28672E28958}">
      <dgm:prSet/>
      <dgm:spPr/>
      <dgm:t>
        <a:bodyPr/>
        <a:lstStyle/>
        <a:p>
          <a:endParaRPr lang="en-US"/>
        </a:p>
      </dgm:t>
    </dgm:pt>
    <dgm:pt modelId="{C170A5A4-3FA5-4AE4-9229-47F94F92D50F}" type="sibTrans" cxnId="{33CC21BD-1AC5-42CD-B480-F28672E28958}">
      <dgm:prSet/>
      <dgm:spPr/>
      <dgm:t>
        <a:bodyPr/>
        <a:lstStyle/>
        <a:p>
          <a:endParaRPr lang="en-US"/>
        </a:p>
      </dgm:t>
    </dgm:pt>
    <dgm:pt modelId="{1FF1C28F-20A7-4FC7-A388-BF53005A9325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Simulation </a:t>
          </a:r>
          <a:r>
            <a:rPr lang="en-US" dirty="0" err="1"/>
            <a:t>taux</a:t>
          </a:r>
          <a:r>
            <a:rPr lang="en-US" dirty="0"/>
            <a:t> de taxes et impact</a:t>
          </a:r>
        </a:p>
      </dgm:t>
    </dgm:pt>
    <dgm:pt modelId="{41062F1D-5DED-46E4-B5D1-A7C1039DFF69}" type="parTrans" cxnId="{A1C0520C-0CDC-4EF0-BC74-B9A667964C14}">
      <dgm:prSet/>
      <dgm:spPr/>
      <dgm:t>
        <a:bodyPr/>
        <a:lstStyle/>
        <a:p>
          <a:endParaRPr lang="en-US"/>
        </a:p>
      </dgm:t>
    </dgm:pt>
    <dgm:pt modelId="{82B14B8B-E7AD-4391-B1BE-26AB4ABCB28A}" type="sibTrans" cxnId="{A1C0520C-0CDC-4EF0-BC74-B9A667964C14}">
      <dgm:prSet/>
      <dgm:spPr/>
      <dgm:t>
        <a:bodyPr/>
        <a:lstStyle/>
        <a:p>
          <a:endParaRPr lang="en-US"/>
        </a:p>
      </dgm:t>
    </dgm:pt>
    <dgm:pt modelId="{A8980196-2950-4140-AD34-FB0D39851AD7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Discussion et conclusion </a:t>
          </a:r>
        </a:p>
      </dgm:t>
    </dgm:pt>
    <dgm:pt modelId="{65C7CE79-8875-43F0-8AE6-53322B7C71E9}" type="parTrans" cxnId="{F6569E5A-E80D-4A42-AA65-BB45B1228147}">
      <dgm:prSet/>
      <dgm:spPr/>
      <dgm:t>
        <a:bodyPr/>
        <a:lstStyle/>
        <a:p>
          <a:endParaRPr lang="en-US"/>
        </a:p>
      </dgm:t>
    </dgm:pt>
    <dgm:pt modelId="{3583315C-62A0-4798-92F0-37EEE50BB301}" type="sibTrans" cxnId="{F6569E5A-E80D-4A42-AA65-BB45B1228147}">
      <dgm:prSet/>
      <dgm:spPr/>
      <dgm:t>
        <a:bodyPr/>
        <a:lstStyle/>
        <a:p>
          <a:endParaRPr lang="en-US"/>
        </a:p>
      </dgm:t>
    </dgm:pt>
    <dgm:pt modelId="{9AB8D914-E66A-4011-AA4E-5FBE0E0640D7}" type="pres">
      <dgm:prSet presAssocID="{2DC0E872-058D-445F-B556-307DE80F51B0}" presName="root" presStyleCnt="0">
        <dgm:presLayoutVars>
          <dgm:dir/>
          <dgm:resizeHandles val="exact"/>
        </dgm:presLayoutVars>
      </dgm:prSet>
      <dgm:spPr/>
    </dgm:pt>
    <dgm:pt modelId="{F567FBC6-438D-48C6-9B26-C8452F465A76}" type="pres">
      <dgm:prSet presAssocID="{C8085F7F-D732-4B5D-A08C-88D84EA3C0FA}" presName="compNode" presStyleCnt="0"/>
      <dgm:spPr/>
    </dgm:pt>
    <dgm:pt modelId="{9774855F-B2AA-4BAC-AA03-9A6099B0AFA0}" type="pres">
      <dgm:prSet presAssocID="{C8085F7F-D732-4B5D-A08C-88D84EA3C0FA}" presName="iconBgRect" presStyleLbl="bgShp" presStyleIdx="0" presStyleCnt="7"/>
      <dgm:spPr/>
    </dgm:pt>
    <dgm:pt modelId="{D9C0986F-4EED-46F1-9568-EE0C52F788DC}" type="pres">
      <dgm:prSet presAssocID="{C8085F7F-D732-4B5D-A08C-88D84EA3C0FA}" presName="iconRect" presStyleLbl="node1" presStyleIdx="0" presStyleCnt="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aphique en secteurs"/>
        </a:ext>
      </dgm:extLst>
    </dgm:pt>
    <dgm:pt modelId="{EA4066B5-3E22-4963-9E40-62AE29BB442D}" type="pres">
      <dgm:prSet presAssocID="{C8085F7F-D732-4B5D-A08C-88D84EA3C0FA}" presName="spaceRect" presStyleCnt="0"/>
      <dgm:spPr/>
    </dgm:pt>
    <dgm:pt modelId="{8ED4BD34-0CDD-46B8-B948-48E4AC0A2A25}" type="pres">
      <dgm:prSet presAssocID="{C8085F7F-D732-4B5D-A08C-88D84EA3C0FA}" presName="textRect" presStyleLbl="revTx" presStyleIdx="0" presStyleCnt="7">
        <dgm:presLayoutVars>
          <dgm:chMax val="1"/>
          <dgm:chPref val="1"/>
        </dgm:presLayoutVars>
      </dgm:prSet>
      <dgm:spPr/>
    </dgm:pt>
    <dgm:pt modelId="{CB3C8F78-B5AA-4B6B-93DD-1A9F9F5C20DA}" type="pres">
      <dgm:prSet presAssocID="{4FC4C5A8-BF18-4AC4-BD9C-43B387B4E528}" presName="sibTrans" presStyleCnt="0"/>
      <dgm:spPr/>
    </dgm:pt>
    <dgm:pt modelId="{B648B00E-B7D3-494E-9A33-470713639ED9}" type="pres">
      <dgm:prSet presAssocID="{E2585C03-8A48-415D-9562-A67875E328B0}" presName="compNode" presStyleCnt="0"/>
      <dgm:spPr/>
    </dgm:pt>
    <dgm:pt modelId="{8C7C82E4-A950-4821-861F-001E71E16674}" type="pres">
      <dgm:prSet presAssocID="{E2585C03-8A48-415D-9562-A67875E328B0}" presName="iconBgRect" presStyleLbl="bgShp" presStyleIdx="1" presStyleCnt="7"/>
      <dgm:spPr/>
    </dgm:pt>
    <dgm:pt modelId="{EE346E90-0A82-468F-9625-B39D8A4A3012}" type="pres">
      <dgm:prSet presAssocID="{E2585C03-8A48-415D-9562-A67875E328B0}" presName="iconRect" presStyleLbl="node1" presStyleIdx="1" presStyleCnt="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C0E4D1A3-6007-4CC5-9292-E4FFB4BAB486}" type="pres">
      <dgm:prSet presAssocID="{E2585C03-8A48-415D-9562-A67875E328B0}" presName="spaceRect" presStyleCnt="0"/>
      <dgm:spPr/>
    </dgm:pt>
    <dgm:pt modelId="{3D251571-8393-4E07-8D9C-CE16DA1291CE}" type="pres">
      <dgm:prSet presAssocID="{E2585C03-8A48-415D-9562-A67875E328B0}" presName="textRect" presStyleLbl="revTx" presStyleIdx="1" presStyleCnt="7">
        <dgm:presLayoutVars>
          <dgm:chMax val="1"/>
          <dgm:chPref val="1"/>
        </dgm:presLayoutVars>
      </dgm:prSet>
      <dgm:spPr/>
    </dgm:pt>
    <dgm:pt modelId="{6C02A381-AD26-4D36-BDEC-FF6881899EEC}" type="pres">
      <dgm:prSet presAssocID="{BCF7C2CC-E9BC-4F61-B409-EADD8482C98D}" presName="sibTrans" presStyleCnt="0"/>
      <dgm:spPr/>
    </dgm:pt>
    <dgm:pt modelId="{8DA5B0C6-51A7-4533-A274-B2982158670B}" type="pres">
      <dgm:prSet presAssocID="{1DA3FC3F-6683-471E-80A6-D06432D47358}" presName="compNode" presStyleCnt="0"/>
      <dgm:spPr/>
    </dgm:pt>
    <dgm:pt modelId="{072D022F-AE06-4BBC-9165-D7A713D6CC08}" type="pres">
      <dgm:prSet presAssocID="{1DA3FC3F-6683-471E-80A6-D06432D47358}" presName="iconBgRect" presStyleLbl="bgShp" presStyleIdx="2" presStyleCnt="7"/>
      <dgm:spPr/>
    </dgm:pt>
    <dgm:pt modelId="{FA1CA690-70AC-43B4-9992-020950348B0C}" type="pres">
      <dgm:prSet presAssocID="{1DA3FC3F-6683-471E-80A6-D06432D47358}" presName="iconRect" presStyleLbl="node1" presStyleIdx="2" presStyleCnt="7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lculator"/>
        </a:ext>
      </dgm:extLst>
    </dgm:pt>
    <dgm:pt modelId="{26F6E55D-CCB5-4228-AD4B-30E9690D7B5B}" type="pres">
      <dgm:prSet presAssocID="{1DA3FC3F-6683-471E-80A6-D06432D47358}" presName="spaceRect" presStyleCnt="0"/>
      <dgm:spPr/>
    </dgm:pt>
    <dgm:pt modelId="{1D197F68-54B3-4DD2-9E3D-AFF48E349A8B}" type="pres">
      <dgm:prSet presAssocID="{1DA3FC3F-6683-471E-80A6-D06432D47358}" presName="textRect" presStyleLbl="revTx" presStyleIdx="2" presStyleCnt="7">
        <dgm:presLayoutVars>
          <dgm:chMax val="1"/>
          <dgm:chPref val="1"/>
        </dgm:presLayoutVars>
      </dgm:prSet>
      <dgm:spPr/>
    </dgm:pt>
    <dgm:pt modelId="{FAA876CD-FBBA-4970-BBCD-2419D7FE6314}" type="pres">
      <dgm:prSet presAssocID="{59F489B8-F431-49C3-829B-CB8D0441670F}" presName="sibTrans" presStyleCnt="0"/>
      <dgm:spPr/>
    </dgm:pt>
    <dgm:pt modelId="{BB6CBB3C-CEB7-4898-9A8E-11A8B0CA19C8}" type="pres">
      <dgm:prSet presAssocID="{0248AE33-8CC1-4501-8E68-85FCA448F661}" presName="compNode" presStyleCnt="0"/>
      <dgm:spPr/>
    </dgm:pt>
    <dgm:pt modelId="{DD0F00C6-4439-4827-9C15-6354BCDDF6FB}" type="pres">
      <dgm:prSet presAssocID="{0248AE33-8CC1-4501-8E68-85FCA448F661}" presName="iconBgRect" presStyleLbl="bgShp" presStyleIdx="3" presStyleCnt="7"/>
      <dgm:spPr/>
    </dgm:pt>
    <dgm:pt modelId="{2631DAC1-B5DB-48E7-958A-31027FE812D0}" type="pres">
      <dgm:prSet presAssocID="{0248AE33-8CC1-4501-8E68-85FCA448F661}" presName="iconRect" presStyleLbl="node1" presStyleIdx="3" presStyleCnt="7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eu de signalisation"/>
        </a:ext>
      </dgm:extLst>
    </dgm:pt>
    <dgm:pt modelId="{C14FE2EB-BA75-4FCD-B3C4-6369FFAEFFEB}" type="pres">
      <dgm:prSet presAssocID="{0248AE33-8CC1-4501-8E68-85FCA448F661}" presName="spaceRect" presStyleCnt="0"/>
      <dgm:spPr/>
    </dgm:pt>
    <dgm:pt modelId="{8161603E-C480-4469-9BB7-0084D97C7B57}" type="pres">
      <dgm:prSet presAssocID="{0248AE33-8CC1-4501-8E68-85FCA448F661}" presName="textRect" presStyleLbl="revTx" presStyleIdx="3" presStyleCnt="7">
        <dgm:presLayoutVars>
          <dgm:chMax val="1"/>
          <dgm:chPref val="1"/>
        </dgm:presLayoutVars>
      </dgm:prSet>
      <dgm:spPr/>
    </dgm:pt>
    <dgm:pt modelId="{1E3D021A-4A45-4806-AF5B-2ACCD4C95E25}" type="pres">
      <dgm:prSet presAssocID="{8F53BA41-890F-42C1-BFAB-DAF30ACF0847}" presName="sibTrans" presStyleCnt="0"/>
      <dgm:spPr/>
    </dgm:pt>
    <dgm:pt modelId="{E2D52CAD-9E2C-4A37-8C17-73192272383A}" type="pres">
      <dgm:prSet presAssocID="{AE561FD9-94DB-4A1B-8430-893633F2F187}" presName="compNode" presStyleCnt="0"/>
      <dgm:spPr/>
    </dgm:pt>
    <dgm:pt modelId="{4ABBB9D2-76AC-46E9-B02D-591D2F4A9D94}" type="pres">
      <dgm:prSet presAssocID="{AE561FD9-94DB-4A1B-8430-893633F2F187}" presName="iconBgRect" presStyleLbl="bgShp" presStyleIdx="4" presStyleCnt="7"/>
      <dgm:spPr/>
    </dgm:pt>
    <dgm:pt modelId="{C4973EA8-392D-4809-A87C-86BE21959EEF}" type="pres">
      <dgm:prSet presAssocID="{AE561FD9-94DB-4A1B-8430-893633F2F187}" presName="iconRect" presStyleLbl="node1" presStyleIdx="4" presStyleCnt="7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relire"/>
        </a:ext>
      </dgm:extLst>
    </dgm:pt>
    <dgm:pt modelId="{0C3445C2-A383-46F7-BD69-9A9355D7F78D}" type="pres">
      <dgm:prSet presAssocID="{AE561FD9-94DB-4A1B-8430-893633F2F187}" presName="spaceRect" presStyleCnt="0"/>
      <dgm:spPr/>
    </dgm:pt>
    <dgm:pt modelId="{A07AE630-BA66-44C1-86F9-D42EFB9F2A47}" type="pres">
      <dgm:prSet presAssocID="{AE561FD9-94DB-4A1B-8430-893633F2F187}" presName="textRect" presStyleLbl="revTx" presStyleIdx="4" presStyleCnt="7">
        <dgm:presLayoutVars>
          <dgm:chMax val="1"/>
          <dgm:chPref val="1"/>
        </dgm:presLayoutVars>
      </dgm:prSet>
      <dgm:spPr/>
    </dgm:pt>
    <dgm:pt modelId="{DDD00EFA-AE45-43E8-AD99-268F2C74DF9F}" type="pres">
      <dgm:prSet presAssocID="{C170A5A4-3FA5-4AE4-9229-47F94F92D50F}" presName="sibTrans" presStyleCnt="0"/>
      <dgm:spPr/>
    </dgm:pt>
    <dgm:pt modelId="{C69C003E-FDFD-44F7-9F3E-7DC9B527552B}" type="pres">
      <dgm:prSet presAssocID="{1FF1C28F-20A7-4FC7-A388-BF53005A9325}" presName="compNode" presStyleCnt="0"/>
      <dgm:spPr/>
    </dgm:pt>
    <dgm:pt modelId="{365BEF99-9B40-4C9A-9A32-E5468933CC2B}" type="pres">
      <dgm:prSet presAssocID="{1FF1C28F-20A7-4FC7-A388-BF53005A9325}" presName="iconBgRect" presStyleLbl="bgShp" presStyleIdx="5" presStyleCnt="7"/>
      <dgm:spPr/>
    </dgm:pt>
    <dgm:pt modelId="{B6102A9C-50FD-45B4-8C40-0107A7DA0661}" type="pres">
      <dgm:prSet presAssocID="{1FF1C28F-20A7-4FC7-A388-BF53005A9325}" presName="iconRect" presStyleLbl="node1" presStyleIdx="5" presStyleCnt="7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ypothèque"/>
        </a:ext>
      </dgm:extLst>
    </dgm:pt>
    <dgm:pt modelId="{B44DBAB8-5798-457C-9F6B-1D1747E76F92}" type="pres">
      <dgm:prSet presAssocID="{1FF1C28F-20A7-4FC7-A388-BF53005A9325}" presName="spaceRect" presStyleCnt="0"/>
      <dgm:spPr/>
    </dgm:pt>
    <dgm:pt modelId="{5E249D33-AC6F-4A21-B967-14AD8947FE77}" type="pres">
      <dgm:prSet presAssocID="{1FF1C28F-20A7-4FC7-A388-BF53005A9325}" presName="textRect" presStyleLbl="revTx" presStyleIdx="5" presStyleCnt="7">
        <dgm:presLayoutVars>
          <dgm:chMax val="1"/>
          <dgm:chPref val="1"/>
        </dgm:presLayoutVars>
      </dgm:prSet>
      <dgm:spPr/>
    </dgm:pt>
    <dgm:pt modelId="{B86B3568-05A7-4DC3-AA3A-F8C5813CD0C3}" type="pres">
      <dgm:prSet presAssocID="{82B14B8B-E7AD-4391-B1BE-26AB4ABCB28A}" presName="sibTrans" presStyleCnt="0"/>
      <dgm:spPr/>
    </dgm:pt>
    <dgm:pt modelId="{2A208E69-092D-4B46-B4F4-F1EDC189D090}" type="pres">
      <dgm:prSet presAssocID="{A8980196-2950-4140-AD34-FB0D39851AD7}" presName="compNode" presStyleCnt="0"/>
      <dgm:spPr/>
    </dgm:pt>
    <dgm:pt modelId="{0933706F-5BAF-405C-A011-D4B899A63DEA}" type="pres">
      <dgm:prSet presAssocID="{A8980196-2950-4140-AD34-FB0D39851AD7}" presName="iconBgRect" presStyleLbl="bgShp" presStyleIdx="6" presStyleCnt="7"/>
      <dgm:spPr/>
    </dgm:pt>
    <dgm:pt modelId="{8ADF47B4-67AC-4C2E-81EA-41C86A22A4C6}" type="pres">
      <dgm:prSet presAssocID="{A8980196-2950-4140-AD34-FB0D39851AD7}" presName="iconRect" presStyleLbl="node1" presStyleIdx="6" presStyleCnt="7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eting"/>
        </a:ext>
      </dgm:extLst>
    </dgm:pt>
    <dgm:pt modelId="{0C0A548F-FED6-4CEB-9E48-6A38A38BB2EB}" type="pres">
      <dgm:prSet presAssocID="{A8980196-2950-4140-AD34-FB0D39851AD7}" presName="spaceRect" presStyleCnt="0"/>
      <dgm:spPr/>
    </dgm:pt>
    <dgm:pt modelId="{0E502AC8-FA61-4BA5-A1C8-EFB0B1D85190}" type="pres">
      <dgm:prSet presAssocID="{A8980196-2950-4140-AD34-FB0D39851AD7}" presName="textRect" presStyleLbl="revTx" presStyleIdx="6" presStyleCnt="7">
        <dgm:presLayoutVars>
          <dgm:chMax val="1"/>
          <dgm:chPref val="1"/>
        </dgm:presLayoutVars>
      </dgm:prSet>
      <dgm:spPr/>
    </dgm:pt>
  </dgm:ptLst>
  <dgm:cxnLst>
    <dgm:cxn modelId="{A1C0520C-0CDC-4EF0-BC74-B9A667964C14}" srcId="{2DC0E872-058D-445F-B556-307DE80F51B0}" destId="{1FF1C28F-20A7-4FC7-A388-BF53005A9325}" srcOrd="5" destOrd="0" parTransId="{41062F1D-5DED-46E4-B5D1-A7C1039DFF69}" sibTransId="{82B14B8B-E7AD-4391-B1BE-26AB4ABCB28A}"/>
    <dgm:cxn modelId="{8B48043A-61FC-4073-88B9-491F8BEAA354}" type="presOf" srcId="{0248AE33-8CC1-4501-8E68-85FCA448F661}" destId="{8161603E-C480-4469-9BB7-0084D97C7B57}" srcOrd="0" destOrd="0" presId="urn:microsoft.com/office/officeart/2018/5/layout/IconCircleLabelList"/>
    <dgm:cxn modelId="{C405AA63-E792-4523-A829-F14201730117}" type="presOf" srcId="{2DC0E872-058D-445F-B556-307DE80F51B0}" destId="{9AB8D914-E66A-4011-AA4E-5FBE0E0640D7}" srcOrd="0" destOrd="0" presId="urn:microsoft.com/office/officeart/2018/5/layout/IconCircleLabelList"/>
    <dgm:cxn modelId="{29990C45-16D1-4886-9DB0-1F958D8B62DA}" type="presOf" srcId="{C8085F7F-D732-4B5D-A08C-88D84EA3C0FA}" destId="{8ED4BD34-0CDD-46B8-B948-48E4AC0A2A25}" srcOrd="0" destOrd="0" presId="urn:microsoft.com/office/officeart/2018/5/layout/IconCircleLabelList"/>
    <dgm:cxn modelId="{7D177169-A67D-465F-9D6A-C1F5628FD4FC}" type="presOf" srcId="{A8980196-2950-4140-AD34-FB0D39851AD7}" destId="{0E502AC8-FA61-4BA5-A1C8-EFB0B1D85190}" srcOrd="0" destOrd="0" presId="urn:microsoft.com/office/officeart/2018/5/layout/IconCircleLabelList"/>
    <dgm:cxn modelId="{CA1EA177-E2E9-4C9C-8EED-68E75009909C}" srcId="{2DC0E872-058D-445F-B556-307DE80F51B0}" destId="{0248AE33-8CC1-4501-8E68-85FCA448F661}" srcOrd="3" destOrd="0" parTransId="{F537B941-4D4A-4EBA-8195-1AED4818F788}" sibTransId="{8F53BA41-890F-42C1-BFAB-DAF30ACF0847}"/>
    <dgm:cxn modelId="{353C1A7A-8AE0-450C-8A92-9CA6D27C5FFD}" type="presOf" srcId="{1FF1C28F-20A7-4FC7-A388-BF53005A9325}" destId="{5E249D33-AC6F-4A21-B967-14AD8947FE77}" srcOrd="0" destOrd="0" presId="urn:microsoft.com/office/officeart/2018/5/layout/IconCircleLabelList"/>
    <dgm:cxn modelId="{F6569E5A-E80D-4A42-AA65-BB45B1228147}" srcId="{2DC0E872-058D-445F-B556-307DE80F51B0}" destId="{A8980196-2950-4140-AD34-FB0D39851AD7}" srcOrd="6" destOrd="0" parTransId="{65C7CE79-8875-43F0-8AE6-53322B7C71E9}" sibTransId="{3583315C-62A0-4798-92F0-37EEE50BB301}"/>
    <dgm:cxn modelId="{1FE4C78A-6926-40B6-9772-FBB3109FC7F7}" type="presOf" srcId="{E2585C03-8A48-415D-9562-A67875E328B0}" destId="{3D251571-8393-4E07-8D9C-CE16DA1291CE}" srcOrd="0" destOrd="0" presId="urn:microsoft.com/office/officeart/2018/5/layout/IconCircleLabelList"/>
    <dgm:cxn modelId="{F9B026A1-1E65-4DF2-A316-2B02E92AD38D}" type="presOf" srcId="{1DA3FC3F-6683-471E-80A6-D06432D47358}" destId="{1D197F68-54B3-4DD2-9E3D-AFF48E349A8B}" srcOrd="0" destOrd="0" presId="urn:microsoft.com/office/officeart/2018/5/layout/IconCircleLabelList"/>
    <dgm:cxn modelId="{0D891CA7-77E2-47ED-A0A0-0994E7D6A7AF}" srcId="{2DC0E872-058D-445F-B556-307DE80F51B0}" destId="{C8085F7F-D732-4B5D-A08C-88D84EA3C0FA}" srcOrd="0" destOrd="0" parTransId="{4FC8DCB7-8B82-4A87-A283-7FAD76293340}" sibTransId="{4FC4C5A8-BF18-4AC4-BD9C-43B387B4E528}"/>
    <dgm:cxn modelId="{33CC21BD-1AC5-42CD-B480-F28672E28958}" srcId="{2DC0E872-058D-445F-B556-307DE80F51B0}" destId="{AE561FD9-94DB-4A1B-8430-893633F2F187}" srcOrd="4" destOrd="0" parTransId="{20C787F5-B7D5-4EF6-BFB2-36547D308C4E}" sibTransId="{C170A5A4-3FA5-4AE4-9229-47F94F92D50F}"/>
    <dgm:cxn modelId="{168200CA-3DB2-4CCC-8536-912C24285327}" type="presOf" srcId="{AE561FD9-94DB-4A1B-8430-893633F2F187}" destId="{A07AE630-BA66-44C1-86F9-D42EFB9F2A47}" srcOrd="0" destOrd="0" presId="urn:microsoft.com/office/officeart/2018/5/layout/IconCircleLabelList"/>
    <dgm:cxn modelId="{C9D2B9E4-D62D-46E8-9DA3-37A24F327A95}" srcId="{2DC0E872-058D-445F-B556-307DE80F51B0}" destId="{E2585C03-8A48-415D-9562-A67875E328B0}" srcOrd="1" destOrd="0" parTransId="{2ADCBDA4-263B-41F0-AE26-8DBFA48AB6CC}" sibTransId="{BCF7C2CC-E9BC-4F61-B409-EADD8482C98D}"/>
    <dgm:cxn modelId="{301927E9-9F0E-4C41-830A-A3527EF10FB6}" srcId="{2DC0E872-058D-445F-B556-307DE80F51B0}" destId="{1DA3FC3F-6683-471E-80A6-D06432D47358}" srcOrd="2" destOrd="0" parTransId="{3AF1ED85-B773-4C7B-B42D-FA3A205D933F}" sibTransId="{59F489B8-F431-49C3-829B-CB8D0441670F}"/>
    <dgm:cxn modelId="{651408AA-71DD-4C89-AF61-4E8DBB088810}" type="presParOf" srcId="{9AB8D914-E66A-4011-AA4E-5FBE0E0640D7}" destId="{F567FBC6-438D-48C6-9B26-C8452F465A76}" srcOrd="0" destOrd="0" presId="urn:microsoft.com/office/officeart/2018/5/layout/IconCircleLabelList"/>
    <dgm:cxn modelId="{EEF114F4-6A08-4EF8-ACB6-C9E5B1E84267}" type="presParOf" srcId="{F567FBC6-438D-48C6-9B26-C8452F465A76}" destId="{9774855F-B2AA-4BAC-AA03-9A6099B0AFA0}" srcOrd="0" destOrd="0" presId="urn:microsoft.com/office/officeart/2018/5/layout/IconCircleLabelList"/>
    <dgm:cxn modelId="{2982E906-C616-4BBC-B50C-0E07884C6743}" type="presParOf" srcId="{F567FBC6-438D-48C6-9B26-C8452F465A76}" destId="{D9C0986F-4EED-46F1-9568-EE0C52F788DC}" srcOrd="1" destOrd="0" presId="urn:microsoft.com/office/officeart/2018/5/layout/IconCircleLabelList"/>
    <dgm:cxn modelId="{22111D62-3C5A-484E-A7B3-8F3457804923}" type="presParOf" srcId="{F567FBC6-438D-48C6-9B26-C8452F465A76}" destId="{EA4066B5-3E22-4963-9E40-62AE29BB442D}" srcOrd="2" destOrd="0" presId="urn:microsoft.com/office/officeart/2018/5/layout/IconCircleLabelList"/>
    <dgm:cxn modelId="{AE6E275C-E38E-41C0-AFC6-64B978A2A6A6}" type="presParOf" srcId="{F567FBC6-438D-48C6-9B26-C8452F465A76}" destId="{8ED4BD34-0CDD-46B8-B948-48E4AC0A2A25}" srcOrd="3" destOrd="0" presId="urn:microsoft.com/office/officeart/2018/5/layout/IconCircleLabelList"/>
    <dgm:cxn modelId="{E96F92B3-AA28-4A14-8B8D-7BB078CF7EAE}" type="presParOf" srcId="{9AB8D914-E66A-4011-AA4E-5FBE0E0640D7}" destId="{CB3C8F78-B5AA-4B6B-93DD-1A9F9F5C20DA}" srcOrd="1" destOrd="0" presId="urn:microsoft.com/office/officeart/2018/5/layout/IconCircleLabelList"/>
    <dgm:cxn modelId="{1707E602-7F80-454B-ACD9-06CE3299D750}" type="presParOf" srcId="{9AB8D914-E66A-4011-AA4E-5FBE0E0640D7}" destId="{B648B00E-B7D3-494E-9A33-470713639ED9}" srcOrd="2" destOrd="0" presId="urn:microsoft.com/office/officeart/2018/5/layout/IconCircleLabelList"/>
    <dgm:cxn modelId="{AFA10A70-7129-48DF-A5B7-7D974906BAC0}" type="presParOf" srcId="{B648B00E-B7D3-494E-9A33-470713639ED9}" destId="{8C7C82E4-A950-4821-861F-001E71E16674}" srcOrd="0" destOrd="0" presId="urn:microsoft.com/office/officeart/2018/5/layout/IconCircleLabelList"/>
    <dgm:cxn modelId="{2025FDD4-57F6-4926-8541-9F130FD2CB0D}" type="presParOf" srcId="{B648B00E-B7D3-494E-9A33-470713639ED9}" destId="{EE346E90-0A82-468F-9625-B39D8A4A3012}" srcOrd="1" destOrd="0" presId="urn:microsoft.com/office/officeart/2018/5/layout/IconCircleLabelList"/>
    <dgm:cxn modelId="{B984D433-3B9E-4CE1-8AEB-AB5CC0C11E37}" type="presParOf" srcId="{B648B00E-B7D3-494E-9A33-470713639ED9}" destId="{C0E4D1A3-6007-4CC5-9292-E4FFB4BAB486}" srcOrd="2" destOrd="0" presId="urn:microsoft.com/office/officeart/2018/5/layout/IconCircleLabelList"/>
    <dgm:cxn modelId="{14F7BDE3-1349-4756-919F-0796119A84D8}" type="presParOf" srcId="{B648B00E-B7D3-494E-9A33-470713639ED9}" destId="{3D251571-8393-4E07-8D9C-CE16DA1291CE}" srcOrd="3" destOrd="0" presId="urn:microsoft.com/office/officeart/2018/5/layout/IconCircleLabelList"/>
    <dgm:cxn modelId="{C819D7DF-F99A-450A-B154-3A617EB718C7}" type="presParOf" srcId="{9AB8D914-E66A-4011-AA4E-5FBE0E0640D7}" destId="{6C02A381-AD26-4D36-BDEC-FF6881899EEC}" srcOrd="3" destOrd="0" presId="urn:microsoft.com/office/officeart/2018/5/layout/IconCircleLabelList"/>
    <dgm:cxn modelId="{2D7552B7-9E82-485D-8B52-741D2141E440}" type="presParOf" srcId="{9AB8D914-E66A-4011-AA4E-5FBE0E0640D7}" destId="{8DA5B0C6-51A7-4533-A274-B2982158670B}" srcOrd="4" destOrd="0" presId="urn:microsoft.com/office/officeart/2018/5/layout/IconCircleLabelList"/>
    <dgm:cxn modelId="{6ADEA561-2D6C-4E31-B639-2759D53A97D1}" type="presParOf" srcId="{8DA5B0C6-51A7-4533-A274-B2982158670B}" destId="{072D022F-AE06-4BBC-9165-D7A713D6CC08}" srcOrd="0" destOrd="0" presId="urn:microsoft.com/office/officeart/2018/5/layout/IconCircleLabelList"/>
    <dgm:cxn modelId="{98BF4A83-9647-4B72-8D5F-2594EC4C7431}" type="presParOf" srcId="{8DA5B0C6-51A7-4533-A274-B2982158670B}" destId="{FA1CA690-70AC-43B4-9992-020950348B0C}" srcOrd="1" destOrd="0" presId="urn:microsoft.com/office/officeart/2018/5/layout/IconCircleLabelList"/>
    <dgm:cxn modelId="{50AA754B-B5A8-4C4C-AA4C-9E12DFDB1D75}" type="presParOf" srcId="{8DA5B0C6-51A7-4533-A274-B2982158670B}" destId="{26F6E55D-CCB5-4228-AD4B-30E9690D7B5B}" srcOrd="2" destOrd="0" presId="urn:microsoft.com/office/officeart/2018/5/layout/IconCircleLabelList"/>
    <dgm:cxn modelId="{D26AB3CB-0DBC-4BAB-BA23-FEA765ACAAD0}" type="presParOf" srcId="{8DA5B0C6-51A7-4533-A274-B2982158670B}" destId="{1D197F68-54B3-4DD2-9E3D-AFF48E349A8B}" srcOrd="3" destOrd="0" presId="urn:microsoft.com/office/officeart/2018/5/layout/IconCircleLabelList"/>
    <dgm:cxn modelId="{DA379C2C-F60C-4113-A64B-94D05AA3C73D}" type="presParOf" srcId="{9AB8D914-E66A-4011-AA4E-5FBE0E0640D7}" destId="{FAA876CD-FBBA-4970-BBCD-2419D7FE6314}" srcOrd="5" destOrd="0" presId="urn:microsoft.com/office/officeart/2018/5/layout/IconCircleLabelList"/>
    <dgm:cxn modelId="{D288DDA1-94DB-4D8E-8E07-96B908B03BB7}" type="presParOf" srcId="{9AB8D914-E66A-4011-AA4E-5FBE0E0640D7}" destId="{BB6CBB3C-CEB7-4898-9A8E-11A8B0CA19C8}" srcOrd="6" destOrd="0" presId="urn:microsoft.com/office/officeart/2018/5/layout/IconCircleLabelList"/>
    <dgm:cxn modelId="{2C3B8F17-23BD-4926-81A0-A6B4D7849EAB}" type="presParOf" srcId="{BB6CBB3C-CEB7-4898-9A8E-11A8B0CA19C8}" destId="{DD0F00C6-4439-4827-9C15-6354BCDDF6FB}" srcOrd="0" destOrd="0" presId="urn:microsoft.com/office/officeart/2018/5/layout/IconCircleLabelList"/>
    <dgm:cxn modelId="{A825C06A-B82C-4D7A-8EED-A02657B26D59}" type="presParOf" srcId="{BB6CBB3C-CEB7-4898-9A8E-11A8B0CA19C8}" destId="{2631DAC1-B5DB-48E7-958A-31027FE812D0}" srcOrd="1" destOrd="0" presId="urn:microsoft.com/office/officeart/2018/5/layout/IconCircleLabelList"/>
    <dgm:cxn modelId="{55CD0D74-8B70-47C7-8979-399DB0C08F10}" type="presParOf" srcId="{BB6CBB3C-CEB7-4898-9A8E-11A8B0CA19C8}" destId="{C14FE2EB-BA75-4FCD-B3C4-6369FFAEFFEB}" srcOrd="2" destOrd="0" presId="urn:microsoft.com/office/officeart/2018/5/layout/IconCircleLabelList"/>
    <dgm:cxn modelId="{10EF5789-7F41-411E-B113-E75CCC0A70AD}" type="presParOf" srcId="{BB6CBB3C-CEB7-4898-9A8E-11A8B0CA19C8}" destId="{8161603E-C480-4469-9BB7-0084D97C7B57}" srcOrd="3" destOrd="0" presId="urn:microsoft.com/office/officeart/2018/5/layout/IconCircleLabelList"/>
    <dgm:cxn modelId="{D8776727-2911-41AC-A40B-F579745F6417}" type="presParOf" srcId="{9AB8D914-E66A-4011-AA4E-5FBE0E0640D7}" destId="{1E3D021A-4A45-4806-AF5B-2ACCD4C95E25}" srcOrd="7" destOrd="0" presId="urn:microsoft.com/office/officeart/2018/5/layout/IconCircleLabelList"/>
    <dgm:cxn modelId="{87F072FD-491C-41D5-9268-B9E867654FD1}" type="presParOf" srcId="{9AB8D914-E66A-4011-AA4E-5FBE0E0640D7}" destId="{E2D52CAD-9E2C-4A37-8C17-73192272383A}" srcOrd="8" destOrd="0" presId="urn:microsoft.com/office/officeart/2018/5/layout/IconCircleLabelList"/>
    <dgm:cxn modelId="{ACE13C01-611C-4A92-9821-30ED5EA58CB2}" type="presParOf" srcId="{E2D52CAD-9E2C-4A37-8C17-73192272383A}" destId="{4ABBB9D2-76AC-46E9-B02D-591D2F4A9D94}" srcOrd="0" destOrd="0" presId="urn:microsoft.com/office/officeart/2018/5/layout/IconCircleLabelList"/>
    <dgm:cxn modelId="{DD1D2ED4-FA6A-4312-9A38-038CE2C1D1E9}" type="presParOf" srcId="{E2D52CAD-9E2C-4A37-8C17-73192272383A}" destId="{C4973EA8-392D-4809-A87C-86BE21959EEF}" srcOrd="1" destOrd="0" presId="urn:microsoft.com/office/officeart/2018/5/layout/IconCircleLabelList"/>
    <dgm:cxn modelId="{2D9CC92E-75C6-498D-8578-2FD300A3677C}" type="presParOf" srcId="{E2D52CAD-9E2C-4A37-8C17-73192272383A}" destId="{0C3445C2-A383-46F7-BD69-9A9355D7F78D}" srcOrd="2" destOrd="0" presId="urn:microsoft.com/office/officeart/2018/5/layout/IconCircleLabelList"/>
    <dgm:cxn modelId="{C7A36F1F-3E3F-4C7B-B63D-7AE99C53E031}" type="presParOf" srcId="{E2D52CAD-9E2C-4A37-8C17-73192272383A}" destId="{A07AE630-BA66-44C1-86F9-D42EFB9F2A47}" srcOrd="3" destOrd="0" presId="urn:microsoft.com/office/officeart/2018/5/layout/IconCircleLabelList"/>
    <dgm:cxn modelId="{D25A5839-558D-48AC-8AC0-DD9504B7FC52}" type="presParOf" srcId="{9AB8D914-E66A-4011-AA4E-5FBE0E0640D7}" destId="{DDD00EFA-AE45-43E8-AD99-268F2C74DF9F}" srcOrd="9" destOrd="0" presId="urn:microsoft.com/office/officeart/2018/5/layout/IconCircleLabelList"/>
    <dgm:cxn modelId="{A0C061A1-2883-4524-AD44-1F7702384551}" type="presParOf" srcId="{9AB8D914-E66A-4011-AA4E-5FBE0E0640D7}" destId="{C69C003E-FDFD-44F7-9F3E-7DC9B527552B}" srcOrd="10" destOrd="0" presId="urn:microsoft.com/office/officeart/2018/5/layout/IconCircleLabelList"/>
    <dgm:cxn modelId="{C1626188-D47F-43B0-B1D5-F7F32AFCE590}" type="presParOf" srcId="{C69C003E-FDFD-44F7-9F3E-7DC9B527552B}" destId="{365BEF99-9B40-4C9A-9A32-E5468933CC2B}" srcOrd="0" destOrd="0" presId="urn:microsoft.com/office/officeart/2018/5/layout/IconCircleLabelList"/>
    <dgm:cxn modelId="{18F3DE53-F874-49A8-8B32-0F1F635239EC}" type="presParOf" srcId="{C69C003E-FDFD-44F7-9F3E-7DC9B527552B}" destId="{B6102A9C-50FD-45B4-8C40-0107A7DA0661}" srcOrd="1" destOrd="0" presId="urn:microsoft.com/office/officeart/2018/5/layout/IconCircleLabelList"/>
    <dgm:cxn modelId="{6ABD7F40-EAB0-4F3F-9841-7D361161B5CE}" type="presParOf" srcId="{C69C003E-FDFD-44F7-9F3E-7DC9B527552B}" destId="{B44DBAB8-5798-457C-9F6B-1D1747E76F92}" srcOrd="2" destOrd="0" presId="urn:microsoft.com/office/officeart/2018/5/layout/IconCircleLabelList"/>
    <dgm:cxn modelId="{C787C327-37C2-4BBF-8AEE-15AEADAC6AFF}" type="presParOf" srcId="{C69C003E-FDFD-44F7-9F3E-7DC9B527552B}" destId="{5E249D33-AC6F-4A21-B967-14AD8947FE77}" srcOrd="3" destOrd="0" presId="urn:microsoft.com/office/officeart/2018/5/layout/IconCircleLabelList"/>
    <dgm:cxn modelId="{F8E30913-6D23-437D-92D1-8CF8BEB765D1}" type="presParOf" srcId="{9AB8D914-E66A-4011-AA4E-5FBE0E0640D7}" destId="{B86B3568-05A7-4DC3-AA3A-F8C5813CD0C3}" srcOrd="11" destOrd="0" presId="urn:microsoft.com/office/officeart/2018/5/layout/IconCircleLabelList"/>
    <dgm:cxn modelId="{5326EB20-8B83-4E61-9CD1-5A1AFA5EC56E}" type="presParOf" srcId="{9AB8D914-E66A-4011-AA4E-5FBE0E0640D7}" destId="{2A208E69-092D-4B46-B4F4-F1EDC189D090}" srcOrd="12" destOrd="0" presId="urn:microsoft.com/office/officeart/2018/5/layout/IconCircleLabelList"/>
    <dgm:cxn modelId="{AC035C28-3A16-4AA9-B09C-4775A7AF449B}" type="presParOf" srcId="{2A208E69-092D-4B46-B4F4-F1EDC189D090}" destId="{0933706F-5BAF-405C-A011-D4B899A63DEA}" srcOrd="0" destOrd="0" presId="urn:microsoft.com/office/officeart/2018/5/layout/IconCircleLabelList"/>
    <dgm:cxn modelId="{AF0B1646-48A4-4CB1-8B88-18DAFFE27A61}" type="presParOf" srcId="{2A208E69-092D-4B46-B4F4-F1EDC189D090}" destId="{8ADF47B4-67AC-4C2E-81EA-41C86A22A4C6}" srcOrd="1" destOrd="0" presId="urn:microsoft.com/office/officeart/2018/5/layout/IconCircleLabelList"/>
    <dgm:cxn modelId="{C4F0EF92-3388-4D61-B9FF-48C374B8F61E}" type="presParOf" srcId="{2A208E69-092D-4B46-B4F4-F1EDC189D090}" destId="{0C0A548F-FED6-4CEB-9E48-6A38A38BB2EB}" srcOrd="2" destOrd="0" presId="urn:microsoft.com/office/officeart/2018/5/layout/IconCircleLabelList"/>
    <dgm:cxn modelId="{A359F238-56FB-4EE9-ABB9-47823CEEA583}" type="presParOf" srcId="{2A208E69-092D-4B46-B4F4-F1EDC189D090}" destId="{0E502AC8-FA61-4BA5-A1C8-EFB0B1D85190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276EF6B-2951-42B2-91BD-FA6DA510335F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175CBBBF-8688-482A-8647-47E7F4048A40}">
      <dgm:prSet custT="1"/>
      <dgm:spPr/>
      <dgm:t>
        <a:bodyPr/>
        <a:lstStyle/>
        <a:p>
          <a:pPr algn="just"/>
          <a:r>
            <a:rPr lang="fr-CA" sz="1400" noProof="0" dirty="0"/>
            <a:t>Actuellement, affectation d’un montant de 58 047 $ à même le surplus accumulé et le solde de la subvention COVID, soit 23 487 $ sont prévus pour équilibrer le budget pour éviter une augmentation de taxes. </a:t>
          </a:r>
        </a:p>
        <a:p>
          <a:pPr algn="ctr"/>
          <a:r>
            <a:rPr lang="fr-CA" sz="1400" noProof="0" dirty="0"/>
            <a:t>Taux à 0,595 $ = 5 050 $ de plus</a:t>
          </a:r>
        </a:p>
        <a:p>
          <a:pPr algn="ctr"/>
          <a:r>
            <a:rPr lang="fr-CA" sz="1400" noProof="0" dirty="0"/>
            <a:t>Taux à 0,60 $ = 10 100 $ de plus</a:t>
          </a:r>
        </a:p>
        <a:p>
          <a:pPr algn="ctr"/>
          <a:r>
            <a:rPr lang="fr-CA" sz="1400" noProof="0" dirty="0"/>
            <a:t>Taux à 0, 61 $ = 20 200 $ de plus</a:t>
          </a:r>
        </a:p>
        <a:p>
          <a:pPr algn="ctr"/>
          <a:r>
            <a:rPr lang="fr-CA" sz="1400" noProof="0" dirty="0"/>
            <a:t>Taux à 0,62 $  = 30 300 $ de plus</a:t>
          </a:r>
        </a:p>
      </dgm:t>
    </dgm:pt>
    <dgm:pt modelId="{5D4CA121-5165-45A1-A8B1-E177ED574F9D}" type="parTrans" cxnId="{C8AA8AEF-FACC-494A-8352-F1B2EB2FA080}">
      <dgm:prSet/>
      <dgm:spPr/>
      <dgm:t>
        <a:bodyPr/>
        <a:lstStyle/>
        <a:p>
          <a:endParaRPr lang="en-US"/>
        </a:p>
      </dgm:t>
    </dgm:pt>
    <dgm:pt modelId="{7ED1F8D8-CF05-4813-BCB5-2C9B2639008E}" type="sibTrans" cxnId="{C8AA8AEF-FACC-494A-8352-F1B2EB2FA080}">
      <dgm:prSet/>
      <dgm:spPr/>
      <dgm:t>
        <a:bodyPr/>
        <a:lstStyle/>
        <a:p>
          <a:endParaRPr lang="en-US"/>
        </a:p>
      </dgm:t>
    </dgm:pt>
    <dgm:pt modelId="{60ACBDA9-3699-4F68-B13B-E3B24AB52980}">
      <dgm:prSet custT="1"/>
      <dgm:spPr/>
      <dgm:t>
        <a:bodyPr/>
        <a:lstStyle/>
        <a:p>
          <a:r>
            <a:rPr lang="fr-FR" sz="1400" b="1" i="1" dirty="0"/>
            <a:t>Budget équilibré à        </a:t>
          </a:r>
        </a:p>
        <a:p>
          <a:r>
            <a:rPr lang="fr-FR" sz="1400" b="1" i="1" dirty="0"/>
            <a:t> 1 362 642 $ comparativement à </a:t>
          </a:r>
        </a:p>
        <a:p>
          <a:r>
            <a:rPr lang="fr-FR" sz="1400" b="1" i="1" dirty="0"/>
            <a:t>1  297 287 $ </a:t>
          </a:r>
        </a:p>
        <a:p>
          <a:r>
            <a:rPr lang="fr-FR" sz="1400" b="1" i="1" dirty="0"/>
            <a:t>donc hausse de 65 355 $ </a:t>
          </a:r>
        </a:p>
        <a:p>
          <a:r>
            <a:rPr lang="fr-FR" sz="1400" b="1" i="1" dirty="0"/>
            <a:t>(hausse de 5 %)</a:t>
          </a:r>
        </a:p>
      </dgm:t>
    </dgm:pt>
    <dgm:pt modelId="{42946479-20CE-4253-AD51-938E7196B146}" type="parTrans" cxnId="{32BA6419-47C5-49EB-BBF8-692F79927C74}">
      <dgm:prSet/>
      <dgm:spPr/>
      <dgm:t>
        <a:bodyPr/>
        <a:lstStyle/>
        <a:p>
          <a:endParaRPr lang="en-US"/>
        </a:p>
      </dgm:t>
    </dgm:pt>
    <dgm:pt modelId="{F66959BC-9B80-44E5-8369-4BC06CB7C70D}" type="sibTrans" cxnId="{32BA6419-47C5-49EB-BBF8-692F79927C74}">
      <dgm:prSet/>
      <dgm:spPr/>
      <dgm:t>
        <a:bodyPr/>
        <a:lstStyle/>
        <a:p>
          <a:endParaRPr lang="en-US"/>
        </a:p>
      </dgm:t>
    </dgm:pt>
    <dgm:pt modelId="{C94A85D9-76FF-4F32-9087-CD15B7621EE4}">
      <dgm:prSet custT="1"/>
      <dgm:spPr/>
      <dgm:t>
        <a:bodyPr/>
        <a:lstStyle/>
        <a:p>
          <a:r>
            <a:rPr lang="fr-FR" sz="1400" b="1" dirty="0"/>
            <a:t>Taux de base de la taxe foncière à 0,59 $/100 $ d’évaluation (identique à l’an passé). Le scénario de budget présenté est basé sur l’hypothèse qu’il n’y a pas de modifications des taux de taxation. Seule la taxe pour la quote-part MRC/CLD/CMQ passe de 0,033 $/100$ à 0,036$/100 $ d’évaluation (+ 3 000 $) </a:t>
          </a:r>
        </a:p>
      </dgm:t>
    </dgm:pt>
    <dgm:pt modelId="{04564499-DD2D-4C07-845F-457792EF9231}" type="parTrans" cxnId="{689EA5EB-C31F-49A6-B227-3A586A068B56}">
      <dgm:prSet/>
      <dgm:spPr/>
      <dgm:t>
        <a:bodyPr/>
        <a:lstStyle/>
        <a:p>
          <a:endParaRPr lang="en-US"/>
        </a:p>
      </dgm:t>
    </dgm:pt>
    <dgm:pt modelId="{C4E24195-B1B3-4517-80D9-AF79C8E49CB3}" type="sibTrans" cxnId="{689EA5EB-C31F-49A6-B227-3A586A068B56}">
      <dgm:prSet/>
      <dgm:spPr/>
      <dgm:t>
        <a:bodyPr/>
        <a:lstStyle/>
        <a:p>
          <a:endParaRPr lang="en-US"/>
        </a:p>
      </dgm:t>
    </dgm:pt>
    <dgm:pt modelId="{2A489BE9-6CFD-47DB-BC9A-C82414C1722C}">
      <dgm:prSet custT="1"/>
      <dgm:spPr/>
      <dgm:t>
        <a:bodyPr/>
        <a:lstStyle/>
        <a:p>
          <a:pPr algn="just"/>
          <a:r>
            <a:rPr lang="fr-FR" sz="1400" b="1" i="0" dirty="0"/>
            <a:t>Hausse de 65 355 $ expliquée par : </a:t>
          </a:r>
        </a:p>
        <a:p>
          <a:pPr algn="just"/>
          <a:r>
            <a:rPr lang="fr-FR" sz="1400" b="1" i="0" dirty="0"/>
            <a:t>- </a:t>
          </a:r>
          <a:r>
            <a:rPr lang="fr-FR" sz="1400" b="1" i="1" dirty="0"/>
            <a:t>Élection (10 000 $), </a:t>
          </a:r>
        </a:p>
        <a:p>
          <a:pPr algn="just"/>
          <a:r>
            <a:rPr lang="fr-FR" sz="1400" b="1" i="1" dirty="0"/>
            <a:t>- salaires (8 000 $), </a:t>
          </a:r>
        </a:p>
        <a:p>
          <a:pPr algn="just"/>
          <a:r>
            <a:rPr lang="fr-FR" sz="1400" b="1" i="1" dirty="0"/>
            <a:t>- sécurité publique (19 246 $), </a:t>
          </a:r>
        </a:p>
        <a:p>
          <a:pPr algn="just"/>
          <a:r>
            <a:rPr lang="fr-FR" sz="1400" b="1" i="1" dirty="0"/>
            <a:t>- frais de financement ( 4 200 $),</a:t>
          </a:r>
        </a:p>
        <a:p>
          <a:pPr algn="just"/>
          <a:r>
            <a:rPr lang="fr-FR" sz="1400" b="1" i="1" dirty="0"/>
            <a:t>- location « </a:t>
          </a:r>
          <a:r>
            <a:rPr lang="fr-FR" sz="1400" b="1" i="1" dirty="0" err="1"/>
            <a:t>pick</a:t>
          </a:r>
          <a:r>
            <a:rPr lang="fr-FR" sz="1400" b="1" i="1" dirty="0"/>
            <a:t> up » ( 6 600 $), </a:t>
          </a:r>
        </a:p>
        <a:p>
          <a:pPr algn="just"/>
          <a:r>
            <a:rPr lang="fr-FR" sz="1400" b="1" i="1" dirty="0"/>
            <a:t>- matières résiduelles (3 500 $), </a:t>
          </a:r>
        </a:p>
        <a:p>
          <a:pPr algn="just"/>
          <a:r>
            <a:rPr lang="fr-FR" sz="1400" b="1" i="1" dirty="0"/>
            <a:t>- augmentation globale des prix 1 %              ( 13 700 $).     </a:t>
          </a:r>
        </a:p>
      </dgm:t>
    </dgm:pt>
    <dgm:pt modelId="{F3B98E54-A735-4766-B4DA-1847C14FA208}" type="parTrans" cxnId="{CEC0A11D-A0BA-46BF-ABC1-864E3C58DFB4}">
      <dgm:prSet/>
      <dgm:spPr/>
      <dgm:t>
        <a:bodyPr/>
        <a:lstStyle/>
        <a:p>
          <a:endParaRPr lang="fr-CA"/>
        </a:p>
      </dgm:t>
    </dgm:pt>
    <dgm:pt modelId="{AD55720E-5678-4132-8267-C304582D22F8}" type="sibTrans" cxnId="{CEC0A11D-A0BA-46BF-ABC1-864E3C58DFB4}">
      <dgm:prSet/>
      <dgm:spPr/>
      <dgm:t>
        <a:bodyPr/>
        <a:lstStyle/>
        <a:p>
          <a:endParaRPr lang="fr-CA"/>
        </a:p>
      </dgm:t>
    </dgm:pt>
    <dgm:pt modelId="{514E3273-5F5B-4F82-A9A2-E83995F054DF}" type="pres">
      <dgm:prSet presAssocID="{B276EF6B-2951-42B2-91BD-FA6DA510335F}" presName="Name0" presStyleCnt="0">
        <dgm:presLayoutVars>
          <dgm:dir/>
          <dgm:resizeHandles val="exact"/>
        </dgm:presLayoutVars>
      </dgm:prSet>
      <dgm:spPr/>
    </dgm:pt>
    <dgm:pt modelId="{ABAA7EE3-7FC9-4DA7-8B94-823DAA18338B}" type="pres">
      <dgm:prSet presAssocID="{175CBBBF-8688-482A-8647-47E7F4048A40}" presName="node" presStyleLbl="node1" presStyleIdx="0" presStyleCnt="4" custScaleX="141602" custScaleY="157414" custLinFactNeighborY="-30479">
        <dgm:presLayoutVars>
          <dgm:bulletEnabled val="1"/>
        </dgm:presLayoutVars>
      </dgm:prSet>
      <dgm:spPr/>
    </dgm:pt>
    <dgm:pt modelId="{8B425596-1C0B-4281-A05D-9867E39A7FFC}" type="pres">
      <dgm:prSet presAssocID="{7ED1F8D8-CF05-4813-BCB5-2C9B2639008E}" presName="sibTrans" presStyleLbl="sibTrans1D1" presStyleIdx="0" presStyleCnt="3"/>
      <dgm:spPr/>
    </dgm:pt>
    <dgm:pt modelId="{79E2281B-900F-4760-838C-1C94650ECA20}" type="pres">
      <dgm:prSet presAssocID="{7ED1F8D8-CF05-4813-BCB5-2C9B2639008E}" presName="connectorText" presStyleLbl="sibTrans1D1" presStyleIdx="0" presStyleCnt="3"/>
      <dgm:spPr/>
    </dgm:pt>
    <dgm:pt modelId="{70970C30-4D10-4ED1-BD53-6A59E2F5B0D5}" type="pres">
      <dgm:prSet presAssocID="{60ACBDA9-3699-4F68-B13B-E3B24AB52980}" presName="node" presStyleLbl="node1" presStyleIdx="1" presStyleCnt="4" custAng="0" custScaleY="116360">
        <dgm:presLayoutVars>
          <dgm:bulletEnabled val="1"/>
        </dgm:presLayoutVars>
      </dgm:prSet>
      <dgm:spPr/>
    </dgm:pt>
    <dgm:pt modelId="{0C1B85B1-D558-47F3-8CBE-A792E4E4CB96}" type="pres">
      <dgm:prSet presAssocID="{F66959BC-9B80-44E5-8369-4BC06CB7C70D}" presName="sibTrans" presStyleLbl="sibTrans1D1" presStyleIdx="1" presStyleCnt="3"/>
      <dgm:spPr/>
    </dgm:pt>
    <dgm:pt modelId="{3235A846-1984-4B0C-9DBF-94E874FC12B2}" type="pres">
      <dgm:prSet presAssocID="{F66959BC-9B80-44E5-8369-4BC06CB7C70D}" presName="connectorText" presStyleLbl="sibTrans1D1" presStyleIdx="1" presStyleCnt="3"/>
      <dgm:spPr/>
    </dgm:pt>
    <dgm:pt modelId="{46CAEE50-B118-453F-816B-54AFDB3CE1B6}" type="pres">
      <dgm:prSet presAssocID="{2A489BE9-6CFD-47DB-BC9A-C82414C1722C}" presName="node" presStyleLbl="node1" presStyleIdx="2" presStyleCnt="4" custScaleX="143617" custScaleY="172655">
        <dgm:presLayoutVars>
          <dgm:bulletEnabled val="1"/>
        </dgm:presLayoutVars>
      </dgm:prSet>
      <dgm:spPr/>
    </dgm:pt>
    <dgm:pt modelId="{94F40DE3-15EB-4624-A825-38C62790933D}" type="pres">
      <dgm:prSet presAssocID="{AD55720E-5678-4132-8267-C304582D22F8}" presName="sibTrans" presStyleLbl="sibTrans1D1" presStyleIdx="2" presStyleCnt="3"/>
      <dgm:spPr/>
    </dgm:pt>
    <dgm:pt modelId="{95DA556F-D67C-456E-86F6-87A368E4F129}" type="pres">
      <dgm:prSet presAssocID="{AD55720E-5678-4132-8267-C304582D22F8}" presName="connectorText" presStyleLbl="sibTrans1D1" presStyleIdx="2" presStyleCnt="3"/>
      <dgm:spPr/>
    </dgm:pt>
    <dgm:pt modelId="{561E9BBB-AA3A-4669-BC03-0DCE41A286B0}" type="pres">
      <dgm:prSet presAssocID="{C94A85D9-76FF-4F32-9087-CD15B7621EE4}" presName="node" presStyleLbl="node1" presStyleIdx="3" presStyleCnt="4" custScaleX="204980" custScaleY="94809" custLinFactNeighborX="1446" custLinFactNeighborY="420">
        <dgm:presLayoutVars>
          <dgm:bulletEnabled val="1"/>
        </dgm:presLayoutVars>
      </dgm:prSet>
      <dgm:spPr/>
    </dgm:pt>
  </dgm:ptLst>
  <dgm:cxnLst>
    <dgm:cxn modelId="{2371B314-7DA7-4E74-9BA3-79CBC1C845F4}" type="presOf" srcId="{2A489BE9-6CFD-47DB-BC9A-C82414C1722C}" destId="{46CAEE50-B118-453F-816B-54AFDB3CE1B6}" srcOrd="0" destOrd="0" presId="urn:microsoft.com/office/officeart/2016/7/layout/RepeatingBendingProcessNew"/>
    <dgm:cxn modelId="{32BA6419-47C5-49EB-BBF8-692F79927C74}" srcId="{B276EF6B-2951-42B2-91BD-FA6DA510335F}" destId="{60ACBDA9-3699-4F68-B13B-E3B24AB52980}" srcOrd="1" destOrd="0" parTransId="{42946479-20CE-4253-AD51-938E7196B146}" sibTransId="{F66959BC-9B80-44E5-8369-4BC06CB7C70D}"/>
    <dgm:cxn modelId="{CEC0A11D-A0BA-46BF-ABC1-864E3C58DFB4}" srcId="{B276EF6B-2951-42B2-91BD-FA6DA510335F}" destId="{2A489BE9-6CFD-47DB-BC9A-C82414C1722C}" srcOrd="2" destOrd="0" parTransId="{F3B98E54-A735-4766-B4DA-1847C14FA208}" sibTransId="{AD55720E-5678-4132-8267-C304582D22F8}"/>
    <dgm:cxn modelId="{19AF3E2C-F6C8-48B3-8E29-C5686FA7134A}" type="presOf" srcId="{60ACBDA9-3699-4F68-B13B-E3B24AB52980}" destId="{70970C30-4D10-4ED1-BD53-6A59E2F5B0D5}" srcOrd="0" destOrd="0" presId="urn:microsoft.com/office/officeart/2016/7/layout/RepeatingBendingProcessNew"/>
    <dgm:cxn modelId="{4B570439-FCBC-4CAA-A381-A5B915F31432}" type="presOf" srcId="{B276EF6B-2951-42B2-91BD-FA6DA510335F}" destId="{514E3273-5F5B-4F82-A9A2-E83995F054DF}" srcOrd="0" destOrd="0" presId="urn:microsoft.com/office/officeart/2016/7/layout/RepeatingBendingProcessNew"/>
    <dgm:cxn modelId="{8E027663-A077-4A58-BCD6-BB2E46D481FC}" type="presOf" srcId="{7ED1F8D8-CF05-4813-BCB5-2C9B2639008E}" destId="{8B425596-1C0B-4281-A05D-9867E39A7FFC}" srcOrd="0" destOrd="0" presId="urn:microsoft.com/office/officeart/2016/7/layout/RepeatingBendingProcessNew"/>
    <dgm:cxn modelId="{CC000244-12AF-4CE2-91A2-3E159D6F5F96}" type="presOf" srcId="{AD55720E-5678-4132-8267-C304582D22F8}" destId="{95DA556F-D67C-456E-86F6-87A368E4F129}" srcOrd="1" destOrd="0" presId="urn:microsoft.com/office/officeart/2016/7/layout/RepeatingBendingProcessNew"/>
    <dgm:cxn modelId="{D6763E50-84BB-47CE-A7FF-A80C2A40FB1A}" type="presOf" srcId="{7ED1F8D8-CF05-4813-BCB5-2C9B2639008E}" destId="{79E2281B-900F-4760-838C-1C94650ECA20}" srcOrd="1" destOrd="0" presId="urn:microsoft.com/office/officeart/2016/7/layout/RepeatingBendingProcessNew"/>
    <dgm:cxn modelId="{7E267672-C006-46B8-B6C4-0D8F04C6563B}" type="presOf" srcId="{C94A85D9-76FF-4F32-9087-CD15B7621EE4}" destId="{561E9BBB-AA3A-4669-BC03-0DCE41A286B0}" srcOrd="0" destOrd="0" presId="urn:microsoft.com/office/officeart/2016/7/layout/RepeatingBendingProcessNew"/>
    <dgm:cxn modelId="{AAFA3E7E-55FD-4F38-973B-9847B37EDE98}" type="presOf" srcId="{175CBBBF-8688-482A-8647-47E7F4048A40}" destId="{ABAA7EE3-7FC9-4DA7-8B94-823DAA18338B}" srcOrd="0" destOrd="0" presId="urn:microsoft.com/office/officeart/2016/7/layout/RepeatingBendingProcessNew"/>
    <dgm:cxn modelId="{56E22CAC-C0D0-4F24-A6E0-A886577F0FD0}" type="presOf" srcId="{F66959BC-9B80-44E5-8369-4BC06CB7C70D}" destId="{3235A846-1984-4B0C-9DBF-94E874FC12B2}" srcOrd="1" destOrd="0" presId="urn:microsoft.com/office/officeart/2016/7/layout/RepeatingBendingProcessNew"/>
    <dgm:cxn modelId="{2E3D04BF-E896-4498-B7C0-87DFBC412E6A}" type="presOf" srcId="{F66959BC-9B80-44E5-8369-4BC06CB7C70D}" destId="{0C1B85B1-D558-47F3-8CBE-A792E4E4CB96}" srcOrd="0" destOrd="0" presId="urn:microsoft.com/office/officeart/2016/7/layout/RepeatingBendingProcessNew"/>
    <dgm:cxn modelId="{E7EA42DC-3A46-4C89-9E92-5E3FA7B86A3B}" type="presOf" srcId="{AD55720E-5678-4132-8267-C304582D22F8}" destId="{94F40DE3-15EB-4624-A825-38C62790933D}" srcOrd="0" destOrd="0" presId="urn:microsoft.com/office/officeart/2016/7/layout/RepeatingBendingProcessNew"/>
    <dgm:cxn modelId="{689EA5EB-C31F-49A6-B227-3A586A068B56}" srcId="{B276EF6B-2951-42B2-91BD-FA6DA510335F}" destId="{C94A85D9-76FF-4F32-9087-CD15B7621EE4}" srcOrd="3" destOrd="0" parTransId="{04564499-DD2D-4C07-845F-457792EF9231}" sibTransId="{C4E24195-B1B3-4517-80D9-AF79C8E49CB3}"/>
    <dgm:cxn modelId="{C8AA8AEF-FACC-494A-8352-F1B2EB2FA080}" srcId="{B276EF6B-2951-42B2-91BD-FA6DA510335F}" destId="{175CBBBF-8688-482A-8647-47E7F4048A40}" srcOrd="0" destOrd="0" parTransId="{5D4CA121-5165-45A1-A8B1-E177ED574F9D}" sibTransId="{7ED1F8D8-CF05-4813-BCB5-2C9B2639008E}"/>
    <dgm:cxn modelId="{1D5EB35A-EB4A-4296-9752-6A371E650F67}" type="presParOf" srcId="{514E3273-5F5B-4F82-A9A2-E83995F054DF}" destId="{ABAA7EE3-7FC9-4DA7-8B94-823DAA18338B}" srcOrd="0" destOrd="0" presId="urn:microsoft.com/office/officeart/2016/7/layout/RepeatingBendingProcessNew"/>
    <dgm:cxn modelId="{E8F67DEF-A3CA-4857-8BC6-D42E5E3812DC}" type="presParOf" srcId="{514E3273-5F5B-4F82-A9A2-E83995F054DF}" destId="{8B425596-1C0B-4281-A05D-9867E39A7FFC}" srcOrd="1" destOrd="0" presId="urn:microsoft.com/office/officeart/2016/7/layout/RepeatingBendingProcessNew"/>
    <dgm:cxn modelId="{C57202CE-58B5-465B-953C-D2A26D54838C}" type="presParOf" srcId="{8B425596-1C0B-4281-A05D-9867E39A7FFC}" destId="{79E2281B-900F-4760-838C-1C94650ECA20}" srcOrd="0" destOrd="0" presId="urn:microsoft.com/office/officeart/2016/7/layout/RepeatingBendingProcessNew"/>
    <dgm:cxn modelId="{9658FE19-B44D-42C7-BD02-9FD5A7D23ACD}" type="presParOf" srcId="{514E3273-5F5B-4F82-A9A2-E83995F054DF}" destId="{70970C30-4D10-4ED1-BD53-6A59E2F5B0D5}" srcOrd="2" destOrd="0" presId="urn:microsoft.com/office/officeart/2016/7/layout/RepeatingBendingProcessNew"/>
    <dgm:cxn modelId="{24AD153E-B4C4-4332-BE69-9094AE087C46}" type="presParOf" srcId="{514E3273-5F5B-4F82-A9A2-E83995F054DF}" destId="{0C1B85B1-D558-47F3-8CBE-A792E4E4CB96}" srcOrd="3" destOrd="0" presId="urn:microsoft.com/office/officeart/2016/7/layout/RepeatingBendingProcessNew"/>
    <dgm:cxn modelId="{0373BD4E-3B9E-4DCE-A267-8889B7A588F9}" type="presParOf" srcId="{0C1B85B1-D558-47F3-8CBE-A792E4E4CB96}" destId="{3235A846-1984-4B0C-9DBF-94E874FC12B2}" srcOrd="0" destOrd="0" presId="urn:microsoft.com/office/officeart/2016/7/layout/RepeatingBendingProcessNew"/>
    <dgm:cxn modelId="{FCDD6FCC-0AB9-4401-83AF-29C21BA0140A}" type="presParOf" srcId="{514E3273-5F5B-4F82-A9A2-E83995F054DF}" destId="{46CAEE50-B118-453F-816B-54AFDB3CE1B6}" srcOrd="4" destOrd="0" presId="urn:microsoft.com/office/officeart/2016/7/layout/RepeatingBendingProcessNew"/>
    <dgm:cxn modelId="{19E474C1-47DC-4008-88AF-5188777F2C0E}" type="presParOf" srcId="{514E3273-5F5B-4F82-A9A2-E83995F054DF}" destId="{94F40DE3-15EB-4624-A825-38C62790933D}" srcOrd="5" destOrd="0" presId="urn:microsoft.com/office/officeart/2016/7/layout/RepeatingBendingProcessNew"/>
    <dgm:cxn modelId="{6B3D7EE9-69FF-4751-B32D-DCBC9227936C}" type="presParOf" srcId="{94F40DE3-15EB-4624-A825-38C62790933D}" destId="{95DA556F-D67C-456E-86F6-87A368E4F129}" srcOrd="0" destOrd="0" presId="urn:microsoft.com/office/officeart/2016/7/layout/RepeatingBendingProcessNew"/>
    <dgm:cxn modelId="{BEE88F73-ED65-4963-9F8E-D1028B7C0C3C}" type="presParOf" srcId="{514E3273-5F5B-4F82-A9A2-E83995F054DF}" destId="{561E9BBB-AA3A-4669-BC03-0DCE41A286B0}" srcOrd="6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22E1888-E06A-4652-ABBC-3D4AFF467521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coloredtext_accent0_3" csCatId="mainScheme" phldr="1"/>
      <dgm:spPr/>
      <dgm:t>
        <a:bodyPr/>
        <a:lstStyle/>
        <a:p>
          <a:endParaRPr lang="en-US"/>
        </a:p>
      </dgm:t>
    </dgm:pt>
    <dgm:pt modelId="{B63414BE-0EDD-4BC3-BD12-06EEB4F83B48}">
      <dgm:prSet custT="1"/>
      <dgm:spPr/>
      <dgm:t>
        <a:bodyPr/>
        <a:lstStyle/>
        <a:p>
          <a:pPr algn="just">
            <a:lnSpc>
              <a:spcPct val="100000"/>
            </a:lnSpc>
          </a:pPr>
          <a:r>
            <a:rPr lang="fr-FR" sz="1200" b="1" i="1" dirty="0"/>
            <a:t>Deuxième année du rôle triennal  (2020-2021-2022). Le rôle imposable passe de 105 677 800 $ à 105 917 800 $, soit une faible augmentation de 240 000 $. La population passe de 674 à 696 et ce décret date du 1</a:t>
          </a:r>
          <a:r>
            <a:rPr lang="fr-FR" sz="1200" b="1" i="1" baseline="30000" dirty="0"/>
            <a:t>er</a:t>
          </a:r>
          <a:r>
            <a:rPr lang="fr-FR" sz="1200" b="1" i="1" dirty="0"/>
            <a:t> juillet 2019, soit une augmentation de             22 comparativement à 36 lors du dernier décret.</a:t>
          </a:r>
          <a:endParaRPr lang="en-US" sz="1200" dirty="0"/>
        </a:p>
      </dgm:t>
    </dgm:pt>
    <dgm:pt modelId="{A51D1CC0-BB37-4792-926B-F0C9794CC80E}" type="parTrans" cxnId="{1111F5FF-A19C-45FC-96AC-10D06AE229A0}">
      <dgm:prSet/>
      <dgm:spPr/>
      <dgm:t>
        <a:bodyPr/>
        <a:lstStyle/>
        <a:p>
          <a:endParaRPr lang="en-US"/>
        </a:p>
      </dgm:t>
    </dgm:pt>
    <dgm:pt modelId="{F069F6B1-D803-47D9-9D9D-62051D7DA4ED}" type="sibTrans" cxnId="{1111F5FF-A19C-45FC-96AC-10D06AE229A0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1F967FFE-1A4D-4E9D-8E1B-68436FCF0D30}">
      <dgm:prSet custT="1"/>
      <dgm:spPr/>
      <dgm:t>
        <a:bodyPr/>
        <a:lstStyle/>
        <a:p>
          <a:pPr algn="just">
            <a:lnSpc>
              <a:spcPct val="100000"/>
            </a:lnSpc>
          </a:pPr>
          <a:r>
            <a:rPr lang="fr-FR" sz="1200" b="1" i="1" dirty="0"/>
            <a:t>Mise-à-jour d’évaluation au total de 540 000 $ et cela représente environ 3 200 $. Donc que des ajouts pour des rénovations et aucune maison neuve n’est portée au rôle en 2020. Mise-à-part le développement du Refuge et le développement de quelques maisons (15 à 20) pour Immeubles des Monts, on peut penser que ces deux développements pourraient augmenter le rôle d’environ 13 500 000 $, donc apportés plus de        100 000 $ de revenus récurrents. Actuellement, on a un manque à combler récurrent d'environ         50 000 $ à 60 000 $ pour atteindre l’équilibre budgétaire. Les revenus générés par les développements domiciliaires en cours permettraient d’équilibrer le budget de l’année et de stabiliser une équilibre budgétaire confortable pour le futur.</a:t>
          </a:r>
          <a:endParaRPr lang="en-US" sz="1200" dirty="0"/>
        </a:p>
      </dgm:t>
    </dgm:pt>
    <dgm:pt modelId="{30284F05-6C9B-45BB-8865-7FE11833D190}" type="parTrans" cxnId="{CE11B0C8-E910-4682-9FF1-8CBA18CF2E6C}">
      <dgm:prSet/>
      <dgm:spPr/>
      <dgm:t>
        <a:bodyPr/>
        <a:lstStyle/>
        <a:p>
          <a:endParaRPr lang="en-US"/>
        </a:p>
      </dgm:t>
    </dgm:pt>
    <dgm:pt modelId="{CE3FE53D-57DA-4775-A496-027D20A1BDD0}" type="sibTrans" cxnId="{CE11B0C8-E910-4682-9FF1-8CBA18CF2E6C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35144518-919B-476A-8E63-9D446A45E3EB}">
      <dgm:prSet custT="1"/>
      <dgm:spPr/>
      <dgm:t>
        <a:bodyPr/>
        <a:lstStyle/>
        <a:p>
          <a:pPr algn="just">
            <a:lnSpc>
              <a:spcPct val="100000"/>
            </a:lnSpc>
          </a:pPr>
          <a:r>
            <a:rPr lang="fr-FR" sz="1200" b="1" dirty="0"/>
            <a:t>Affectation de surplus accumulés de 58 047 $ pour équilibrer le budget sans augmentation du taux de la taxe foncière alors qu’en 2020, un montant de 38 000 $ a été prévu mais ne sera pas nécessaire. Donc, si plus de revenus que ceux prévus, évidemment le 58 047 $ prévus au budget 2021 pourrait ne pas être pris en totalité.</a:t>
          </a:r>
          <a:endParaRPr lang="en-US" sz="1200" dirty="0"/>
        </a:p>
      </dgm:t>
    </dgm:pt>
    <dgm:pt modelId="{51F8BE3D-790D-48FF-9E16-56F4F0CADB2F}" type="parTrans" cxnId="{651188BF-F391-4A1D-A0E8-C95AFEAC630B}">
      <dgm:prSet/>
      <dgm:spPr/>
      <dgm:t>
        <a:bodyPr/>
        <a:lstStyle/>
        <a:p>
          <a:endParaRPr lang="en-US"/>
        </a:p>
      </dgm:t>
    </dgm:pt>
    <dgm:pt modelId="{F5210B54-91DA-462C-BA20-EA8566F7E74A}" type="sibTrans" cxnId="{651188BF-F391-4A1D-A0E8-C95AFEAC630B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1FA24D4F-D18F-4366-ABBD-E8A02FD8FD06}">
      <dgm:prSet custT="1"/>
      <dgm:spPr/>
      <dgm:t>
        <a:bodyPr/>
        <a:lstStyle/>
        <a:p>
          <a:pPr algn="just">
            <a:lnSpc>
              <a:spcPct val="100000"/>
            </a:lnSpc>
          </a:pPr>
          <a:r>
            <a:rPr lang="fr-FR" sz="1200" b="1" dirty="0"/>
            <a:t>Quote-part MRC +CMQ (légère hausse  + 1 239 $), Quote-part service de police+  1 700 $ (par rapport au budget 2020) hausse de la quote-part incendie de + 16 000 $, passe de 129 314 $ à      145 354  $. Le taux de la quote-part MRC a été augmenté légèrement, soit 0,003 donc passe de 0,033 à 0,036 du 100 $ dollars d’évaluation. L’an prochain, le service de police devra aussi être légèrement augmenté pour compenser la hausse des quotes-parts. </a:t>
          </a:r>
          <a:endParaRPr lang="en-US" sz="1200" dirty="0"/>
        </a:p>
      </dgm:t>
    </dgm:pt>
    <dgm:pt modelId="{6F3CF126-B578-417E-8118-5D5CE78783D0}" type="parTrans" cxnId="{6317A05E-E687-4084-9055-02C497B69C60}">
      <dgm:prSet/>
      <dgm:spPr/>
      <dgm:t>
        <a:bodyPr/>
        <a:lstStyle/>
        <a:p>
          <a:endParaRPr lang="en-US"/>
        </a:p>
      </dgm:t>
    </dgm:pt>
    <dgm:pt modelId="{8E5278BE-9EBA-4A0E-94C3-F7B55F405910}" type="sibTrans" cxnId="{6317A05E-E687-4084-9055-02C497B69C60}">
      <dgm:prSet/>
      <dgm:spPr/>
      <dgm:t>
        <a:bodyPr/>
        <a:lstStyle/>
        <a:p>
          <a:endParaRPr lang="en-US"/>
        </a:p>
      </dgm:t>
    </dgm:pt>
    <dgm:pt modelId="{5692934E-E6AB-4B7B-B41E-EA660AA3BF0F}" type="pres">
      <dgm:prSet presAssocID="{F22E1888-E06A-4652-ABBC-3D4AFF467521}" presName="root" presStyleCnt="0">
        <dgm:presLayoutVars>
          <dgm:dir/>
          <dgm:resizeHandles val="exact"/>
        </dgm:presLayoutVars>
      </dgm:prSet>
      <dgm:spPr/>
    </dgm:pt>
    <dgm:pt modelId="{724D8F86-F390-49EB-874F-0C8A52BD2BD1}" type="pres">
      <dgm:prSet presAssocID="{F22E1888-E06A-4652-ABBC-3D4AFF467521}" presName="container" presStyleCnt="0">
        <dgm:presLayoutVars>
          <dgm:dir/>
          <dgm:resizeHandles val="exact"/>
        </dgm:presLayoutVars>
      </dgm:prSet>
      <dgm:spPr/>
    </dgm:pt>
    <dgm:pt modelId="{0645B9EF-E5E4-468D-853D-B98709B24C41}" type="pres">
      <dgm:prSet presAssocID="{B63414BE-0EDD-4BC3-BD12-06EEB4F83B48}" presName="compNode" presStyleCnt="0"/>
      <dgm:spPr/>
    </dgm:pt>
    <dgm:pt modelId="{A92FBB4B-D0C9-47D4-9878-CC20B4FBAD0A}" type="pres">
      <dgm:prSet presAssocID="{B63414BE-0EDD-4BC3-BD12-06EEB4F83B48}" presName="iconBgRect" presStyleLbl="bgShp" presStyleIdx="0" presStyleCnt="4"/>
      <dgm:spPr/>
    </dgm:pt>
    <dgm:pt modelId="{BABF6933-5242-421D-B02D-4419B5DAB06B}" type="pres">
      <dgm:prSet presAssocID="{B63414BE-0EDD-4BC3-BD12-06EEB4F83B48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amille avec deux enfants"/>
        </a:ext>
      </dgm:extLst>
    </dgm:pt>
    <dgm:pt modelId="{0002355E-1964-49DF-B6DB-AED5A33D8B7A}" type="pres">
      <dgm:prSet presAssocID="{B63414BE-0EDD-4BC3-BD12-06EEB4F83B48}" presName="spaceRect" presStyleCnt="0"/>
      <dgm:spPr/>
    </dgm:pt>
    <dgm:pt modelId="{961AB454-FC3D-43AA-8314-7462FE630F9B}" type="pres">
      <dgm:prSet presAssocID="{B63414BE-0EDD-4BC3-BD12-06EEB4F83B48}" presName="textRect" presStyleLbl="revTx" presStyleIdx="0" presStyleCnt="4" custScaleX="115683" custScaleY="399476">
        <dgm:presLayoutVars>
          <dgm:chMax val="1"/>
          <dgm:chPref val="1"/>
        </dgm:presLayoutVars>
      </dgm:prSet>
      <dgm:spPr/>
    </dgm:pt>
    <dgm:pt modelId="{45409CF3-BB03-4402-9E7E-BF80BB7BD8C9}" type="pres">
      <dgm:prSet presAssocID="{F069F6B1-D803-47D9-9D9D-62051D7DA4ED}" presName="sibTrans" presStyleLbl="sibTrans2D1" presStyleIdx="0" presStyleCnt="0"/>
      <dgm:spPr/>
    </dgm:pt>
    <dgm:pt modelId="{8A1F6645-611B-4D1C-A558-DE32A65C368B}" type="pres">
      <dgm:prSet presAssocID="{1F967FFE-1A4D-4E9D-8E1B-68436FCF0D30}" presName="compNode" presStyleCnt="0"/>
      <dgm:spPr/>
    </dgm:pt>
    <dgm:pt modelId="{E05C06DD-067F-4EBF-A439-03AEE3592627}" type="pres">
      <dgm:prSet presAssocID="{1F967FFE-1A4D-4E9D-8E1B-68436FCF0D30}" presName="iconBgRect" presStyleLbl="bgShp" presStyleIdx="1" presStyleCnt="4" custScaleX="106298" custScaleY="98090" custLinFactNeighborX="-40262" custLinFactNeighborY="-2507"/>
      <dgm:spPr/>
    </dgm:pt>
    <dgm:pt modelId="{9EEFFD5C-A521-4497-8E87-9DA9A976CB0A}" type="pres">
      <dgm:prSet presAssocID="{1F967FFE-1A4D-4E9D-8E1B-68436FCF0D30}" presName="iconRect" presStyleLbl="node1" presStyleIdx="1" presStyleCnt="4" custLinFactNeighborX="-60604" custLinFactNeighborY="-1272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èche : courbe dans le sens des aiguilles d’une montre"/>
        </a:ext>
      </dgm:extLst>
    </dgm:pt>
    <dgm:pt modelId="{6E55D3C8-A69F-4574-890E-77B10D4D86A9}" type="pres">
      <dgm:prSet presAssocID="{1F967FFE-1A4D-4E9D-8E1B-68436FCF0D30}" presName="spaceRect" presStyleCnt="0"/>
      <dgm:spPr/>
    </dgm:pt>
    <dgm:pt modelId="{5D35B8D4-412E-4C4C-B95E-61E2BFC7FCE8}" type="pres">
      <dgm:prSet presAssocID="{1F967FFE-1A4D-4E9D-8E1B-68436FCF0D30}" presName="textRect" presStyleLbl="revTx" presStyleIdx="1" presStyleCnt="4" custScaleX="148867" custScaleY="810048">
        <dgm:presLayoutVars>
          <dgm:chMax val="1"/>
          <dgm:chPref val="1"/>
        </dgm:presLayoutVars>
      </dgm:prSet>
      <dgm:spPr/>
    </dgm:pt>
    <dgm:pt modelId="{ED439579-8246-49B6-9C88-B1E0B787E577}" type="pres">
      <dgm:prSet presAssocID="{CE3FE53D-57DA-4775-A496-027D20A1BDD0}" presName="sibTrans" presStyleLbl="sibTrans2D1" presStyleIdx="0" presStyleCnt="0"/>
      <dgm:spPr/>
    </dgm:pt>
    <dgm:pt modelId="{8809C832-72FC-4FBC-A8E7-9590943F2C41}" type="pres">
      <dgm:prSet presAssocID="{35144518-919B-476A-8E63-9D446A45E3EB}" presName="compNode" presStyleCnt="0"/>
      <dgm:spPr/>
    </dgm:pt>
    <dgm:pt modelId="{35B57F1B-DC2E-40C4-914A-65722FF60546}" type="pres">
      <dgm:prSet presAssocID="{35144518-919B-476A-8E63-9D446A45E3EB}" presName="iconBgRect" presStyleLbl="bgShp" presStyleIdx="2" presStyleCnt="4" custLinFactNeighborX="-34675"/>
      <dgm:spPr/>
    </dgm:pt>
    <dgm:pt modelId="{A2E9BAAE-47B3-495F-B04F-2796E0882317}" type="pres">
      <dgm:prSet presAssocID="{35144518-919B-476A-8E63-9D446A45E3EB}" presName="iconRect" presStyleLbl="node1" presStyleIdx="2" presStyleCnt="4" custLinFactNeighborX="-57396" custLinFactNeighborY="-956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relire"/>
        </a:ext>
      </dgm:extLst>
    </dgm:pt>
    <dgm:pt modelId="{DDD34A81-7D6F-45E1-826F-2A1F000C8B22}" type="pres">
      <dgm:prSet presAssocID="{35144518-919B-476A-8E63-9D446A45E3EB}" presName="spaceRect" presStyleCnt="0"/>
      <dgm:spPr/>
    </dgm:pt>
    <dgm:pt modelId="{8EEFD0DB-BC6C-4B84-9DAE-F93A27CD184C}" type="pres">
      <dgm:prSet presAssocID="{35144518-919B-476A-8E63-9D446A45E3EB}" presName="textRect" presStyleLbl="revTx" presStyleIdx="2" presStyleCnt="4" custAng="0" custScaleX="136919" custScaleY="493797">
        <dgm:presLayoutVars>
          <dgm:chMax val="1"/>
          <dgm:chPref val="1"/>
        </dgm:presLayoutVars>
      </dgm:prSet>
      <dgm:spPr/>
    </dgm:pt>
    <dgm:pt modelId="{41D04F93-8E43-4FB8-A154-A66E5BA467F3}" type="pres">
      <dgm:prSet presAssocID="{F5210B54-91DA-462C-BA20-EA8566F7E74A}" presName="sibTrans" presStyleLbl="sibTrans2D1" presStyleIdx="0" presStyleCnt="0"/>
      <dgm:spPr/>
    </dgm:pt>
    <dgm:pt modelId="{8E6B4D41-9F6A-47F7-A60D-43F9CE35DDA0}" type="pres">
      <dgm:prSet presAssocID="{1FA24D4F-D18F-4366-ABBD-E8A02FD8FD06}" presName="compNode" presStyleCnt="0"/>
      <dgm:spPr/>
    </dgm:pt>
    <dgm:pt modelId="{CBA47336-F3C7-4853-949B-C5AC9C6F0834}" type="pres">
      <dgm:prSet presAssocID="{1FA24D4F-D18F-4366-ABBD-E8A02FD8FD06}" presName="iconBgRect" presStyleLbl="bgShp" presStyleIdx="3" presStyleCnt="4"/>
      <dgm:spPr/>
    </dgm:pt>
    <dgm:pt modelId="{EFD929EA-B43A-4B72-B6DA-B14A402E3E3F}" type="pres">
      <dgm:prSet presAssocID="{1FA24D4F-D18F-4366-ABBD-E8A02FD8FD06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izza entière"/>
        </a:ext>
      </dgm:extLst>
    </dgm:pt>
    <dgm:pt modelId="{9B5304B1-F048-4424-A59B-FEB3F9F35EFE}" type="pres">
      <dgm:prSet presAssocID="{1FA24D4F-D18F-4366-ABBD-E8A02FD8FD06}" presName="spaceRect" presStyleCnt="0"/>
      <dgm:spPr/>
    </dgm:pt>
    <dgm:pt modelId="{52A4CF61-74E9-4273-8DB7-48E5FE30CD19}" type="pres">
      <dgm:prSet presAssocID="{1FA24D4F-D18F-4366-ABBD-E8A02FD8FD06}" presName="textRect" presStyleLbl="revTx" presStyleIdx="3" presStyleCnt="4" custScaleX="115434" custScaleY="582569">
        <dgm:presLayoutVars>
          <dgm:chMax val="1"/>
          <dgm:chPref val="1"/>
        </dgm:presLayoutVars>
      </dgm:prSet>
      <dgm:spPr/>
    </dgm:pt>
  </dgm:ptLst>
  <dgm:cxnLst>
    <dgm:cxn modelId="{D80F6A12-80D1-4215-9072-503118067BB2}" type="presOf" srcId="{CE3FE53D-57DA-4775-A496-027D20A1BDD0}" destId="{ED439579-8246-49B6-9C88-B1E0B787E577}" srcOrd="0" destOrd="0" presId="urn:microsoft.com/office/officeart/2018/2/layout/IconCircleList"/>
    <dgm:cxn modelId="{9FBD3B2F-0DCD-4F8C-921A-60837720483E}" type="presOf" srcId="{1F967FFE-1A4D-4E9D-8E1B-68436FCF0D30}" destId="{5D35B8D4-412E-4C4C-B95E-61E2BFC7FCE8}" srcOrd="0" destOrd="0" presId="urn:microsoft.com/office/officeart/2018/2/layout/IconCircleList"/>
    <dgm:cxn modelId="{444A4C3B-2979-4554-9C99-94C0148F90C5}" type="presOf" srcId="{1FA24D4F-D18F-4366-ABBD-E8A02FD8FD06}" destId="{52A4CF61-74E9-4273-8DB7-48E5FE30CD19}" srcOrd="0" destOrd="0" presId="urn:microsoft.com/office/officeart/2018/2/layout/IconCircleList"/>
    <dgm:cxn modelId="{6317A05E-E687-4084-9055-02C497B69C60}" srcId="{F22E1888-E06A-4652-ABBC-3D4AFF467521}" destId="{1FA24D4F-D18F-4366-ABBD-E8A02FD8FD06}" srcOrd="3" destOrd="0" parTransId="{6F3CF126-B578-417E-8118-5D5CE78783D0}" sibTransId="{8E5278BE-9EBA-4A0E-94C3-F7B55F405910}"/>
    <dgm:cxn modelId="{C8A6478B-8B80-4032-8B73-E48E0F6BA62B}" type="presOf" srcId="{F5210B54-91DA-462C-BA20-EA8566F7E74A}" destId="{41D04F93-8E43-4FB8-A154-A66E5BA467F3}" srcOrd="0" destOrd="0" presId="urn:microsoft.com/office/officeart/2018/2/layout/IconCircleList"/>
    <dgm:cxn modelId="{718D69A1-98CE-4007-A41B-F3F53D3F3844}" type="presOf" srcId="{F22E1888-E06A-4652-ABBC-3D4AFF467521}" destId="{5692934E-E6AB-4B7B-B41E-EA660AA3BF0F}" srcOrd="0" destOrd="0" presId="urn:microsoft.com/office/officeart/2018/2/layout/IconCircleList"/>
    <dgm:cxn modelId="{651188BF-F391-4A1D-A0E8-C95AFEAC630B}" srcId="{F22E1888-E06A-4652-ABBC-3D4AFF467521}" destId="{35144518-919B-476A-8E63-9D446A45E3EB}" srcOrd="2" destOrd="0" parTransId="{51F8BE3D-790D-48FF-9E16-56F4F0CADB2F}" sibTransId="{F5210B54-91DA-462C-BA20-EA8566F7E74A}"/>
    <dgm:cxn modelId="{CE11B0C8-E910-4682-9FF1-8CBA18CF2E6C}" srcId="{F22E1888-E06A-4652-ABBC-3D4AFF467521}" destId="{1F967FFE-1A4D-4E9D-8E1B-68436FCF0D30}" srcOrd="1" destOrd="0" parTransId="{30284F05-6C9B-45BB-8865-7FE11833D190}" sibTransId="{CE3FE53D-57DA-4775-A496-027D20A1BDD0}"/>
    <dgm:cxn modelId="{B2F625E5-C2AA-4D14-AF0B-82AB8AF29863}" type="presOf" srcId="{B63414BE-0EDD-4BC3-BD12-06EEB4F83B48}" destId="{961AB454-FC3D-43AA-8314-7462FE630F9B}" srcOrd="0" destOrd="0" presId="urn:microsoft.com/office/officeart/2018/2/layout/IconCircleList"/>
    <dgm:cxn modelId="{E41779ED-F64D-46DA-B787-0C364095CCFE}" type="presOf" srcId="{35144518-919B-476A-8E63-9D446A45E3EB}" destId="{8EEFD0DB-BC6C-4B84-9DAE-F93A27CD184C}" srcOrd="0" destOrd="0" presId="urn:microsoft.com/office/officeart/2018/2/layout/IconCircleList"/>
    <dgm:cxn modelId="{116D6EF7-5A77-4C98-A5C0-7D306078251C}" type="presOf" srcId="{F069F6B1-D803-47D9-9D9D-62051D7DA4ED}" destId="{45409CF3-BB03-4402-9E7E-BF80BB7BD8C9}" srcOrd="0" destOrd="0" presId="urn:microsoft.com/office/officeart/2018/2/layout/IconCircleList"/>
    <dgm:cxn modelId="{1111F5FF-A19C-45FC-96AC-10D06AE229A0}" srcId="{F22E1888-E06A-4652-ABBC-3D4AFF467521}" destId="{B63414BE-0EDD-4BC3-BD12-06EEB4F83B48}" srcOrd="0" destOrd="0" parTransId="{A51D1CC0-BB37-4792-926B-F0C9794CC80E}" sibTransId="{F069F6B1-D803-47D9-9D9D-62051D7DA4ED}"/>
    <dgm:cxn modelId="{9837953B-276E-45F6-A7D9-E4AE8024F46E}" type="presParOf" srcId="{5692934E-E6AB-4B7B-B41E-EA660AA3BF0F}" destId="{724D8F86-F390-49EB-874F-0C8A52BD2BD1}" srcOrd="0" destOrd="0" presId="urn:microsoft.com/office/officeart/2018/2/layout/IconCircleList"/>
    <dgm:cxn modelId="{3F5BD718-74DA-4C9B-9A70-80899BD72AD0}" type="presParOf" srcId="{724D8F86-F390-49EB-874F-0C8A52BD2BD1}" destId="{0645B9EF-E5E4-468D-853D-B98709B24C41}" srcOrd="0" destOrd="0" presId="urn:microsoft.com/office/officeart/2018/2/layout/IconCircleList"/>
    <dgm:cxn modelId="{0F82A287-5693-492A-9082-84B3046075EE}" type="presParOf" srcId="{0645B9EF-E5E4-468D-853D-B98709B24C41}" destId="{A92FBB4B-D0C9-47D4-9878-CC20B4FBAD0A}" srcOrd="0" destOrd="0" presId="urn:microsoft.com/office/officeart/2018/2/layout/IconCircleList"/>
    <dgm:cxn modelId="{DBFF08AF-2826-4DC6-8173-609D14567911}" type="presParOf" srcId="{0645B9EF-E5E4-468D-853D-B98709B24C41}" destId="{BABF6933-5242-421D-B02D-4419B5DAB06B}" srcOrd="1" destOrd="0" presId="urn:microsoft.com/office/officeart/2018/2/layout/IconCircleList"/>
    <dgm:cxn modelId="{8BB192E2-901E-4CE2-AA5A-224C1DF612E1}" type="presParOf" srcId="{0645B9EF-E5E4-468D-853D-B98709B24C41}" destId="{0002355E-1964-49DF-B6DB-AED5A33D8B7A}" srcOrd="2" destOrd="0" presId="urn:microsoft.com/office/officeart/2018/2/layout/IconCircleList"/>
    <dgm:cxn modelId="{388D390F-4E9B-4AF5-B120-BE594871A7DE}" type="presParOf" srcId="{0645B9EF-E5E4-468D-853D-B98709B24C41}" destId="{961AB454-FC3D-43AA-8314-7462FE630F9B}" srcOrd="3" destOrd="0" presId="urn:microsoft.com/office/officeart/2018/2/layout/IconCircleList"/>
    <dgm:cxn modelId="{554D3689-CCA7-457C-988A-61C022430A76}" type="presParOf" srcId="{724D8F86-F390-49EB-874F-0C8A52BD2BD1}" destId="{45409CF3-BB03-4402-9E7E-BF80BB7BD8C9}" srcOrd="1" destOrd="0" presId="urn:microsoft.com/office/officeart/2018/2/layout/IconCircleList"/>
    <dgm:cxn modelId="{8E01BA18-7FF8-48DB-93D1-6BF9F89C0635}" type="presParOf" srcId="{724D8F86-F390-49EB-874F-0C8A52BD2BD1}" destId="{8A1F6645-611B-4D1C-A558-DE32A65C368B}" srcOrd="2" destOrd="0" presId="urn:microsoft.com/office/officeart/2018/2/layout/IconCircleList"/>
    <dgm:cxn modelId="{DDEBA76B-F40C-4D7D-A37B-7DEB17E29A31}" type="presParOf" srcId="{8A1F6645-611B-4D1C-A558-DE32A65C368B}" destId="{E05C06DD-067F-4EBF-A439-03AEE3592627}" srcOrd="0" destOrd="0" presId="urn:microsoft.com/office/officeart/2018/2/layout/IconCircleList"/>
    <dgm:cxn modelId="{DB933898-23A0-4CF7-8AD4-94035CF87050}" type="presParOf" srcId="{8A1F6645-611B-4D1C-A558-DE32A65C368B}" destId="{9EEFFD5C-A521-4497-8E87-9DA9A976CB0A}" srcOrd="1" destOrd="0" presId="urn:microsoft.com/office/officeart/2018/2/layout/IconCircleList"/>
    <dgm:cxn modelId="{C76CB957-E515-4A1E-9A6E-00B7E002CC09}" type="presParOf" srcId="{8A1F6645-611B-4D1C-A558-DE32A65C368B}" destId="{6E55D3C8-A69F-4574-890E-77B10D4D86A9}" srcOrd="2" destOrd="0" presId="urn:microsoft.com/office/officeart/2018/2/layout/IconCircleList"/>
    <dgm:cxn modelId="{58C37B53-976B-467E-9006-53CF46B97AFD}" type="presParOf" srcId="{8A1F6645-611B-4D1C-A558-DE32A65C368B}" destId="{5D35B8D4-412E-4C4C-B95E-61E2BFC7FCE8}" srcOrd="3" destOrd="0" presId="urn:microsoft.com/office/officeart/2018/2/layout/IconCircleList"/>
    <dgm:cxn modelId="{FFB6AB48-53E2-4E5C-B3A0-984867B3150D}" type="presParOf" srcId="{724D8F86-F390-49EB-874F-0C8A52BD2BD1}" destId="{ED439579-8246-49B6-9C88-B1E0B787E577}" srcOrd="3" destOrd="0" presId="urn:microsoft.com/office/officeart/2018/2/layout/IconCircleList"/>
    <dgm:cxn modelId="{4AC8CFB6-7120-4DCE-8C44-392F19478D00}" type="presParOf" srcId="{724D8F86-F390-49EB-874F-0C8A52BD2BD1}" destId="{8809C832-72FC-4FBC-A8E7-9590943F2C41}" srcOrd="4" destOrd="0" presId="urn:microsoft.com/office/officeart/2018/2/layout/IconCircleList"/>
    <dgm:cxn modelId="{9210F81E-42A8-4E31-B6D0-CA0BC08F413D}" type="presParOf" srcId="{8809C832-72FC-4FBC-A8E7-9590943F2C41}" destId="{35B57F1B-DC2E-40C4-914A-65722FF60546}" srcOrd="0" destOrd="0" presId="urn:microsoft.com/office/officeart/2018/2/layout/IconCircleList"/>
    <dgm:cxn modelId="{BEA22743-FCCC-4746-A3D7-7C7FF7B8C342}" type="presParOf" srcId="{8809C832-72FC-4FBC-A8E7-9590943F2C41}" destId="{A2E9BAAE-47B3-495F-B04F-2796E0882317}" srcOrd="1" destOrd="0" presId="urn:microsoft.com/office/officeart/2018/2/layout/IconCircleList"/>
    <dgm:cxn modelId="{BD0C9E54-2F92-4071-9087-DCD818C64E46}" type="presParOf" srcId="{8809C832-72FC-4FBC-A8E7-9590943F2C41}" destId="{DDD34A81-7D6F-45E1-826F-2A1F000C8B22}" srcOrd="2" destOrd="0" presId="urn:microsoft.com/office/officeart/2018/2/layout/IconCircleList"/>
    <dgm:cxn modelId="{FF53CA05-61C1-46A7-81F7-B9DA94811D9E}" type="presParOf" srcId="{8809C832-72FC-4FBC-A8E7-9590943F2C41}" destId="{8EEFD0DB-BC6C-4B84-9DAE-F93A27CD184C}" srcOrd="3" destOrd="0" presId="urn:microsoft.com/office/officeart/2018/2/layout/IconCircleList"/>
    <dgm:cxn modelId="{761CCFC0-669F-4602-8DFB-FCEB44A8B7AC}" type="presParOf" srcId="{724D8F86-F390-49EB-874F-0C8A52BD2BD1}" destId="{41D04F93-8E43-4FB8-A154-A66E5BA467F3}" srcOrd="5" destOrd="0" presId="urn:microsoft.com/office/officeart/2018/2/layout/IconCircleList"/>
    <dgm:cxn modelId="{6CEA6648-38DE-4BC1-972C-50BBF843FED2}" type="presParOf" srcId="{724D8F86-F390-49EB-874F-0C8A52BD2BD1}" destId="{8E6B4D41-9F6A-47F7-A60D-43F9CE35DDA0}" srcOrd="6" destOrd="0" presId="urn:microsoft.com/office/officeart/2018/2/layout/IconCircleList"/>
    <dgm:cxn modelId="{5A88BC13-6324-4574-B7FE-AE4A517E28BB}" type="presParOf" srcId="{8E6B4D41-9F6A-47F7-A60D-43F9CE35DDA0}" destId="{CBA47336-F3C7-4853-949B-C5AC9C6F0834}" srcOrd="0" destOrd="0" presId="urn:microsoft.com/office/officeart/2018/2/layout/IconCircleList"/>
    <dgm:cxn modelId="{0D6D4175-62CA-427F-ADF9-4D7651645D9A}" type="presParOf" srcId="{8E6B4D41-9F6A-47F7-A60D-43F9CE35DDA0}" destId="{EFD929EA-B43A-4B72-B6DA-B14A402E3E3F}" srcOrd="1" destOrd="0" presId="urn:microsoft.com/office/officeart/2018/2/layout/IconCircleList"/>
    <dgm:cxn modelId="{335A1443-C2AE-4755-AB15-D3CEA881C74C}" type="presParOf" srcId="{8E6B4D41-9F6A-47F7-A60D-43F9CE35DDA0}" destId="{9B5304B1-F048-4424-A59B-FEB3F9F35EFE}" srcOrd="2" destOrd="0" presId="urn:microsoft.com/office/officeart/2018/2/layout/IconCircleList"/>
    <dgm:cxn modelId="{C48814EA-97DF-44C1-8E38-B5E0E079764B}" type="presParOf" srcId="{8E6B4D41-9F6A-47F7-A60D-43F9CE35DDA0}" destId="{52A4CF61-74E9-4273-8DB7-48E5FE30CD19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A744F93-1EA8-4B9E-BC9B-923587EAF6DA}" type="doc">
      <dgm:prSet loTypeId="urn:microsoft.com/office/officeart/2005/8/layout/bProcess4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16444096-90EF-4474-88B7-A2740157FA27}">
      <dgm:prSet/>
      <dgm:spPr/>
      <dgm:t>
        <a:bodyPr/>
        <a:lstStyle/>
        <a:p>
          <a:r>
            <a:rPr lang="fr-FR" dirty="0"/>
            <a:t>Aucun montant  n’est prévu pour payer des immobilisations à même le budget d’opération en 2020 donc même situation qu’en 2019.</a:t>
          </a:r>
          <a:endParaRPr lang="en-US" dirty="0"/>
        </a:p>
      </dgm:t>
    </dgm:pt>
    <dgm:pt modelId="{AE4DBF3C-D68E-4DBF-86BE-89BC9FA6C68C}" type="parTrans" cxnId="{DBF32316-790C-487F-942F-19DB9F43AAE0}">
      <dgm:prSet/>
      <dgm:spPr/>
      <dgm:t>
        <a:bodyPr/>
        <a:lstStyle/>
        <a:p>
          <a:endParaRPr lang="en-US"/>
        </a:p>
      </dgm:t>
    </dgm:pt>
    <dgm:pt modelId="{44480030-F184-417D-92EB-EBB5840106C1}" type="sibTrans" cxnId="{DBF32316-790C-487F-942F-19DB9F43AAE0}">
      <dgm:prSet/>
      <dgm:spPr/>
      <dgm:t>
        <a:bodyPr/>
        <a:lstStyle/>
        <a:p>
          <a:endParaRPr lang="en-US"/>
        </a:p>
      </dgm:t>
    </dgm:pt>
    <dgm:pt modelId="{2147ACCD-171C-4CEE-A7CF-3699496847A9}">
      <dgm:prSet/>
      <dgm:spPr/>
      <dgm:t>
        <a:bodyPr/>
        <a:lstStyle/>
        <a:p>
          <a:pPr algn="l"/>
          <a:r>
            <a:rPr lang="fr-FR" sz="1300" dirty="0"/>
            <a:t>Pour discussion:</a:t>
          </a:r>
          <a:endParaRPr lang="en-US" sz="1300" dirty="0"/>
        </a:p>
      </dgm:t>
    </dgm:pt>
    <dgm:pt modelId="{2BE4B0A5-916D-4E01-995A-0EEF5012997E}" type="parTrans" cxnId="{3BF96EF1-50D5-47C8-900A-0FD3D220F53E}">
      <dgm:prSet/>
      <dgm:spPr/>
      <dgm:t>
        <a:bodyPr/>
        <a:lstStyle/>
        <a:p>
          <a:endParaRPr lang="en-US"/>
        </a:p>
      </dgm:t>
    </dgm:pt>
    <dgm:pt modelId="{E08C8EB6-7C0E-4F08-B5AA-512487D78DD7}" type="sibTrans" cxnId="{3BF96EF1-50D5-47C8-900A-0FD3D220F53E}">
      <dgm:prSet/>
      <dgm:spPr/>
      <dgm:t>
        <a:bodyPr/>
        <a:lstStyle/>
        <a:p>
          <a:endParaRPr lang="en-US"/>
        </a:p>
      </dgm:t>
    </dgm:pt>
    <dgm:pt modelId="{875A218D-6D2A-4D2F-A002-717507E65EB1}">
      <dgm:prSet custT="1"/>
      <dgm:spPr/>
      <dgm:t>
        <a:bodyPr/>
        <a:lstStyle/>
        <a:p>
          <a:pPr algn="l"/>
          <a:r>
            <a:rPr lang="fr-FR" sz="1150" dirty="0"/>
            <a:t>Demande de 50 000 $ à E47 pour financer le vélo-parc sur 5 ans, aucune demande en 2020 du 10 000 $;</a:t>
          </a:r>
          <a:endParaRPr lang="en-US" sz="1150" dirty="0"/>
        </a:p>
      </dgm:t>
    </dgm:pt>
    <dgm:pt modelId="{691E6E7F-6594-4C28-9771-94F8B499EC5D}" type="parTrans" cxnId="{5E0DCDFA-2821-4FDF-B2AE-F571C1093489}">
      <dgm:prSet/>
      <dgm:spPr/>
      <dgm:t>
        <a:bodyPr/>
        <a:lstStyle/>
        <a:p>
          <a:endParaRPr lang="en-US"/>
        </a:p>
      </dgm:t>
    </dgm:pt>
    <dgm:pt modelId="{7ADE136C-EFF2-4996-B763-167296385042}" type="sibTrans" cxnId="{5E0DCDFA-2821-4FDF-B2AE-F571C1093489}">
      <dgm:prSet/>
      <dgm:spPr/>
      <dgm:t>
        <a:bodyPr/>
        <a:lstStyle/>
        <a:p>
          <a:endParaRPr lang="en-US"/>
        </a:p>
      </dgm:t>
    </dgm:pt>
    <dgm:pt modelId="{70E8598B-8DAB-492D-99AA-F7C5535D1C3A}">
      <dgm:prSet custT="1"/>
      <dgm:spPr/>
      <dgm:t>
        <a:bodyPr/>
        <a:lstStyle/>
        <a:p>
          <a:pPr algn="just"/>
          <a:r>
            <a:rPr lang="fr-FR" sz="1150" dirty="0"/>
            <a:t>Cueillette de vidange aux deux semaines pour les mois de juillet et août ainsi qu’une cueillette de compost de plus au début septembre (prévu au </a:t>
          </a:r>
          <a:r>
            <a:rPr lang="fr-CA" sz="1150" noProof="0" dirty="0"/>
            <a:t>budget sans augmentation des tarifications);</a:t>
          </a:r>
        </a:p>
      </dgm:t>
    </dgm:pt>
    <dgm:pt modelId="{14FF16E3-7DB5-4205-A910-EB532BFBD6F7}" type="parTrans" cxnId="{E8E71B92-1D6E-4EAD-9C14-E8CD5298C861}">
      <dgm:prSet/>
      <dgm:spPr/>
      <dgm:t>
        <a:bodyPr/>
        <a:lstStyle/>
        <a:p>
          <a:endParaRPr lang="en-US"/>
        </a:p>
      </dgm:t>
    </dgm:pt>
    <dgm:pt modelId="{9D635766-1933-4F10-8C84-28E39CD0B929}" type="sibTrans" cxnId="{E8E71B92-1D6E-4EAD-9C14-E8CD5298C861}">
      <dgm:prSet/>
      <dgm:spPr/>
      <dgm:t>
        <a:bodyPr/>
        <a:lstStyle/>
        <a:p>
          <a:endParaRPr lang="en-US"/>
        </a:p>
      </dgm:t>
    </dgm:pt>
    <dgm:pt modelId="{7699E57B-C43E-436C-9191-DAF973ABCA7C}">
      <dgm:prSet/>
      <dgm:spPr/>
      <dgm:t>
        <a:bodyPr/>
        <a:lstStyle/>
        <a:p>
          <a:pPr algn="l"/>
          <a:endParaRPr lang="en-US" sz="1000" dirty="0"/>
        </a:p>
      </dgm:t>
    </dgm:pt>
    <dgm:pt modelId="{BF6D8982-E1BF-4A0D-B56C-1B96C4DAD331}" type="parTrans" cxnId="{116ED993-B630-4A43-B426-C75AD42251FD}">
      <dgm:prSet/>
      <dgm:spPr/>
      <dgm:t>
        <a:bodyPr/>
        <a:lstStyle/>
        <a:p>
          <a:endParaRPr lang="fr-CA"/>
        </a:p>
      </dgm:t>
    </dgm:pt>
    <dgm:pt modelId="{84F66665-FF3E-41AF-A09D-D2BCFEB9293C}" type="sibTrans" cxnId="{116ED993-B630-4A43-B426-C75AD42251FD}">
      <dgm:prSet/>
      <dgm:spPr/>
      <dgm:t>
        <a:bodyPr/>
        <a:lstStyle/>
        <a:p>
          <a:endParaRPr lang="fr-CA"/>
        </a:p>
      </dgm:t>
    </dgm:pt>
    <dgm:pt modelId="{47E5234F-DA57-45FF-A097-1E41BD63818B}">
      <dgm:prSet custT="1"/>
      <dgm:spPr/>
      <dgm:t>
        <a:bodyPr/>
        <a:lstStyle/>
        <a:p>
          <a:pPr algn="l"/>
          <a:r>
            <a:rPr lang="fr-CA" sz="1150" noProof="0" dirty="0"/>
            <a:t>Taux d’intérêts 2021;</a:t>
          </a:r>
        </a:p>
      </dgm:t>
    </dgm:pt>
    <dgm:pt modelId="{D7AFF09C-F5A7-42EE-A0AE-102717D00391}" type="parTrans" cxnId="{247A0DFC-7ED1-44ED-B8F7-263F1C856F23}">
      <dgm:prSet/>
      <dgm:spPr/>
      <dgm:t>
        <a:bodyPr/>
        <a:lstStyle/>
        <a:p>
          <a:endParaRPr lang="fr-CA"/>
        </a:p>
      </dgm:t>
    </dgm:pt>
    <dgm:pt modelId="{18B3D0EF-B916-437D-974B-A5224B71613A}" type="sibTrans" cxnId="{247A0DFC-7ED1-44ED-B8F7-263F1C856F23}">
      <dgm:prSet/>
      <dgm:spPr/>
      <dgm:t>
        <a:bodyPr/>
        <a:lstStyle/>
        <a:p>
          <a:endParaRPr lang="fr-CA"/>
        </a:p>
      </dgm:t>
    </dgm:pt>
    <dgm:pt modelId="{9C261FBD-D7AC-4E4C-B82F-4D45F3768E20}">
      <dgm:prSet custT="1"/>
      <dgm:spPr/>
      <dgm:t>
        <a:bodyPr/>
        <a:lstStyle/>
        <a:p>
          <a:pPr algn="l"/>
          <a:r>
            <a:rPr lang="fr-CA" sz="1150" noProof="0" dirty="0"/>
            <a:t>Solutions pour l’accès au lac;</a:t>
          </a:r>
        </a:p>
      </dgm:t>
    </dgm:pt>
    <dgm:pt modelId="{1B2003A6-EF58-4830-BCA5-9C744BA3264E}" type="parTrans" cxnId="{CDD568BB-F081-4077-A299-04BFB9D7EFF3}">
      <dgm:prSet/>
      <dgm:spPr/>
      <dgm:t>
        <a:bodyPr/>
        <a:lstStyle/>
        <a:p>
          <a:endParaRPr lang="fr-CA"/>
        </a:p>
      </dgm:t>
    </dgm:pt>
    <dgm:pt modelId="{FE09D2E1-8FBD-4278-8EBD-E56D7281B76C}" type="sibTrans" cxnId="{CDD568BB-F081-4077-A299-04BFB9D7EFF3}">
      <dgm:prSet/>
      <dgm:spPr/>
      <dgm:t>
        <a:bodyPr/>
        <a:lstStyle/>
        <a:p>
          <a:endParaRPr lang="fr-CA"/>
        </a:p>
      </dgm:t>
    </dgm:pt>
    <dgm:pt modelId="{3C27FAC4-4803-4A5D-B211-76E9E92F0883}">
      <dgm:prSet custT="1"/>
      <dgm:spPr/>
      <dgm:t>
        <a:bodyPr/>
        <a:lstStyle/>
        <a:p>
          <a:pPr algn="l"/>
          <a:r>
            <a:rPr lang="fr-CA" sz="1150" noProof="0" dirty="0"/>
            <a:t>Contrat matières résiduelles (demande de soumissions en 2021);</a:t>
          </a:r>
        </a:p>
      </dgm:t>
    </dgm:pt>
    <dgm:pt modelId="{E673305C-3D2C-4BF2-B29B-7D2ADEFF1A2D}" type="parTrans" cxnId="{C2A388B3-0C54-43B3-8B21-60B63C791F39}">
      <dgm:prSet/>
      <dgm:spPr/>
      <dgm:t>
        <a:bodyPr/>
        <a:lstStyle/>
        <a:p>
          <a:endParaRPr lang="fr-CA"/>
        </a:p>
      </dgm:t>
    </dgm:pt>
    <dgm:pt modelId="{0F490DD2-964A-4D58-B959-8ED926BC6609}" type="sibTrans" cxnId="{C2A388B3-0C54-43B3-8B21-60B63C791F39}">
      <dgm:prSet/>
      <dgm:spPr/>
      <dgm:t>
        <a:bodyPr/>
        <a:lstStyle/>
        <a:p>
          <a:endParaRPr lang="fr-CA"/>
        </a:p>
      </dgm:t>
    </dgm:pt>
    <dgm:pt modelId="{DC8FE2B7-2162-41B0-A147-CFF23D3109CC}">
      <dgm:prSet custT="1"/>
      <dgm:spPr/>
      <dgm:t>
        <a:bodyPr/>
        <a:lstStyle/>
        <a:p>
          <a:pPr algn="l"/>
          <a:r>
            <a:rPr lang="fr-CA" sz="1150" noProof="0" dirty="0"/>
            <a:t>Génératrice station eau potable (</a:t>
          </a:r>
          <a:r>
            <a:rPr lang="fr-CA" sz="1150" noProof="0" dirty="0" err="1"/>
            <a:t>immo</a:t>
          </a:r>
          <a:r>
            <a:rPr lang="fr-CA" sz="1150" noProof="0" dirty="0"/>
            <a:t>);</a:t>
          </a:r>
        </a:p>
      </dgm:t>
    </dgm:pt>
    <dgm:pt modelId="{09FF695F-D1D5-4C0B-B20D-EEF531D6670D}" type="parTrans" cxnId="{554E0C53-C65B-4F3C-9EA5-1B1C75676D47}">
      <dgm:prSet/>
      <dgm:spPr/>
      <dgm:t>
        <a:bodyPr/>
        <a:lstStyle/>
        <a:p>
          <a:endParaRPr lang="fr-CA"/>
        </a:p>
      </dgm:t>
    </dgm:pt>
    <dgm:pt modelId="{A492320C-9016-416E-9BB9-E4B903EADCD7}" type="sibTrans" cxnId="{554E0C53-C65B-4F3C-9EA5-1B1C75676D47}">
      <dgm:prSet/>
      <dgm:spPr/>
      <dgm:t>
        <a:bodyPr/>
        <a:lstStyle/>
        <a:p>
          <a:endParaRPr lang="fr-CA"/>
        </a:p>
      </dgm:t>
    </dgm:pt>
    <dgm:pt modelId="{39789B4F-4272-460A-8633-18194EE41BC6}">
      <dgm:prSet custT="1"/>
      <dgm:spPr/>
      <dgm:t>
        <a:bodyPr/>
        <a:lstStyle/>
        <a:p>
          <a:pPr algn="l"/>
          <a:r>
            <a:rPr lang="fr-CA" sz="1150" noProof="0" dirty="0"/>
            <a:t>Terrain au bout de Du Rocher et rond de virée;</a:t>
          </a:r>
        </a:p>
      </dgm:t>
    </dgm:pt>
    <dgm:pt modelId="{7DCED780-4820-45EE-9ABD-0889F8FA61ED}" type="parTrans" cxnId="{BD03C298-0444-4F20-B3C7-44E455AA6545}">
      <dgm:prSet/>
      <dgm:spPr/>
      <dgm:t>
        <a:bodyPr/>
        <a:lstStyle/>
        <a:p>
          <a:endParaRPr lang="fr-CA"/>
        </a:p>
      </dgm:t>
    </dgm:pt>
    <dgm:pt modelId="{77204921-9884-47D4-B0D3-08C311FA8915}" type="sibTrans" cxnId="{BD03C298-0444-4F20-B3C7-44E455AA6545}">
      <dgm:prSet/>
      <dgm:spPr/>
      <dgm:t>
        <a:bodyPr/>
        <a:lstStyle/>
        <a:p>
          <a:endParaRPr lang="fr-CA"/>
        </a:p>
      </dgm:t>
    </dgm:pt>
    <dgm:pt modelId="{8669856B-119B-4FBF-A325-FDB9A81A742D}">
      <dgm:prSet/>
      <dgm:spPr/>
      <dgm:t>
        <a:bodyPr/>
        <a:lstStyle/>
        <a:p>
          <a:pPr algn="l"/>
          <a:endParaRPr lang="fr-CA" sz="1000" noProof="0" dirty="0"/>
        </a:p>
      </dgm:t>
    </dgm:pt>
    <dgm:pt modelId="{31B34318-AA52-4F0E-BBFA-FA1F92CFC69C}" type="parTrans" cxnId="{8F5E28A3-0926-49CA-9E74-A0C6A7104864}">
      <dgm:prSet/>
      <dgm:spPr/>
      <dgm:t>
        <a:bodyPr/>
        <a:lstStyle/>
        <a:p>
          <a:endParaRPr lang="fr-CA"/>
        </a:p>
      </dgm:t>
    </dgm:pt>
    <dgm:pt modelId="{20E6D46B-33D2-4061-80AB-E5BF34C8CA01}" type="sibTrans" cxnId="{8F5E28A3-0926-49CA-9E74-A0C6A7104864}">
      <dgm:prSet/>
      <dgm:spPr/>
      <dgm:t>
        <a:bodyPr/>
        <a:lstStyle/>
        <a:p>
          <a:endParaRPr lang="fr-CA"/>
        </a:p>
      </dgm:t>
    </dgm:pt>
    <dgm:pt modelId="{C4B2AA1D-6739-4C20-889C-B933C84E84F0}" type="pres">
      <dgm:prSet presAssocID="{3A744F93-1EA8-4B9E-BC9B-923587EAF6DA}" presName="Name0" presStyleCnt="0">
        <dgm:presLayoutVars>
          <dgm:dir/>
          <dgm:resizeHandles/>
        </dgm:presLayoutVars>
      </dgm:prSet>
      <dgm:spPr/>
    </dgm:pt>
    <dgm:pt modelId="{5DEE3429-F917-4A98-9CFF-1B4464525B1B}" type="pres">
      <dgm:prSet presAssocID="{16444096-90EF-4474-88B7-A2740157FA27}" presName="compNode" presStyleCnt="0"/>
      <dgm:spPr/>
    </dgm:pt>
    <dgm:pt modelId="{197062AE-2A76-4322-9EC7-4326D544801B}" type="pres">
      <dgm:prSet presAssocID="{16444096-90EF-4474-88B7-A2740157FA27}" presName="dummyConnPt" presStyleCnt="0"/>
      <dgm:spPr/>
    </dgm:pt>
    <dgm:pt modelId="{9CA8AB63-C6FA-4CCB-9F00-2AF5A04A548D}" type="pres">
      <dgm:prSet presAssocID="{16444096-90EF-4474-88B7-A2740157FA27}" presName="node" presStyleLbl="node1" presStyleIdx="0" presStyleCnt="2" custScaleY="59113">
        <dgm:presLayoutVars>
          <dgm:bulletEnabled val="1"/>
        </dgm:presLayoutVars>
      </dgm:prSet>
      <dgm:spPr/>
    </dgm:pt>
    <dgm:pt modelId="{5641B4B7-DC9C-4CF1-9700-50343B5C18BA}" type="pres">
      <dgm:prSet presAssocID="{44480030-F184-417D-92EB-EBB5840106C1}" presName="sibTrans" presStyleLbl="bgSibTrans2D1" presStyleIdx="0" presStyleCnt="1"/>
      <dgm:spPr/>
    </dgm:pt>
    <dgm:pt modelId="{977F1D66-3C11-453A-B694-C9447C07E6ED}" type="pres">
      <dgm:prSet presAssocID="{2147ACCD-171C-4CEE-A7CF-3699496847A9}" presName="compNode" presStyleCnt="0"/>
      <dgm:spPr/>
    </dgm:pt>
    <dgm:pt modelId="{D23189E6-7436-42DD-B82A-19E78B1AE496}" type="pres">
      <dgm:prSet presAssocID="{2147ACCD-171C-4CEE-A7CF-3699496847A9}" presName="dummyConnPt" presStyleCnt="0"/>
      <dgm:spPr/>
    </dgm:pt>
    <dgm:pt modelId="{7A1C6AF5-ACEC-47B9-A2BD-A15351458160}" type="pres">
      <dgm:prSet presAssocID="{2147ACCD-171C-4CEE-A7CF-3699496847A9}" presName="node" presStyleLbl="node1" presStyleIdx="1" presStyleCnt="2">
        <dgm:presLayoutVars>
          <dgm:bulletEnabled val="1"/>
        </dgm:presLayoutVars>
      </dgm:prSet>
      <dgm:spPr/>
    </dgm:pt>
  </dgm:ptLst>
  <dgm:cxnLst>
    <dgm:cxn modelId="{26E44302-D4DB-4BF8-B6CE-B4EE24DC7BF2}" type="presOf" srcId="{39789B4F-4272-460A-8633-18194EE41BC6}" destId="{7A1C6AF5-ACEC-47B9-A2BD-A15351458160}" srcOrd="0" destOrd="7" presId="urn:microsoft.com/office/officeart/2005/8/layout/bProcess4"/>
    <dgm:cxn modelId="{DBF32316-790C-487F-942F-19DB9F43AAE0}" srcId="{3A744F93-1EA8-4B9E-BC9B-923587EAF6DA}" destId="{16444096-90EF-4474-88B7-A2740157FA27}" srcOrd="0" destOrd="0" parTransId="{AE4DBF3C-D68E-4DBF-86BE-89BC9FA6C68C}" sibTransId="{44480030-F184-417D-92EB-EBB5840106C1}"/>
    <dgm:cxn modelId="{267EB25D-348A-4C18-8A0D-3C8605E440FD}" type="presOf" srcId="{70E8598B-8DAB-492D-99AA-F7C5535D1C3A}" destId="{7A1C6AF5-ACEC-47B9-A2BD-A15351458160}" srcOrd="0" destOrd="2" presId="urn:microsoft.com/office/officeart/2005/8/layout/bProcess4"/>
    <dgm:cxn modelId="{554E0C53-C65B-4F3C-9EA5-1B1C75676D47}" srcId="{2147ACCD-171C-4CEE-A7CF-3699496847A9}" destId="{DC8FE2B7-2162-41B0-A147-CFF23D3109CC}" srcOrd="5" destOrd="0" parTransId="{09FF695F-D1D5-4C0B-B20D-EEF531D6670D}" sibTransId="{A492320C-9016-416E-9BB9-E4B903EADCD7}"/>
    <dgm:cxn modelId="{1C18678B-D0FA-428A-B307-154C1DB789B7}" type="presOf" srcId="{7699E57B-C43E-436C-9191-DAF973ABCA7C}" destId="{7A1C6AF5-ACEC-47B9-A2BD-A15351458160}" srcOrd="0" destOrd="9" presId="urn:microsoft.com/office/officeart/2005/8/layout/bProcess4"/>
    <dgm:cxn modelId="{E8E71B92-1D6E-4EAD-9C14-E8CD5298C861}" srcId="{2147ACCD-171C-4CEE-A7CF-3699496847A9}" destId="{70E8598B-8DAB-492D-99AA-F7C5535D1C3A}" srcOrd="1" destOrd="0" parTransId="{14FF16E3-7DB5-4205-A910-EB532BFBD6F7}" sibTransId="{9D635766-1933-4F10-8C84-28E39CD0B929}"/>
    <dgm:cxn modelId="{116ED993-B630-4A43-B426-C75AD42251FD}" srcId="{2147ACCD-171C-4CEE-A7CF-3699496847A9}" destId="{7699E57B-C43E-436C-9191-DAF973ABCA7C}" srcOrd="8" destOrd="0" parTransId="{BF6D8982-E1BF-4A0D-B56C-1B96C4DAD331}" sibTransId="{84F66665-FF3E-41AF-A09D-D2BCFEB9293C}"/>
    <dgm:cxn modelId="{BD03C298-0444-4F20-B3C7-44E455AA6545}" srcId="{2147ACCD-171C-4CEE-A7CF-3699496847A9}" destId="{39789B4F-4272-460A-8633-18194EE41BC6}" srcOrd="6" destOrd="0" parTransId="{7DCED780-4820-45EE-9ABD-0889F8FA61ED}" sibTransId="{77204921-9884-47D4-B0D3-08C311FA8915}"/>
    <dgm:cxn modelId="{667CFC9F-B172-4543-B876-82233ADDD13E}" type="presOf" srcId="{8669856B-119B-4FBF-A325-FDB9A81A742D}" destId="{7A1C6AF5-ACEC-47B9-A2BD-A15351458160}" srcOrd="0" destOrd="8" presId="urn:microsoft.com/office/officeart/2005/8/layout/bProcess4"/>
    <dgm:cxn modelId="{8F5E28A3-0926-49CA-9E74-A0C6A7104864}" srcId="{2147ACCD-171C-4CEE-A7CF-3699496847A9}" destId="{8669856B-119B-4FBF-A325-FDB9A81A742D}" srcOrd="7" destOrd="0" parTransId="{31B34318-AA52-4F0E-BBFA-FA1F92CFC69C}" sibTransId="{20E6D46B-33D2-4061-80AB-E5BF34C8CA01}"/>
    <dgm:cxn modelId="{D8B495A3-379A-40D9-86A5-D1CA59C381A4}" type="presOf" srcId="{DC8FE2B7-2162-41B0-A147-CFF23D3109CC}" destId="{7A1C6AF5-ACEC-47B9-A2BD-A15351458160}" srcOrd="0" destOrd="6" presId="urn:microsoft.com/office/officeart/2005/8/layout/bProcess4"/>
    <dgm:cxn modelId="{7068AEAB-A474-4D32-AD6F-947CD4C865CA}" type="presOf" srcId="{2147ACCD-171C-4CEE-A7CF-3699496847A9}" destId="{7A1C6AF5-ACEC-47B9-A2BD-A15351458160}" srcOrd="0" destOrd="0" presId="urn:microsoft.com/office/officeart/2005/8/layout/bProcess4"/>
    <dgm:cxn modelId="{010094AF-7B06-42EB-8663-A9E03F10E588}" type="presOf" srcId="{3A744F93-1EA8-4B9E-BC9B-923587EAF6DA}" destId="{C4B2AA1D-6739-4C20-889C-B933C84E84F0}" srcOrd="0" destOrd="0" presId="urn:microsoft.com/office/officeart/2005/8/layout/bProcess4"/>
    <dgm:cxn modelId="{C2A388B3-0C54-43B3-8B21-60B63C791F39}" srcId="{2147ACCD-171C-4CEE-A7CF-3699496847A9}" destId="{3C27FAC4-4803-4A5D-B211-76E9E92F0883}" srcOrd="4" destOrd="0" parTransId="{E673305C-3D2C-4BF2-B29B-7D2ADEFF1A2D}" sibTransId="{0F490DD2-964A-4D58-B959-8ED926BC6609}"/>
    <dgm:cxn modelId="{6B8444B6-A2A9-4AA0-A7D8-FCE3806F9FF2}" type="presOf" srcId="{9C261FBD-D7AC-4E4C-B82F-4D45F3768E20}" destId="{7A1C6AF5-ACEC-47B9-A2BD-A15351458160}" srcOrd="0" destOrd="4" presId="urn:microsoft.com/office/officeart/2005/8/layout/bProcess4"/>
    <dgm:cxn modelId="{CDD568BB-F081-4077-A299-04BFB9D7EFF3}" srcId="{2147ACCD-171C-4CEE-A7CF-3699496847A9}" destId="{9C261FBD-D7AC-4E4C-B82F-4D45F3768E20}" srcOrd="3" destOrd="0" parTransId="{1B2003A6-EF58-4830-BCA5-9C744BA3264E}" sibTransId="{FE09D2E1-8FBD-4278-8EBD-E56D7281B76C}"/>
    <dgm:cxn modelId="{FE4A83BE-F3EB-4C06-B33A-BDFC49DD2C57}" type="presOf" srcId="{3C27FAC4-4803-4A5D-B211-76E9E92F0883}" destId="{7A1C6AF5-ACEC-47B9-A2BD-A15351458160}" srcOrd="0" destOrd="5" presId="urn:microsoft.com/office/officeart/2005/8/layout/bProcess4"/>
    <dgm:cxn modelId="{BCC5BCC9-ADF2-4235-8B85-0A034660527E}" type="presOf" srcId="{44480030-F184-417D-92EB-EBB5840106C1}" destId="{5641B4B7-DC9C-4CF1-9700-50343B5C18BA}" srcOrd="0" destOrd="0" presId="urn:microsoft.com/office/officeart/2005/8/layout/bProcess4"/>
    <dgm:cxn modelId="{3BF96EF1-50D5-47C8-900A-0FD3D220F53E}" srcId="{3A744F93-1EA8-4B9E-BC9B-923587EAF6DA}" destId="{2147ACCD-171C-4CEE-A7CF-3699496847A9}" srcOrd="1" destOrd="0" parTransId="{2BE4B0A5-916D-4E01-995A-0EEF5012997E}" sibTransId="{E08C8EB6-7C0E-4F08-B5AA-512487D78DD7}"/>
    <dgm:cxn modelId="{22B8F7F2-794C-48D2-BC80-275694809A5D}" type="presOf" srcId="{47E5234F-DA57-45FF-A097-1E41BD63818B}" destId="{7A1C6AF5-ACEC-47B9-A2BD-A15351458160}" srcOrd="0" destOrd="3" presId="urn:microsoft.com/office/officeart/2005/8/layout/bProcess4"/>
    <dgm:cxn modelId="{23BAD5F6-D6EC-454B-BAA8-FF2B14A90D67}" type="presOf" srcId="{875A218D-6D2A-4D2F-A002-717507E65EB1}" destId="{7A1C6AF5-ACEC-47B9-A2BD-A15351458160}" srcOrd="0" destOrd="1" presId="urn:microsoft.com/office/officeart/2005/8/layout/bProcess4"/>
    <dgm:cxn modelId="{33853FF7-8B7E-4AE4-A7E5-73E9D79DB10E}" type="presOf" srcId="{16444096-90EF-4474-88B7-A2740157FA27}" destId="{9CA8AB63-C6FA-4CCB-9F00-2AF5A04A548D}" srcOrd="0" destOrd="0" presId="urn:microsoft.com/office/officeart/2005/8/layout/bProcess4"/>
    <dgm:cxn modelId="{5E0DCDFA-2821-4FDF-B2AE-F571C1093489}" srcId="{2147ACCD-171C-4CEE-A7CF-3699496847A9}" destId="{875A218D-6D2A-4D2F-A002-717507E65EB1}" srcOrd="0" destOrd="0" parTransId="{691E6E7F-6594-4C28-9771-94F8B499EC5D}" sibTransId="{7ADE136C-EFF2-4996-B763-167296385042}"/>
    <dgm:cxn modelId="{247A0DFC-7ED1-44ED-B8F7-263F1C856F23}" srcId="{2147ACCD-171C-4CEE-A7CF-3699496847A9}" destId="{47E5234F-DA57-45FF-A097-1E41BD63818B}" srcOrd="2" destOrd="0" parTransId="{D7AFF09C-F5A7-42EE-A0AE-102717D00391}" sibTransId="{18B3D0EF-B916-437D-974B-A5224B71613A}"/>
    <dgm:cxn modelId="{5018F0CD-E371-4CE9-A989-B30C010A275B}" type="presParOf" srcId="{C4B2AA1D-6739-4C20-889C-B933C84E84F0}" destId="{5DEE3429-F917-4A98-9CFF-1B4464525B1B}" srcOrd="0" destOrd="0" presId="urn:microsoft.com/office/officeart/2005/8/layout/bProcess4"/>
    <dgm:cxn modelId="{6DFFAE54-242C-4FE4-9874-6E459CF4E120}" type="presParOf" srcId="{5DEE3429-F917-4A98-9CFF-1B4464525B1B}" destId="{197062AE-2A76-4322-9EC7-4326D544801B}" srcOrd="0" destOrd="0" presId="urn:microsoft.com/office/officeart/2005/8/layout/bProcess4"/>
    <dgm:cxn modelId="{589E4625-36BE-4CB5-99D7-E9A5410F971D}" type="presParOf" srcId="{5DEE3429-F917-4A98-9CFF-1B4464525B1B}" destId="{9CA8AB63-C6FA-4CCB-9F00-2AF5A04A548D}" srcOrd="1" destOrd="0" presId="urn:microsoft.com/office/officeart/2005/8/layout/bProcess4"/>
    <dgm:cxn modelId="{F4DB34BF-8754-4497-A1FD-E46A62B10225}" type="presParOf" srcId="{C4B2AA1D-6739-4C20-889C-B933C84E84F0}" destId="{5641B4B7-DC9C-4CF1-9700-50343B5C18BA}" srcOrd="1" destOrd="0" presId="urn:microsoft.com/office/officeart/2005/8/layout/bProcess4"/>
    <dgm:cxn modelId="{A0176F21-D877-4FE8-BE3D-C7CF3631EAEB}" type="presParOf" srcId="{C4B2AA1D-6739-4C20-889C-B933C84E84F0}" destId="{977F1D66-3C11-453A-B694-C9447C07E6ED}" srcOrd="2" destOrd="0" presId="urn:microsoft.com/office/officeart/2005/8/layout/bProcess4"/>
    <dgm:cxn modelId="{5A9A504E-8A57-43D7-98F3-695351CFF354}" type="presParOf" srcId="{977F1D66-3C11-453A-B694-C9447C07E6ED}" destId="{D23189E6-7436-42DD-B82A-19E78B1AE496}" srcOrd="0" destOrd="0" presId="urn:microsoft.com/office/officeart/2005/8/layout/bProcess4"/>
    <dgm:cxn modelId="{E89CB6B1-36B8-4618-8A3A-053C5D3C7744}" type="presParOf" srcId="{977F1D66-3C11-453A-B694-C9447C07E6ED}" destId="{7A1C6AF5-ACEC-47B9-A2BD-A15351458160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74855F-B2AA-4BAC-AA03-9A6099B0AFA0}">
      <dsp:nvSpPr>
        <dsp:cNvPr id="0" name=""/>
        <dsp:cNvSpPr/>
      </dsp:nvSpPr>
      <dsp:spPr>
        <a:xfrm>
          <a:off x="317699" y="121908"/>
          <a:ext cx="985412" cy="985412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C0986F-4EED-46F1-9568-EE0C52F788DC}">
      <dsp:nvSpPr>
        <dsp:cNvPr id="0" name=""/>
        <dsp:cNvSpPr/>
      </dsp:nvSpPr>
      <dsp:spPr>
        <a:xfrm>
          <a:off x="527704" y="331914"/>
          <a:ext cx="565400" cy="5654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D4BD34-0CDD-46B8-B948-48E4AC0A2A25}">
      <dsp:nvSpPr>
        <dsp:cNvPr id="0" name=""/>
        <dsp:cNvSpPr/>
      </dsp:nvSpPr>
      <dsp:spPr>
        <a:xfrm>
          <a:off x="2690" y="1414252"/>
          <a:ext cx="1615429" cy="646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 dirty="0"/>
            <a:t>Le budget 2021         </a:t>
          </a:r>
          <a:r>
            <a:rPr lang="en-US" sz="1300" kern="1200" dirty="0" err="1"/>
            <a:t>en</a:t>
          </a:r>
          <a:r>
            <a:rPr lang="en-US" sz="1300" kern="1200" dirty="0"/>
            <a:t> </a:t>
          </a:r>
          <a:r>
            <a:rPr lang="en-US" sz="1300" kern="1200" dirty="0" err="1"/>
            <a:t>bref</a:t>
          </a:r>
          <a:r>
            <a:rPr lang="en-US" sz="1300" kern="1200" dirty="0"/>
            <a:t>…</a:t>
          </a:r>
        </a:p>
      </dsp:txBody>
      <dsp:txXfrm>
        <a:off x="2690" y="1414252"/>
        <a:ext cx="1615429" cy="646171"/>
      </dsp:txXfrm>
    </dsp:sp>
    <dsp:sp modelId="{8C7C82E4-A950-4821-861F-001E71E16674}">
      <dsp:nvSpPr>
        <dsp:cNvPr id="0" name=""/>
        <dsp:cNvSpPr/>
      </dsp:nvSpPr>
      <dsp:spPr>
        <a:xfrm>
          <a:off x="2215829" y="121908"/>
          <a:ext cx="985412" cy="985412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346E90-0A82-468F-9625-B39D8A4A3012}">
      <dsp:nvSpPr>
        <dsp:cNvPr id="0" name=""/>
        <dsp:cNvSpPr/>
      </dsp:nvSpPr>
      <dsp:spPr>
        <a:xfrm>
          <a:off x="2425834" y="331914"/>
          <a:ext cx="565400" cy="5654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251571-8393-4E07-8D9C-CE16DA1291CE}">
      <dsp:nvSpPr>
        <dsp:cNvPr id="0" name=""/>
        <dsp:cNvSpPr/>
      </dsp:nvSpPr>
      <dsp:spPr>
        <a:xfrm>
          <a:off x="1900820" y="1414252"/>
          <a:ext cx="1615429" cy="646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/>
            <a:t>Analyse des revenus et dépenses</a:t>
          </a:r>
        </a:p>
      </dsp:txBody>
      <dsp:txXfrm>
        <a:off x="1900820" y="1414252"/>
        <a:ext cx="1615429" cy="646171"/>
      </dsp:txXfrm>
    </dsp:sp>
    <dsp:sp modelId="{072D022F-AE06-4BBC-9165-D7A713D6CC08}">
      <dsp:nvSpPr>
        <dsp:cNvPr id="0" name=""/>
        <dsp:cNvSpPr/>
      </dsp:nvSpPr>
      <dsp:spPr>
        <a:xfrm>
          <a:off x="4113958" y="121908"/>
          <a:ext cx="985412" cy="985412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1CA690-70AC-43B4-9992-020950348B0C}">
      <dsp:nvSpPr>
        <dsp:cNvPr id="0" name=""/>
        <dsp:cNvSpPr/>
      </dsp:nvSpPr>
      <dsp:spPr>
        <a:xfrm>
          <a:off x="4323964" y="331914"/>
          <a:ext cx="565400" cy="5654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197F68-54B3-4DD2-9E3D-AFF48E349A8B}">
      <dsp:nvSpPr>
        <dsp:cNvPr id="0" name=""/>
        <dsp:cNvSpPr/>
      </dsp:nvSpPr>
      <dsp:spPr>
        <a:xfrm>
          <a:off x="3798950" y="1414252"/>
          <a:ext cx="1615429" cy="646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/>
            <a:t>Analyse budget des immobilisations </a:t>
          </a:r>
        </a:p>
      </dsp:txBody>
      <dsp:txXfrm>
        <a:off x="3798950" y="1414252"/>
        <a:ext cx="1615429" cy="646171"/>
      </dsp:txXfrm>
    </dsp:sp>
    <dsp:sp modelId="{DD0F00C6-4439-4827-9C15-6354BCDDF6FB}">
      <dsp:nvSpPr>
        <dsp:cNvPr id="0" name=""/>
        <dsp:cNvSpPr/>
      </dsp:nvSpPr>
      <dsp:spPr>
        <a:xfrm>
          <a:off x="6012088" y="121908"/>
          <a:ext cx="985412" cy="985412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31DAC1-B5DB-48E7-958A-31027FE812D0}">
      <dsp:nvSpPr>
        <dsp:cNvPr id="0" name=""/>
        <dsp:cNvSpPr/>
      </dsp:nvSpPr>
      <dsp:spPr>
        <a:xfrm>
          <a:off x="6222094" y="331914"/>
          <a:ext cx="565400" cy="56540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61603E-C480-4469-9BB7-0084D97C7B57}">
      <dsp:nvSpPr>
        <dsp:cNvPr id="0" name=""/>
        <dsp:cNvSpPr/>
      </dsp:nvSpPr>
      <dsp:spPr>
        <a:xfrm>
          <a:off x="5697079" y="1414252"/>
          <a:ext cx="1615429" cy="646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/>
            <a:t>Endettement</a:t>
          </a:r>
        </a:p>
      </dsp:txBody>
      <dsp:txXfrm>
        <a:off x="5697079" y="1414252"/>
        <a:ext cx="1615429" cy="646171"/>
      </dsp:txXfrm>
    </dsp:sp>
    <dsp:sp modelId="{4ABBB9D2-76AC-46E9-B02D-591D2F4A9D94}">
      <dsp:nvSpPr>
        <dsp:cNvPr id="0" name=""/>
        <dsp:cNvSpPr/>
      </dsp:nvSpPr>
      <dsp:spPr>
        <a:xfrm>
          <a:off x="1266764" y="2464281"/>
          <a:ext cx="985412" cy="985412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973EA8-392D-4809-A87C-86BE21959EEF}">
      <dsp:nvSpPr>
        <dsp:cNvPr id="0" name=""/>
        <dsp:cNvSpPr/>
      </dsp:nvSpPr>
      <dsp:spPr>
        <a:xfrm>
          <a:off x="1476769" y="2674287"/>
          <a:ext cx="565400" cy="56540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7AE630-BA66-44C1-86F9-D42EFB9F2A47}">
      <dsp:nvSpPr>
        <dsp:cNvPr id="0" name=""/>
        <dsp:cNvSpPr/>
      </dsp:nvSpPr>
      <dsp:spPr>
        <a:xfrm>
          <a:off x="951755" y="3756625"/>
          <a:ext cx="1615429" cy="646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/>
            <a:t>Surplus accumulés</a:t>
          </a:r>
        </a:p>
      </dsp:txBody>
      <dsp:txXfrm>
        <a:off x="951755" y="3756625"/>
        <a:ext cx="1615429" cy="646171"/>
      </dsp:txXfrm>
    </dsp:sp>
    <dsp:sp modelId="{365BEF99-9B40-4C9A-9A32-E5468933CC2B}">
      <dsp:nvSpPr>
        <dsp:cNvPr id="0" name=""/>
        <dsp:cNvSpPr/>
      </dsp:nvSpPr>
      <dsp:spPr>
        <a:xfrm>
          <a:off x="3164893" y="2464281"/>
          <a:ext cx="985412" cy="985412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102A9C-50FD-45B4-8C40-0107A7DA0661}">
      <dsp:nvSpPr>
        <dsp:cNvPr id="0" name=""/>
        <dsp:cNvSpPr/>
      </dsp:nvSpPr>
      <dsp:spPr>
        <a:xfrm>
          <a:off x="3374899" y="2674287"/>
          <a:ext cx="565400" cy="565400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249D33-AC6F-4A21-B967-14AD8947FE77}">
      <dsp:nvSpPr>
        <dsp:cNvPr id="0" name=""/>
        <dsp:cNvSpPr/>
      </dsp:nvSpPr>
      <dsp:spPr>
        <a:xfrm>
          <a:off x="2849885" y="3756625"/>
          <a:ext cx="1615429" cy="646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 dirty="0"/>
            <a:t>Simulation </a:t>
          </a:r>
          <a:r>
            <a:rPr lang="en-US" sz="1300" kern="1200" dirty="0" err="1"/>
            <a:t>taux</a:t>
          </a:r>
          <a:r>
            <a:rPr lang="en-US" sz="1300" kern="1200" dirty="0"/>
            <a:t> de taxes et impact</a:t>
          </a:r>
        </a:p>
      </dsp:txBody>
      <dsp:txXfrm>
        <a:off x="2849885" y="3756625"/>
        <a:ext cx="1615429" cy="646171"/>
      </dsp:txXfrm>
    </dsp:sp>
    <dsp:sp modelId="{0933706F-5BAF-405C-A011-D4B899A63DEA}">
      <dsp:nvSpPr>
        <dsp:cNvPr id="0" name=""/>
        <dsp:cNvSpPr/>
      </dsp:nvSpPr>
      <dsp:spPr>
        <a:xfrm>
          <a:off x="5063023" y="2464281"/>
          <a:ext cx="985412" cy="985412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DF47B4-67AC-4C2E-81EA-41C86A22A4C6}">
      <dsp:nvSpPr>
        <dsp:cNvPr id="0" name=""/>
        <dsp:cNvSpPr/>
      </dsp:nvSpPr>
      <dsp:spPr>
        <a:xfrm>
          <a:off x="5273029" y="2674287"/>
          <a:ext cx="565400" cy="565400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502AC8-FA61-4BA5-A1C8-EFB0B1D85190}">
      <dsp:nvSpPr>
        <dsp:cNvPr id="0" name=""/>
        <dsp:cNvSpPr/>
      </dsp:nvSpPr>
      <dsp:spPr>
        <a:xfrm>
          <a:off x="4748015" y="3756625"/>
          <a:ext cx="1615429" cy="646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/>
            <a:t>Discussion et conclusion </a:t>
          </a:r>
        </a:p>
      </dsp:txBody>
      <dsp:txXfrm>
        <a:off x="4748015" y="3756625"/>
        <a:ext cx="1615429" cy="64617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425596-1C0B-4281-A05D-9867E39A7FFC}">
      <dsp:nvSpPr>
        <dsp:cNvPr id="0" name=""/>
        <dsp:cNvSpPr/>
      </dsp:nvSpPr>
      <dsp:spPr>
        <a:xfrm>
          <a:off x="3454676" y="1231972"/>
          <a:ext cx="529214" cy="4451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81707" y="0"/>
              </a:lnTo>
              <a:lnTo>
                <a:pt x="281707" y="445110"/>
              </a:lnTo>
              <a:lnTo>
                <a:pt x="529214" y="445110"/>
              </a:lnTo>
            </a:path>
          </a:pathLst>
        </a:custGeom>
        <a:noFill/>
        <a:ln w="6350" cap="flat" cmpd="sng" algn="ctr">
          <a:solidFill>
            <a:schemeClr val="accent1">
              <a:shade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701403" y="1451726"/>
        <a:ext cx="35760" cy="5603"/>
      </dsp:txXfrm>
    </dsp:sp>
    <dsp:sp modelId="{ABAA7EE3-7FC9-4DA7-8B94-823DAA18338B}">
      <dsp:nvSpPr>
        <dsp:cNvPr id="0" name=""/>
        <dsp:cNvSpPr/>
      </dsp:nvSpPr>
      <dsp:spPr>
        <a:xfrm>
          <a:off x="9920" y="82547"/>
          <a:ext cx="3446556" cy="2298849"/>
        </a:xfrm>
        <a:prstGeom prst="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9267" tIns="125191" rIns="119267" bIns="125191" numCol="1" spcCol="1270" anchor="ctr" anchorCtr="0">
          <a:noAutofit/>
        </a:bodyPr>
        <a:lstStyle/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400" kern="1200" noProof="0" dirty="0"/>
            <a:t>Actuellement, affectation d’un montant de 58 047 $ à même le surplus accumulé et le solde de la subvention COVID, soit 23 487 $ sont prévus pour équilibrer le budget pour éviter une augmentation de taxes.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400" kern="1200" noProof="0" dirty="0"/>
            <a:t>Taux à 0,595 $ = 5 050 $ de plus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400" kern="1200" noProof="0" dirty="0"/>
            <a:t>Taux à 0,60 $ = 10 100 $ de plus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400" kern="1200" noProof="0" dirty="0"/>
            <a:t>Taux à 0, 61 $ = 20 200 $ de plus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400" kern="1200" noProof="0" dirty="0"/>
            <a:t>Taux à 0,62 $  = 30 300 $ de plus</a:t>
          </a:r>
        </a:p>
      </dsp:txBody>
      <dsp:txXfrm>
        <a:off x="9920" y="82547"/>
        <a:ext cx="3446556" cy="2298849"/>
      </dsp:txXfrm>
    </dsp:sp>
    <dsp:sp modelId="{0C1B85B1-D558-47F3-8CBE-A792E4E4CB96}">
      <dsp:nvSpPr>
        <dsp:cNvPr id="0" name=""/>
        <dsp:cNvSpPr/>
      </dsp:nvSpPr>
      <dsp:spPr>
        <a:xfrm>
          <a:off x="6448464" y="1631363"/>
          <a:ext cx="52921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29214" y="45720"/>
              </a:lnTo>
            </a:path>
          </a:pathLst>
        </a:custGeom>
        <a:noFill/>
        <a:ln w="6350" cap="flat" cmpd="sng" algn="ctr">
          <a:solidFill>
            <a:schemeClr val="accent1">
              <a:shade val="90000"/>
              <a:hueOff val="276951"/>
              <a:satOff val="-5914"/>
              <a:lumOff val="22073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699076" y="1674281"/>
        <a:ext cx="27990" cy="5603"/>
      </dsp:txXfrm>
    </dsp:sp>
    <dsp:sp modelId="{70970C30-4D10-4ED1-BD53-6A59E2F5B0D5}">
      <dsp:nvSpPr>
        <dsp:cNvPr id="0" name=""/>
        <dsp:cNvSpPr/>
      </dsp:nvSpPr>
      <dsp:spPr>
        <a:xfrm>
          <a:off x="4016290" y="827431"/>
          <a:ext cx="2433974" cy="1699303"/>
        </a:xfrm>
        <a:prstGeom prst="rect">
          <a:avLst/>
        </a:prstGeom>
        <a:solidFill>
          <a:schemeClr val="accent1">
            <a:shade val="50000"/>
            <a:hueOff val="201247"/>
            <a:satOff val="-4901"/>
            <a:lumOff val="2144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9267" tIns="125191" rIns="119267" bIns="125191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1" i="1" kern="1200" dirty="0"/>
            <a:t>Budget équilibré à       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1" i="1" kern="1200" dirty="0"/>
            <a:t> 1 362 642 $ comparativement à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1" i="1" kern="1200" dirty="0"/>
            <a:t>1  297 287 $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1" i="1" kern="1200" dirty="0"/>
            <a:t>donc hausse de 65 355 $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1" i="1" kern="1200" dirty="0"/>
            <a:t>(hausse de 5 %)</a:t>
          </a:r>
        </a:p>
      </dsp:txBody>
      <dsp:txXfrm>
        <a:off x="4016290" y="827431"/>
        <a:ext cx="2433974" cy="1699303"/>
      </dsp:txXfrm>
    </dsp:sp>
    <dsp:sp modelId="{94F40DE3-15EB-4624-A825-38C62790933D}">
      <dsp:nvSpPr>
        <dsp:cNvPr id="0" name=""/>
        <dsp:cNvSpPr/>
      </dsp:nvSpPr>
      <dsp:spPr>
        <a:xfrm>
          <a:off x="2539695" y="2935996"/>
          <a:ext cx="6218183" cy="535347"/>
        </a:xfrm>
        <a:custGeom>
          <a:avLst/>
          <a:gdLst/>
          <a:ahLst/>
          <a:cxnLst/>
          <a:rect l="0" t="0" r="0" b="0"/>
          <a:pathLst>
            <a:path>
              <a:moveTo>
                <a:pt x="6218183" y="0"/>
              </a:moveTo>
              <a:lnTo>
                <a:pt x="6218183" y="284773"/>
              </a:lnTo>
              <a:lnTo>
                <a:pt x="0" y="284773"/>
              </a:lnTo>
              <a:lnTo>
                <a:pt x="0" y="535347"/>
              </a:lnTo>
            </a:path>
          </a:pathLst>
        </a:custGeom>
        <a:noFill/>
        <a:ln w="6350" cap="flat" cmpd="sng" algn="ctr">
          <a:solidFill>
            <a:schemeClr val="accent1">
              <a:shade val="90000"/>
              <a:hueOff val="276951"/>
              <a:satOff val="-5914"/>
              <a:lumOff val="22073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CA" sz="500" kern="1200"/>
        </a:p>
      </dsp:txBody>
      <dsp:txXfrm>
        <a:off x="5492690" y="3200869"/>
        <a:ext cx="312194" cy="5603"/>
      </dsp:txXfrm>
    </dsp:sp>
    <dsp:sp modelId="{46CAEE50-B118-453F-816B-54AFDB3CE1B6}">
      <dsp:nvSpPr>
        <dsp:cNvPr id="0" name=""/>
        <dsp:cNvSpPr/>
      </dsp:nvSpPr>
      <dsp:spPr>
        <a:xfrm>
          <a:off x="7010078" y="416369"/>
          <a:ext cx="3495600" cy="2521427"/>
        </a:xfrm>
        <a:prstGeom prst="rect">
          <a:avLst/>
        </a:prstGeom>
        <a:solidFill>
          <a:schemeClr val="accent1">
            <a:shade val="50000"/>
            <a:hueOff val="402493"/>
            <a:satOff val="-9802"/>
            <a:lumOff val="4289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9267" tIns="125191" rIns="119267" bIns="125191" numCol="1" spcCol="1270" anchor="ctr" anchorCtr="0">
          <a:noAutofit/>
        </a:bodyPr>
        <a:lstStyle/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1" i="0" kern="1200" dirty="0"/>
            <a:t>Hausse de 65 355 $ expliquée par : </a:t>
          </a:r>
        </a:p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1" i="0" kern="1200" dirty="0"/>
            <a:t>- </a:t>
          </a:r>
          <a:r>
            <a:rPr lang="fr-FR" sz="1400" b="1" i="1" kern="1200" dirty="0"/>
            <a:t>Élection (10 000 $), </a:t>
          </a:r>
        </a:p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1" i="1" kern="1200" dirty="0"/>
            <a:t>- salaires (8 000 $), </a:t>
          </a:r>
        </a:p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1" i="1" kern="1200" dirty="0"/>
            <a:t>- sécurité publique (19 246 $), </a:t>
          </a:r>
        </a:p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1" i="1" kern="1200" dirty="0"/>
            <a:t>- frais de financement ( 4 200 $),</a:t>
          </a:r>
        </a:p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1" i="1" kern="1200" dirty="0"/>
            <a:t>- location « </a:t>
          </a:r>
          <a:r>
            <a:rPr lang="fr-FR" sz="1400" b="1" i="1" kern="1200" dirty="0" err="1"/>
            <a:t>pick</a:t>
          </a:r>
          <a:r>
            <a:rPr lang="fr-FR" sz="1400" b="1" i="1" kern="1200" dirty="0"/>
            <a:t> up » ( 6 600 $), </a:t>
          </a:r>
        </a:p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1" i="1" kern="1200" dirty="0"/>
            <a:t>- matières résiduelles (3 500 $), </a:t>
          </a:r>
        </a:p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1" i="1" kern="1200" dirty="0"/>
            <a:t>- augmentation globale des prix 1 %              ( 13 700 $).     </a:t>
          </a:r>
        </a:p>
      </dsp:txBody>
      <dsp:txXfrm>
        <a:off x="7010078" y="416369"/>
        <a:ext cx="3495600" cy="2521427"/>
      </dsp:txXfrm>
    </dsp:sp>
    <dsp:sp modelId="{561E9BBB-AA3A-4669-BC03-0DCE41A286B0}">
      <dsp:nvSpPr>
        <dsp:cNvPr id="0" name=""/>
        <dsp:cNvSpPr/>
      </dsp:nvSpPr>
      <dsp:spPr>
        <a:xfrm>
          <a:off x="45115" y="3503744"/>
          <a:ext cx="4989160" cy="1384576"/>
        </a:xfrm>
        <a:prstGeom prst="rect">
          <a:avLst/>
        </a:prstGeom>
        <a:solidFill>
          <a:schemeClr val="accent1">
            <a:shade val="50000"/>
            <a:hueOff val="201247"/>
            <a:satOff val="-4901"/>
            <a:lumOff val="2144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9267" tIns="125191" rIns="119267" bIns="125191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1" kern="1200" dirty="0"/>
            <a:t>Taux de base de la taxe foncière à 0,59 $/100 $ d’évaluation (identique à l’an passé). Le scénario de budget présenté est basé sur l’hypothèse qu’il n’y a pas de modifications des taux de taxation. Seule la taxe pour la quote-part MRC/CLD/CMQ passe de 0,033 $/100$ à 0,036$/100 $ d’évaluation (+ 3 000 $) </a:t>
          </a:r>
        </a:p>
      </dsp:txBody>
      <dsp:txXfrm>
        <a:off x="45115" y="3503744"/>
        <a:ext cx="4989160" cy="138457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2FBB4B-D0C9-47D4-9878-CC20B4FBAD0A}">
      <dsp:nvSpPr>
        <dsp:cNvPr id="0" name=""/>
        <dsp:cNvSpPr/>
      </dsp:nvSpPr>
      <dsp:spPr>
        <a:xfrm>
          <a:off x="139035" y="2407244"/>
          <a:ext cx="604800" cy="604800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BF6933-5242-421D-B02D-4419B5DAB06B}">
      <dsp:nvSpPr>
        <dsp:cNvPr id="0" name=""/>
        <dsp:cNvSpPr/>
      </dsp:nvSpPr>
      <dsp:spPr>
        <a:xfrm>
          <a:off x="266043" y="2534252"/>
          <a:ext cx="350784" cy="35078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1AB454-FC3D-43AA-8314-7462FE630F9B}">
      <dsp:nvSpPr>
        <dsp:cNvPr id="0" name=""/>
        <dsp:cNvSpPr/>
      </dsp:nvSpPr>
      <dsp:spPr>
        <a:xfrm>
          <a:off x="761646" y="1501628"/>
          <a:ext cx="1649176" cy="24160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just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b="1" i="1" kern="1200" dirty="0"/>
            <a:t>Deuxième année du rôle triennal  (2020-2021-2022). Le rôle imposable passe de 105 677 800 $ à 105 917 800 $, soit une faible augmentation de 240 000 $. La population passe de 674 à 696 et ce décret date du 1</a:t>
          </a:r>
          <a:r>
            <a:rPr lang="fr-FR" sz="1200" b="1" i="1" kern="1200" baseline="30000" dirty="0"/>
            <a:t>er</a:t>
          </a:r>
          <a:r>
            <a:rPr lang="fr-FR" sz="1200" b="1" i="1" kern="1200" dirty="0"/>
            <a:t> juillet 2019, soit une augmentation de             22 comparativement à 36 lors du dernier décret.</a:t>
          </a:r>
          <a:endParaRPr lang="en-US" sz="1200" kern="1200" dirty="0"/>
        </a:p>
      </dsp:txBody>
      <dsp:txXfrm>
        <a:off x="761646" y="1501628"/>
        <a:ext cx="1649176" cy="2416030"/>
      </dsp:txXfrm>
    </dsp:sp>
    <dsp:sp modelId="{E05C06DD-067F-4EBF-A439-03AEE3592627}">
      <dsp:nvSpPr>
        <dsp:cNvPr id="0" name=""/>
        <dsp:cNvSpPr/>
      </dsp:nvSpPr>
      <dsp:spPr>
        <a:xfrm>
          <a:off x="2415718" y="2397857"/>
          <a:ext cx="642890" cy="59324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EFFD5C-A521-4497-8E87-9DA9A976CB0A}">
      <dsp:nvSpPr>
        <dsp:cNvPr id="0" name=""/>
        <dsp:cNvSpPr/>
      </dsp:nvSpPr>
      <dsp:spPr>
        <a:xfrm>
          <a:off x="2592687" y="2489611"/>
          <a:ext cx="350784" cy="35078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35B8D4-412E-4C4C-B95E-61E2BFC7FCE8}">
      <dsp:nvSpPr>
        <dsp:cNvPr id="0" name=""/>
        <dsp:cNvSpPr/>
      </dsp:nvSpPr>
      <dsp:spPr>
        <a:xfrm>
          <a:off x="3064344" y="260058"/>
          <a:ext cx="2122247" cy="48991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just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b="1" i="1" kern="1200" dirty="0"/>
            <a:t>Mise-à-jour d’évaluation au total de 540 000 $ et cela représente environ 3 200 $. Donc que des ajouts pour des rénovations et aucune maison neuve n’est portée au rôle en 2020. Mise-à-part le développement du Refuge et le développement de quelques maisons (15 à 20) pour Immeubles des Monts, on peut penser que ces deux développements pourraient augmenter le rôle d’environ 13 500 000 $, donc apportés plus de        100 000 $ de revenus récurrents. Actuellement, on a un manque à combler récurrent d'environ         50 000 $ à 60 000 $ pour atteindre l’équilibre budgétaire. Les revenus générés par les développements domiciliaires en cours permettraient d’équilibrer le budget de l’année et de stabiliser une équilibre budgétaire confortable pour le futur.</a:t>
          </a:r>
          <a:endParaRPr lang="en-US" sz="1200" kern="1200" dirty="0"/>
        </a:p>
      </dsp:txBody>
      <dsp:txXfrm>
        <a:off x="3064344" y="260058"/>
        <a:ext cx="2122247" cy="4899170"/>
      </dsp:txXfrm>
    </dsp:sp>
    <dsp:sp modelId="{35B57F1B-DC2E-40C4-914A-65722FF60546}">
      <dsp:nvSpPr>
        <dsp:cNvPr id="0" name=""/>
        <dsp:cNvSpPr/>
      </dsp:nvSpPr>
      <dsp:spPr>
        <a:xfrm>
          <a:off x="5225278" y="2407244"/>
          <a:ext cx="604800" cy="604800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E9BAAE-47B3-495F-B04F-2796E0882317}">
      <dsp:nvSpPr>
        <dsp:cNvPr id="0" name=""/>
        <dsp:cNvSpPr/>
      </dsp:nvSpPr>
      <dsp:spPr>
        <a:xfrm>
          <a:off x="5360664" y="2500696"/>
          <a:ext cx="350784" cy="35078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EFD0DB-BC6C-4B84-9DAE-F93A27CD184C}">
      <dsp:nvSpPr>
        <dsp:cNvPr id="0" name=""/>
        <dsp:cNvSpPr/>
      </dsp:nvSpPr>
      <dsp:spPr>
        <a:xfrm>
          <a:off x="5906234" y="1216401"/>
          <a:ext cx="1951917" cy="29864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just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b="1" kern="1200" dirty="0"/>
            <a:t>Affectation de surplus accumulés de 58 047 $ pour équilibrer le budget sans augmentation du taux de la taxe foncière alors qu’en 2020, un montant de 38 000 $ a été prévu mais ne sera pas nécessaire. Donc, si plus de revenus que ceux prévus, évidemment le 58 047 $ prévus au budget 2021 pourrait ne pas être pris en totalité.</a:t>
          </a:r>
          <a:endParaRPr lang="en-US" sz="1200" kern="1200" dirty="0"/>
        </a:p>
      </dsp:txBody>
      <dsp:txXfrm>
        <a:off x="5906234" y="1216401"/>
        <a:ext cx="1951917" cy="2986484"/>
      </dsp:txXfrm>
    </dsp:sp>
    <dsp:sp modelId="{CBA47336-F3C7-4853-949B-C5AC9C6F0834}">
      <dsp:nvSpPr>
        <dsp:cNvPr id="0" name=""/>
        <dsp:cNvSpPr/>
      </dsp:nvSpPr>
      <dsp:spPr>
        <a:xfrm>
          <a:off x="8106551" y="2407244"/>
          <a:ext cx="604800" cy="604800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D929EA-B43A-4B72-B6DA-B14A402E3E3F}">
      <dsp:nvSpPr>
        <dsp:cNvPr id="0" name=""/>
        <dsp:cNvSpPr/>
      </dsp:nvSpPr>
      <dsp:spPr>
        <a:xfrm>
          <a:off x="8233559" y="2534252"/>
          <a:ext cx="350784" cy="35078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A4CF61-74E9-4273-8DB7-48E5FE30CD19}">
      <dsp:nvSpPr>
        <dsp:cNvPr id="0" name=""/>
        <dsp:cNvSpPr/>
      </dsp:nvSpPr>
      <dsp:spPr>
        <a:xfrm>
          <a:off x="8730937" y="947955"/>
          <a:ext cx="1645627" cy="35233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just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b="1" kern="1200" dirty="0"/>
            <a:t>Quote-part MRC +CMQ (légère hausse  + 1 239 $), Quote-part service de police+  1 700 $ (par rapport au budget 2020) hausse de la quote-part incendie de + 16 000 $, passe de 129 314 $ à      145 354  $. Le taux de la quote-part MRC a été augmenté légèrement, soit 0,003 donc passe de 0,033 à 0,036 du 100 $ dollars d’évaluation. L’an prochain, le service de police devra aussi être légèrement augmenté pour compenser la hausse des quotes-parts. </a:t>
          </a:r>
          <a:endParaRPr lang="en-US" sz="1200" kern="1200" dirty="0"/>
        </a:p>
      </dsp:txBody>
      <dsp:txXfrm>
        <a:off x="8730937" y="947955"/>
        <a:ext cx="1645627" cy="352337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41B4B7-DC9C-4CF1-9700-50343B5C18BA}">
      <dsp:nvSpPr>
        <dsp:cNvPr id="0" name=""/>
        <dsp:cNvSpPr/>
      </dsp:nvSpPr>
      <dsp:spPr>
        <a:xfrm rot="5400000">
          <a:off x="691428" y="1234030"/>
          <a:ext cx="2614766" cy="377778"/>
        </a:xfrm>
        <a:prstGeom prst="rect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A8AB63-C6FA-4CCB-9F00-2AF5A04A548D}">
      <dsp:nvSpPr>
        <dsp:cNvPr id="0" name=""/>
        <dsp:cNvSpPr/>
      </dsp:nvSpPr>
      <dsp:spPr>
        <a:xfrm>
          <a:off x="1147666" y="3252"/>
          <a:ext cx="4197542" cy="148877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 dirty="0"/>
            <a:t>Aucun montant  n’est prévu pour payer des immobilisations à même le budget d’opération en 2020 donc même situation qu’en 2019.</a:t>
          </a:r>
          <a:endParaRPr lang="en-US" sz="2200" kern="1200" dirty="0"/>
        </a:p>
      </dsp:txBody>
      <dsp:txXfrm>
        <a:off x="1191271" y="46857"/>
        <a:ext cx="4110332" cy="1401565"/>
      </dsp:txXfrm>
    </dsp:sp>
    <dsp:sp modelId="{7A1C6AF5-ACEC-47B9-A2BD-A15351458160}">
      <dsp:nvSpPr>
        <dsp:cNvPr id="0" name=""/>
        <dsp:cNvSpPr/>
      </dsp:nvSpPr>
      <dsp:spPr>
        <a:xfrm>
          <a:off x="1147666" y="2121659"/>
          <a:ext cx="4197542" cy="251852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 dirty="0"/>
            <a:t>Pour discussion:</a:t>
          </a:r>
          <a:endParaRPr lang="en-US" sz="1300" kern="1200" dirty="0"/>
        </a:p>
        <a:p>
          <a:pPr marL="57150" lvl="1" indent="-57150" algn="l" defTabSz="5111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150" kern="1200" dirty="0"/>
            <a:t>Demande de 50 000 $ à E47 pour financer le vélo-parc sur 5 ans, aucune demande en 2020 du 10 000 $;</a:t>
          </a:r>
          <a:endParaRPr lang="en-US" sz="1150" kern="1200" dirty="0"/>
        </a:p>
        <a:p>
          <a:pPr marL="57150" lvl="1" indent="-57150" algn="just" defTabSz="5111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150" kern="1200" dirty="0"/>
            <a:t>Cueillette de vidange aux deux semaines pour les mois de juillet et août ainsi qu’une cueillette de compost de plus au début septembre (prévu au </a:t>
          </a:r>
          <a:r>
            <a:rPr lang="fr-CA" sz="1150" kern="1200" noProof="0" dirty="0"/>
            <a:t>budget sans augmentation des tarifications);</a:t>
          </a:r>
        </a:p>
        <a:p>
          <a:pPr marL="57150" lvl="1" indent="-57150" algn="l" defTabSz="5111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A" sz="1150" kern="1200" noProof="0" dirty="0"/>
            <a:t>Taux d’intérêts 2021;</a:t>
          </a:r>
        </a:p>
        <a:p>
          <a:pPr marL="57150" lvl="1" indent="-57150" algn="l" defTabSz="5111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A" sz="1150" kern="1200" noProof="0" dirty="0"/>
            <a:t>Solutions pour l’accès au lac;</a:t>
          </a:r>
        </a:p>
        <a:p>
          <a:pPr marL="57150" lvl="1" indent="-57150" algn="l" defTabSz="5111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A" sz="1150" kern="1200" noProof="0" dirty="0"/>
            <a:t>Contrat matières résiduelles (demande de soumissions en 2021);</a:t>
          </a:r>
        </a:p>
        <a:p>
          <a:pPr marL="57150" lvl="1" indent="-57150" algn="l" defTabSz="5111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A" sz="1150" kern="1200" noProof="0" dirty="0"/>
            <a:t>Génératrice station eau potable (</a:t>
          </a:r>
          <a:r>
            <a:rPr lang="fr-CA" sz="1150" kern="1200" noProof="0" dirty="0" err="1"/>
            <a:t>immo</a:t>
          </a:r>
          <a:r>
            <a:rPr lang="fr-CA" sz="1150" kern="1200" noProof="0" dirty="0"/>
            <a:t>);</a:t>
          </a:r>
        </a:p>
        <a:p>
          <a:pPr marL="57150" lvl="1" indent="-57150" algn="l" defTabSz="5111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A" sz="1150" kern="1200" noProof="0" dirty="0"/>
            <a:t>Terrain au bout de Du Rocher et rond de virée;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fr-CA" sz="1000" kern="1200" noProof="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000" kern="1200" dirty="0"/>
        </a:p>
      </dsp:txBody>
      <dsp:txXfrm>
        <a:off x="1221431" y="2195424"/>
        <a:ext cx="4050012" cy="23709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11488" cy="601229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37000" y="1"/>
            <a:ext cx="3011488" cy="601229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C62F7BB1-876F-4D84-AF30-0CE3BFD8BE26}" type="datetimeFigureOut">
              <a:rPr lang="fr-CA" smtClean="0"/>
              <a:t>2021-11-24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-119063" y="1497013"/>
            <a:ext cx="7188201" cy="40433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8" tIns="45714" rIns="91428" bIns="45714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95334" y="5765213"/>
            <a:ext cx="5559425" cy="4717175"/>
          </a:xfrm>
          <a:prstGeom prst="rect">
            <a:avLst/>
          </a:prstGeom>
        </p:spPr>
        <p:txBody>
          <a:bodyPr vert="horz" lIns="91428" tIns="45714" rIns="91428" bIns="45714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11378047"/>
            <a:ext cx="3011488" cy="601229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37000" y="11378047"/>
            <a:ext cx="3011488" cy="601229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B46702EE-171E-4839-8E4E-E795D35FB47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099469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934999-53E8-4E46-827C-51A17E8DCD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2FE35E3-1B90-4513-821E-8ECB703602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3F5C123-5001-4175-AE32-37E4B7AF6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1D4D45E-6B1C-47D3-94C9-2FB5446E9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9ECBCF-4726-4474-A950-E275C997B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217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EB09BA-1FE4-4A86-9CE3-25F4CF6B3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CFBD311-6A1A-4CB6-AB9D-E4F755EE10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628A612-F205-4C42-8754-5899A4455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CE89D24-BF56-4D64-A781-3B6E5B802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C0E68CD-C8F8-41B9-8FFB-0ED990B72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512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6C51EF9E-4811-45AF-A8AE-1A2C2052A3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3357350-5850-4DE7-BD06-B1E1340112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4B63078-7F9A-455A-A9A0-765DC6582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CE4431D-992F-46AA-826A-0D8A7CC2F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CDDE958-53E1-4A30-AD5B-90E21588D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087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4E907-AB6A-4C68-A28B-E4DF574AC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05FD58B-7634-4CEE-B8B3-A9C3E7227C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6C8BE8-FA9E-43BF-A056-2DB003C00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5FD81E0-6BC8-4F2F-AA63-70A433275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F269A09-CD51-426C-9C01-63BBA6056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8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1D5E68-65AE-4F20-BA90-F73E9BA9B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A2C4EA8-54AF-4801-BC2E-397C5A59F0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562F116-6619-49BA-898A-786915887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1B31CD3-6935-4373-A6A8-A832AE475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AEF70DD-A1B9-452C-862F-72F7E13A8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296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1FD4A5C-968D-496A-996E-CF2D96250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CEF27F3-CBDD-4B8D-AF8D-56E4506D5A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A4CF3F1-9B98-415E-A855-0516D2CD75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26111CD-92A8-40BC-AE14-0B69897BA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AB7BBAF-B9AD-49B8-9B79-2AB142FC8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DE78D01-E23D-4CC4-8E93-FDD7AC716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505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C5E297-54CE-43F9-981A-8EF86E52C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67165E0-B747-45EB-8D24-F37BACE305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69B046E-4E67-4D7E-BB9E-CFE213E86E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4EAF5F5-7FB2-46E1-AA2C-26DA231606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22F68A6-42DF-4498-B55C-D605B3BE58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77D891D-FE2B-4889-82CA-3FB85E26A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10A5F1D-E454-4C20-B7E6-9A9927053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99F474E-F7F0-4C01-A6B3-CE7F980D3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225016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8BFF62-3FDE-4F48-A4A4-42A2962B9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9FA129B-1C7D-41B2-8AF9-7DE72890E4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CC824F6-5A54-40A9-8F75-ADBF1C6F6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DF7FAC2-CCC8-46B7-B7C8-45066F6EE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493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E3C233E-104B-4414-AE10-20312DBE3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9797359-2D7C-4C67-A798-24A77A087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29089E1-1AF7-4F17-AC07-F04787FCB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24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57BED57-A8AE-429D-B215-C4D7F1AE0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04CFC5-FA23-4D64-A0D1-1D48B97139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7135C7E-991B-46D4-9E2F-6D77A2B642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9D81827-957A-4D88-A64A-A2008CCFD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C17FBAB-D5CD-4718-BF58-B6DD83323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A9B7838-0F84-411C-AF64-7014D2310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57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0487DC-6907-46A0-B142-AFFC7CD8F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EE7AA79-5127-45FE-BFC1-9B747A3099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DCDC644-4E68-4195-99C6-C26531C4C7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AE8EB05-DB4E-4C15-A067-D86EF776F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B0DB6-F5C7-45FB-8CF3-31B45F9C2DAC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5814355-281F-4C6D-B21E-34EAEA0B0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3D66BE1-AA56-454C-94B0-FBCCA70FF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282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7A3F2F8-4B5C-48F7-ADEA-E628EE665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3989E7E-08E2-4260-89E5-E93E9D58EC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3315978-8E17-4192-9C93-5C4CFE67BC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4A069A-368D-4B59-933A-1BEF0150DF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25B5B98-3C96-4C10-AB11-58E0045543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A6979-0714-4377-B894-6BE4C2D6E202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943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3" r:id="rId1"/>
    <p:sldLayoutId id="2147484054" r:id="rId2"/>
    <p:sldLayoutId id="2147484055" r:id="rId3"/>
    <p:sldLayoutId id="2147484056" r:id="rId4"/>
    <p:sldLayoutId id="2147484057" r:id="rId5"/>
    <p:sldLayoutId id="2147484058" r:id="rId6"/>
    <p:sldLayoutId id="2147484059" r:id="rId7"/>
    <p:sldLayoutId id="2147484060" r:id="rId8"/>
    <p:sldLayoutId id="2147484061" r:id="rId9"/>
    <p:sldLayoutId id="2147484062" r:id="rId10"/>
    <p:sldLayoutId id="214748406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monde.bonjourdumonde.com/exercices/contenu/1/comprehension/76.html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reativecommons.org/licenses/by-nc-nd/3.0/" TargetMode="External"/><Relationship Id="rId5" Type="http://schemas.openxmlformats.org/officeDocument/2006/relationships/hyperlink" Target="https://jesuitas.lat/es/noticias/1978-ante-esta-crisis-global-es-indispensable-reforzar-la-cooperacion-mundial-y-el-cuidado-del-medio-ambiente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valeriebb/3006348550/" TargetMode="Externa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230271" y="3794336"/>
            <a:ext cx="5242259" cy="1922251"/>
          </a:xfrm>
        </p:spPr>
        <p:txBody>
          <a:bodyPr anchor="t">
            <a:normAutofit/>
          </a:bodyPr>
          <a:lstStyle/>
          <a:p>
            <a:pPr algn="l"/>
            <a:br>
              <a:rPr lang="fr-FR" sz="3000" b="1" dirty="0"/>
            </a:br>
            <a:r>
              <a:rPr lang="fr-FR" sz="3000" b="1" dirty="0"/>
              <a:t>Étude du budget 2021</a:t>
            </a:r>
            <a:br>
              <a:rPr lang="fr-FR" sz="3000" b="1" dirty="0"/>
            </a:br>
            <a:r>
              <a:rPr lang="fr-FR" sz="3000" b="1" dirty="0"/>
              <a:t>Ville de Lac-Delage</a:t>
            </a:r>
            <a:br>
              <a:rPr lang="fr-FR" sz="3000" b="1" dirty="0"/>
            </a:br>
            <a:endParaRPr lang="fr-CA" sz="3000" b="1" i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230271" y="2793291"/>
            <a:ext cx="5161606" cy="972180"/>
          </a:xfrm>
        </p:spPr>
        <p:txBody>
          <a:bodyPr anchor="b">
            <a:normAutofit/>
          </a:bodyPr>
          <a:lstStyle/>
          <a:p>
            <a:pPr algn="l"/>
            <a:r>
              <a:rPr lang="fr-FR" sz="2000" b="1" i="1">
                <a:latin typeface="AngsanaUPC" panose="02020603050405020304" pitchFamily="18" charset="-34"/>
                <a:cs typeface="AngsanaUPC" panose="02020603050405020304" pitchFamily="18" charset="-34"/>
              </a:rPr>
              <a:t>Mardi 8 décembre 2020</a:t>
            </a:r>
            <a:br>
              <a:rPr lang="fr-FR" sz="2000" b="1" i="1">
                <a:latin typeface="AngsanaUPC" panose="02020603050405020304" pitchFamily="18" charset="-34"/>
                <a:cs typeface="AngsanaUPC" panose="02020603050405020304" pitchFamily="18" charset="-34"/>
              </a:rPr>
            </a:br>
            <a:r>
              <a:rPr lang="fr-FR" sz="2000" b="1" i="1">
                <a:latin typeface="AngsanaUPC" panose="02020603050405020304" pitchFamily="18" charset="-34"/>
                <a:cs typeface="AngsanaUPC" panose="02020603050405020304" pitchFamily="18" charset="-34"/>
              </a:rPr>
              <a:t>Préparé par Josée Desmeules, B.A.A.</a:t>
            </a:r>
            <a:br>
              <a:rPr lang="fr-FR" sz="2000" b="1" i="1">
                <a:latin typeface="AngsanaUPC" panose="02020603050405020304" pitchFamily="18" charset="-34"/>
                <a:cs typeface="AngsanaUPC" panose="02020603050405020304" pitchFamily="18" charset="-34"/>
              </a:rPr>
            </a:br>
            <a:r>
              <a:rPr lang="fr-FR" sz="2000" b="1" i="1">
                <a:latin typeface="AngsanaUPC" panose="02020603050405020304" pitchFamily="18" charset="-34"/>
                <a:cs typeface="AngsanaUPC" panose="02020603050405020304" pitchFamily="18" charset="-34"/>
              </a:rPr>
              <a:t>Directrice générale</a:t>
            </a:r>
            <a:endParaRPr lang="fr-CA" sz="2000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60B21A5C-062F-46C2-8389-53D40F46AA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483466"/>
            <a:ext cx="5549037" cy="6374535"/>
          </a:xfrm>
          <a:custGeom>
            <a:avLst/>
            <a:gdLst>
              <a:gd name="connsiteX0" fmla="*/ 2203019 w 5549037"/>
              <a:gd name="connsiteY0" fmla="*/ 0 h 6374535"/>
              <a:gd name="connsiteX1" fmla="*/ 5549037 w 5549037"/>
              <a:gd name="connsiteY1" fmla="*/ 3346018 h 6374535"/>
              <a:gd name="connsiteX2" fmla="*/ 3797930 w 5549037"/>
              <a:gd name="connsiteY2" fmla="*/ 6288190 h 6374535"/>
              <a:gd name="connsiteX3" fmla="*/ 3618689 w 5549037"/>
              <a:gd name="connsiteY3" fmla="*/ 6374535 h 6374535"/>
              <a:gd name="connsiteX4" fmla="*/ 779546 w 5549037"/>
              <a:gd name="connsiteY4" fmla="*/ 6374535 h 6374535"/>
              <a:gd name="connsiteX5" fmla="*/ 537516 w 5549037"/>
              <a:gd name="connsiteY5" fmla="*/ 6248727 h 6374535"/>
              <a:gd name="connsiteX6" fmla="*/ 74641 w 5549037"/>
              <a:gd name="connsiteY6" fmla="*/ 5927968 h 6374535"/>
              <a:gd name="connsiteX7" fmla="*/ 0 w 5549037"/>
              <a:gd name="connsiteY7" fmla="*/ 5860130 h 6374535"/>
              <a:gd name="connsiteX8" fmla="*/ 0 w 5549037"/>
              <a:gd name="connsiteY8" fmla="*/ 831906 h 6374535"/>
              <a:gd name="connsiteX9" fmla="*/ 74641 w 5549037"/>
              <a:gd name="connsiteY9" fmla="*/ 764068 h 6374535"/>
              <a:gd name="connsiteX10" fmla="*/ 2203019 w 5549037"/>
              <a:gd name="connsiteY10" fmla="*/ 0 h 6374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549037" h="6374535">
                <a:moveTo>
                  <a:pt x="2203019" y="0"/>
                </a:moveTo>
                <a:cubicBezTo>
                  <a:pt x="4050974" y="0"/>
                  <a:pt x="5549037" y="1498063"/>
                  <a:pt x="5549037" y="3346018"/>
                </a:cubicBezTo>
                <a:cubicBezTo>
                  <a:pt x="5549037" y="4616487"/>
                  <a:pt x="4840968" y="5721578"/>
                  <a:pt x="3797930" y="6288190"/>
                </a:cubicBezTo>
                <a:lnTo>
                  <a:pt x="3618689" y="6374535"/>
                </a:lnTo>
                <a:lnTo>
                  <a:pt x="779546" y="6374535"/>
                </a:lnTo>
                <a:lnTo>
                  <a:pt x="537516" y="6248727"/>
                </a:lnTo>
                <a:cubicBezTo>
                  <a:pt x="374031" y="6154721"/>
                  <a:pt x="219238" y="6047301"/>
                  <a:pt x="74641" y="5927968"/>
                </a:cubicBezTo>
                <a:lnTo>
                  <a:pt x="0" y="5860130"/>
                </a:lnTo>
                <a:lnTo>
                  <a:pt x="0" y="831906"/>
                </a:lnTo>
                <a:lnTo>
                  <a:pt x="74641" y="764068"/>
                </a:lnTo>
                <a:cubicBezTo>
                  <a:pt x="653030" y="286739"/>
                  <a:pt x="1394539" y="0"/>
                  <a:pt x="2203019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7" name="Image 26" descr="Une image contenant extérieur, surf, gens, eau&#10;&#10;Description générée automatiquement">
            <a:extLst>
              <a:ext uri="{FF2B5EF4-FFF2-40B4-BE49-F238E27FC236}">
                <a16:creationId xmlns:a16="http://schemas.microsoft.com/office/drawing/2014/main" id="{5716E1F3-977F-4875-934B-60C62DCA100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10586" r="16579"/>
          <a:stretch/>
        </p:blipFill>
        <p:spPr>
          <a:xfrm>
            <a:off x="1" y="647373"/>
            <a:ext cx="5385130" cy="6210629"/>
          </a:xfrm>
          <a:custGeom>
            <a:avLst/>
            <a:gdLst/>
            <a:ahLst/>
            <a:cxnLst/>
            <a:rect l="l" t="t" r="r" b="b"/>
            <a:pathLst>
              <a:path w="5385130" h="6210629">
                <a:moveTo>
                  <a:pt x="2203018" y="0"/>
                </a:moveTo>
                <a:cubicBezTo>
                  <a:pt x="3960450" y="0"/>
                  <a:pt x="5385130" y="1424680"/>
                  <a:pt x="5385130" y="3182112"/>
                </a:cubicBezTo>
                <a:cubicBezTo>
                  <a:pt x="5385130" y="4500186"/>
                  <a:pt x="4583748" y="5631087"/>
                  <a:pt x="3441640" y="6114158"/>
                </a:cubicBezTo>
                <a:lnTo>
                  <a:pt x="3178061" y="6210629"/>
                </a:lnTo>
                <a:lnTo>
                  <a:pt x="1233206" y="6210629"/>
                </a:lnTo>
                <a:lnTo>
                  <a:pt x="1108901" y="6171135"/>
                </a:lnTo>
                <a:cubicBezTo>
                  <a:pt x="767738" y="6046219"/>
                  <a:pt x="453928" y="5864559"/>
                  <a:pt x="178899" y="5637585"/>
                </a:cubicBezTo>
                <a:lnTo>
                  <a:pt x="0" y="5474990"/>
                </a:lnTo>
                <a:lnTo>
                  <a:pt x="0" y="889234"/>
                </a:lnTo>
                <a:lnTo>
                  <a:pt x="178899" y="726640"/>
                </a:lnTo>
                <a:cubicBezTo>
                  <a:pt x="728956" y="272693"/>
                  <a:pt x="1434142" y="0"/>
                  <a:pt x="2203018" y="0"/>
                </a:cubicBezTo>
                <a:close/>
              </a:path>
            </a:pathLst>
          </a:custGeom>
        </p:spPr>
      </p:pic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8A177BCC-4208-4795-8572-4D623BA1E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33763" y="1"/>
            <a:ext cx="4480560" cy="2513993"/>
          </a:xfrm>
          <a:custGeom>
            <a:avLst/>
            <a:gdLst>
              <a:gd name="connsiteX0" fmla="*/ 18382 w 4480560"/>
              <a:gd name="connsiteY0" fmla="*/ 0 h 2513993"/>
              <a:gd name="connsiteX1" fmla="*/ 4462178 w 4480560"/>
              <a:gd name="connsiteY1" fmla="*/ 0 h 2513993"/>
              <a:gd name="connsiteX2" fmla="*/ 4468994 w 4480560"/>
              <a:gd name="connsiteY2" fmla="*/ 44657 h 2513993"/>
              <a:gd name="connsiteX3" fmla="*/ 4480560 w 4480560"/>
              <a:gd name="connsiteY3" fmla="*/ 273713 h 2513993"/>
              <a:gd name="connsiteX4" fmla="*/ 2240280 w 4480560"/>
              <a:gd name="connsiteY4" fmla="*/ 2513993 h 2513993"/>
              <a:gd name="connsiteX5" fmla="*/ 0 w 4480560"/>
              <a:gd name="connsiteY5" fmla="*/ 273713 h 2513993"/>
              <a:gd name="connsiteX6" fmla="*/ 11567 w 4480560"/>
              <a:gd name="connsiteY6" fmla="*/ 44657 h 2513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80560" h="2513993">
                <a:moveTo>
                  <a:pt x="18382" y="0"/>
                </a:moveTo>
                <a:lnTo>
                  <a:pt x="4462178" y="0"/>
                </a:lnTo>
                <a:lnTo>
                  <a:pt x="4468994" y="44657"/>
                </a:lnTo>
                <a:cubicBezTo>
                  <a:pt x="4476642" y="119969"/>
                  <a:pt x="4480560" y="196384"/>
                  <a:pt x="4480560" y="273713"/>
                </a:cubicBezTo>
                <a:cubicBezTo>
                  <a:pt x="4480560" y="1510985"/>
                  <a:pt x="3477552" y="2513993"/>
                  <a:pt x="2240280" y="2513993"/>
                </a:cubicBezTo>
                <a:cubicBezTo>
                  <a:pt x="1003008" y="2513993"/>
                  <a:pt x="0" y="1510985"/>
                  <a:pt x="0" y="273713"/>
                </a:cubicBezTo>
                <a:cubicBezTo>
                  <a:pt x="0" y="196384"/>
                  <a:pt x="3918" y="119969"/>
                  <a:pt x="11567" y="44657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3" name="Image 22" descr="Une image contenant intérieur, petit, sombre, chapeau&#10;&#10;Description générée automatiquement">
            <a:extLst>
              <a:ext uri="{FF2B5EF4-FFF2-40B4-BE49-F238E27FC236}">
                <a16:creationId xmlns:a16="http://schemas.microsoft.com/office/drawing/2014/main" id="{E185CBF2-F362-4A65-8572-519D8BAABD4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r="609" b="2"/>
          <a:stretch/>
        </p:blipFill>
        <p:spPr>
          <a:xfrm>
            <a:off x="5398355" y="1"/>
            <a:ext cx="4151376" cy="2349401"/>
          </a:xfrm>
          <a:custGeom>
            <a:avLst/>
            <a:gdLst/>
            <a:ahLst/>
            <a:cxnLst/>
            <a:rect l="l" t="t" r="r" b="b"/>
            <a:pathLst>
              <a:path w="4151376" h="2349401">
                <a:moveTo>
                  <a:pt x="20101" y="0"/>
                </a:moveTo>
                <a:lnTo>
                  <a:pt x="4131276" y="0"/>
                </a:lnTo>
                <a:lnTo>
                  <a:pt x="4140659" y="61486"/>
                </a:lnTo>
                <a:cubicBezTo>
                  <a:pt x="4147746" y="131265"/>
                  <a:pt x="4151376" y="202065"/>
                  <a:pt x="4151376" y="273713"/>
                </a:cubicBezTo>
                <a:cubicBezTo>
                  <a:pt x="4151376" y="1420084"/>
                  <a:pt x="3222059" y="2349401"/>
                  <a:pt x="2075688" y="2349401"/>
                </a:cubicBezTo>
                <a:cubicBezTo>
                  <a:pt x="929317" y="2349401"/>
                  <a:pt x="0" y="1420084"/>
                  <a:pt x="0" y="273713"/>
                </a:cubicBezTo>
                <a:cubicBezTo>
                  <a:pt x="0" y="202065"/>
                  <a:pt x="3630" y="131265"/>
                  <a:pt x="10717" y="61486"/>
                </a:cubicBezTo>
                <a:close/>
              </a:path>
            </a:pathLst>
          </a:cu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8199D75D-6F18-4988-9D59-27388B5CD1F7}"/>
              </a:ext>
            </a:extLst>
          </p:cNvPr>
          <p:cNvSpPr txBox="1"/>
          <p:nvPr/>
        </p:nvSpPr>
        <p:spPr>
          <a:xfrm>
            <a:off x="6709214" y="6870700"/>
            <a:ext cx="2735043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fr-CA" sz="700">
                <a:solidFill>
                  <a:srgbClr val="FFFFFF"/>
                </a:solidFill>
                <a:hlinkClick r:id="rId5" tooltip="https://jesuitas.lat/es/noticias/1978-ante-esta-crisis-global-es-indispensable-reforzar-la-cooperacion-mundial-y-el-cuidado-del-medio-ambient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Cette photo</a:t>
            </a:r>
            <a:r>
              <a:rPr lang="fr-CA" sz="700">
                <a:solidFill>
                  <a:srgbClr val="FFFFFF"/>
                </a:solidFill>
              </a:rPr>
              <a:t> par Auteur inconnu est soumise à la licence </a:t>
            </a:r>
            <a:r>
              <a:rPr lang="fr-CA" sz="700">
                <a:solidFill>
                  <a:srgbClr val="FFFFFF"/>
                </a:solidFill>
                <a:hlinkClick r:id="rId6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</a:t>
            </a:r>
            <a:endParaRPr lang="fr-CA" sz="700">
              <a:solidFill>
                <a:srgbClr val="FFFFFF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D56D6536-1D15-4F89-9BEA-9B80E0FC7555}"/>
              </a:ext>
            </a:extLst>
          </p:cNvPr>
          <p:cNvSpPr txBox="1"/>
          <p:nvPr/>
        </p:nvSpPr>
        <p:spPr>
          <a:xfrm>
            <a:off x="9456957" y="6870700"/>
            <a:ext cx="2735043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fr-CA" sz="700">
                <a:solidFill>
                  <a:srgbClr val="FFFFFF"/>
                </a:solidFill>
                <a:hlinkClick r:id="rId3" tooltip="http://monde.bonjourdumonde.com/exercices/contenu/1/comprehension/76.html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Cette photo</a:t>
            </a:r>
            <a:r>
              <a:rPr lang="fr-CA" sz="700">
                <a:solidFill>
                  <a:srgbClr val="FFFFFF"/>
                </a:solidFill>
              </a:rPr>
              <a:t> par Auteur inconnu est soumise à la licence </a:t>
            </a:r>
            <a:r>
              <a:rPr lang="fr-CA" sz="700">
                <a:solidFill>
                  <a:srgbClr val="FFFFFF"/>
                </a:solidFill>
                <a:hlinkClick r:id="rId6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</a:t>
            </a:r>
            <a:endParaRPr lang="fr-C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3171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2285737-90EE-47DC-AC80-8AE156B119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-1" y="-1"/>
            <a:ext cx="4403709" cy="6858001"/>
          </a:xfrm>
          <a:custGeom>
            <a:avLst/>
            <a:gdLst>
              <a:gd name="connsiteX0" fmla="*/ 3223890 w 4403709"/>
              <a:gd name="connsiteY0" fmla="*/ 6858001 h 6858001"/>
              <a:gd name="connsiteX1" fmla="*/ 4101908 w 4403709"/>
              <a:gd name="connsiteY1" fmla="*/ 6858001 h 6858001"/>
              <a:gd name="connsiteX2" fmla="*/ 3254950 w 4403709"/>
              <a:gd name="connsiteY2" fmla="*/ 1599356 h 6858001"/>
              <a:gd name="connsiteX3" fmla="*/ 3254950 w 4403709"/>
              <a:gd name="connsiteY3" fmla="*/ 1594062 h 6858001"/>
              <a:gd name="connsiteX4" fmla="*/ 4403709 w 4403709"/>
              <a:gd name="connsiteY4" fmla="*/ 0 h 6858001"/>
              <a:gd name="connsiteX5" fmla="*/ 3254950 w 4403709"/>
              <a:gd name="connsiteY5" fmla="*/ 0 h 6858001"/>
              <a:gd name="connsiteX6" fmla="*/ 2903520 w 4403709"/>
              <a:gd name="connsiteY6" fmla="*/ 0 h 6858001"/>
              <a:gd name="connsiteX7" fmla="*/ 0 w 4403709"/>
              <a:gd name="connsiteY7" fmla="*/ 0 h 6858001"/>
              <a:gd name="connsiteX8" fmla="*/ 0 w 4403709"/>
              <a:gd name="connsiteY8" fmla="*/ 6858000 h 6858001"/>
              <a:gd name="connsiteX9" fmla="*/ 3223890 w 4403709"/>
              <a:gd name="connsiteY9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03709" h="6858001">
                <a:moveTo>
                  <a:pt x="3223890" y="6858001"/>
                </a:moveTo>
                <a:lnTo>
                  <a:pt x="4101908" y="6858001"/>
                </a:lnTo>
                <a:lnTo>
                  <a:pt x="3254950" y="1599356"/>
                </a:lnTo>
                <a:lnTo>
                  <a:pt x="3254950" y="1594062"/>
                </a:lnTo>
                <a:lnTo>
                  <a:pt x="4403709" y="0"/>
                </a:lnTo>
                <a:lnTo>
                  <a:pt x="3254950" y="0"/>
                </a:lnTo>
                <a:lnTo>
                  <a:pt x="2903520" y="0"/>
                </a:lnTo>
                <a:lnTo>
                  <a:pt x="0" y="0"/>
                </a:lnTo>
                <a:lnTo>
                  <a:pt x="0" y="6858000"/>
                </a:lnTo>
                <a:lnTo>
                  <a:pt x="322389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57BDC17-F1B3-455F-BBF1-680AA1F25C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315292" y="0"/>
            <a:ext cx="2436813" cy="6858001"/>
            <a:chOff x="1320800" y="0"/>
            <a:chExt cx="2436813" cy="6858001"/>
          </a:xfrm>
        </p:grpSpPr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64E2FA9A-FEF7-4501-B0EB-5E45EDD217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BC38192B-B4CB-47D4-A3B1-10010247F1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96330E33-E171-4B0F-82B5-AF7230399B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332B1723-69BF-42D7-B757-0FA059E152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F115D62D-1E96-48D1-A78D-D370A0BFB9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91C2876A-169D-4822-A766-C00578C88B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</p:sp>
      </p:grpSp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535020" y="685800"/>
            <a:ext cx="2780271" cy="5105400"/>
          </a:xfrm>
        </p:spPr>
        <p:txBody>
          <a:bodyPr>
            <a:normAutofit/>
          </a:bodyPr>
          <a:lstStyle/>
          <a:p>
            <a:br>
              <a:rPr lang="fr-FR" sz="4000" dirty="0">
                <a:solidFill>
                  <a:srgbClr val="FFFFFF"/>
                </a:solidFill>
              </a:rPr>
            </a:br>
            <a:r>
              <a:rPr lang="fr-FR" sz="4000" dirty="0">
                <a:solidFill>
                  <a:srgbClr val="FFFFFF"/>
                </a:solidFill>
              </a:rPr>
              <a:t>Discussion et conclusion</a:t>
            </a:r>
            <a:br>
              <a:rPr lang="fr-FR" sz="4000" dirty="0">
                <a:solidFill>
                  <a:srgbClr val="FFFFFF"/>
                </a:solidFill>
              </a:rPr>
            </a:br>
            <a:endParaRPr lang="fr-CA" sz="4000" dirty="0">
              <a:solidFill>
                <a:srgbClr val="FFFFFF"/>
              </a:solidFill>
            </a:endParaRPr>
          </a:p>
        </p:txBody>
      </p:sp>
      <p:graphicFrame>
        <p:nvGraphicFramePr>
          <p:cNvPr id="6" name="Espace réservé du contenu 2">
            <a:extLst>
              <a:ext uri="{FF2B5EF4-FFF2-40B4-BE49-F238E27FC236}">
                <a16:creationId xmlns:a16="http://schemas.microsoft.com/office/drawing/2014/main" id="{4804543E-0FBA-49D5-8848-1EF829AA2E4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1699551"/>
              </p:ext>
            </p:extLst>
          </p:nvPr>
        </p:nvGraphicFramePr>
        <p:xfrm>
          <a:off x="5010150" y="685800"/>
          <a:ext cx="6492875" cy="4643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524522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alimentation&#10;&#10;Description générée automatiquement">
            <a:extLst>
              <a:ext uri="{FF2B5EF4-FFF2-40B4-BE49-F238E27FC236}">
                <a16:creationId xmlns:a16="http://schemas.microsoft.com/office/drawing/2014/main" id="{32219F5F-EF59-42D4-B9DD-8ECA3847D51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15502" r="15503"/>
          <a:stretch/>
        </p:blipFill>
        <p:spPr>
          <a:xfrm>
            <a:off x="5797543" y="10"/>
            <a:ext cx="6394152" cy="685799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4DDEBDD-D8BD-41A6-8A0D-B00E3768B0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29798540-0BD1-4FCE-A005-CE7FAA977D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997" y="2272143"/>
            <a:ext cx="4706803" cy="378883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en-US" sz="2000" b="1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2000" b="1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2000" b="1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2000" b="1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2000" b="1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2000" b="1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2000" b="1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rgbClr val="000000"/>
                </a:solidFill>
              </a:rPr>
              <a:t>Merci !</a:t>
            </a:r>
          </a:p>
          <a:p>
            <a:pPr marL="0" indent="0">
              <a:buNone/>
            </a:pPr>
            <a:endParaRPr lang="en-US" sz="2000" b="1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2000" b="1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2000" b="1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2000" b="1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2000" b="1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2000" b="1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2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3748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8294908-8B00-4F58-BBBA-20F71A40A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364C879-1404-4203-8E9D-CC5DE0A621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2782" y="-1386168"/>
            <a:ext cx="2424873" cy="3611191"/>
          </a:xfrm>
          <a:custGeom>
            <a:avLst/>
            <a:gdLst>
              <a:gd name="connsiteX0" fmla="*/ 0 w 2424873"/>
              <a:gd name="connsiteY0" fmla="*/ 2424874 h 3611191"/>
              <a:gd name="connsiteX1" fmla="*/ 2424873 w 2424873"/>
              <a:gd name="connsiteY1" fmla="*/ 0 h 3611191"/>
              <a:gd name="connsiteX2" fmla="*/ 2424873 w 2424873"/>
              <a:gd name="connsiteY2" fmla="*/ 3611191 h 3611191"/>
              <a:gd name="connsiteX3" fmla="*/ 1186317 w 2424873"/>
              <a:gd name="connsiteY3" fmla="*/ 3611191 h 3611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4873" h="3611191">
                <a:moveTo>
                  <a:pt x="0" y="2424874"/>
                </a:moveTo>
                <a:lnTo>
                  <a:pt x="2424873" y="0"/>
                </a:lnTo>
                <a:lnTo>
                  <a:pt x="2424873" y="3611191"/>
                </a:lnTo>
                <a:lnTo>
                  <a:pt x="1186317" y="361119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4617302-4B0D-4351-A6BB-6F0930D943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571000" y="-338582"/>
            <a:ext cx="1635955" cy="1635955"/>
          </a:xfrm>
          <a:custGeom>
            <a:avLst/>
            <a:gdLst>
              <a:gd name="connsiteX0" fmla="*/ 0 w 1635955"/>
              <a:gd name="connsiteY0" fmla="*/ 957987 h 1635955"/>
              <a:gd name="connsiteX1" fmla="*/ 957987 w 1635955"/>
              <a:gd name="connsiteY1" fmla="*/ 0 h 1635955"/>
              <a:gd name="connsiteX2" fmla="*/ 1635955 w 1635955"/>
              <a:gd name="connsiteY2" fmla="*/ 0 h 1635955"/>
              <a:gd name="connsiteX3" fmla="*/ 1635955 w 1635955"/>
              <a:gd name="connsiteY3" fmla="*/ 1635955 h 1635955"/>
              <a:gd name="connsiteX4" fmla="*/ 0 w 1635955"/>
              <a:gd name="connsiteY4" fmla="*/ 1635955 h 163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5955" h="1635955">
                <a:moveTo>
                  <a:pt x="0" y="957987"/>
                </a:moveTo>
                <a:lnTo>
                  <a:pt x="957987" y="0"/>
                </a:lnTo>
                <a:lnTo>
                  <a:pt x="1635955" y="0"/>
                </a:lnTo>
                <a:lnTo>
                  <a:pt x="1635955" y="1635955"/>
                </a:lnTo>
                <a:lnTo>
                  <a:pt x="0" y="1635955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A2C7802-C2E0-4218-8F89-8DD7CCD2CD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7985" y="-6588"/>
            <a:ext cx="4059393" cy="2548110"/>
          </a:xfrm>
          <a:custGeom>
            <a:avLst/>
            <a:gdLst>
              <a:gd name="connsiteX0" fmla="*/ 0 w 4059393"/>
              <a:gd name="connsiteY0" fmla="*/ 1511282 h 2548110"/>
              <a:gd name="connsiteX1" fmla="*/ 1511282 w 4059393"/>
              <a:gd name="connsiteY1" fmla="*/ 0 h 2548110"/>
              <a:gd name="connsiteX2" fmla="*/ 4059393 w 4059393"/>
              <a:gd name="connsiteY2" fmla="*/ 2548110 h 2548110"/>
              <a:gd name="connsiteX3" fmla="*/ 0 w 4059393"/>
              <a:gd name="connsiteY3" fmla="*/ 2548110 h 254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393" h="2548110">
                <a:moveTo>
                  <a:pt x="0" y="1511282"/>
                </a:moveTo>
                <a:lnTo>
                  <a:pt x="1511282" y="0"/>
                </a:lnTo>
                <a:lnTo>
                  <a:pt x="4059393" y="2548110"/>
                </a:lnTo>
                <a:lnTo>
                  <a:pt x="0" y="254811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6D7111A-21E5-4EE9-8A78-10E5530F01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262924" y="1465780"/>
            <a:ext cx="1185708" cy="118570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3969E80-A77B-49FC-9122-D89AFD5EE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-29557" y="5198743"/>
            <a:ext cx="2444907" cy="2366116"/>
          </a:xfrm>
          <a:custGeom>
            <a:avLst/>
            <a:gdLst>
              <a:gd name="connsiteX0" fmla="*/ 0 w 2203753"/>
              <a:gd name="connsiteY0" fmla="*/ 0 h 2132734"/>
              <a:gd name="connsiteX1" fmla="*/ 2203753 w 2203753"/>
              <a:gd name="connsiteY1" fmla="*/ 0 h 2132734"/>
              <a:gd name="connsiteX2" fmla="*/ 2203753 w 2203753"/>
              <a:gd name="connsiteY2" fmla="*/ 576461 h 2132734"/>
              <a:gd name="connsiteX3" fmla="*/ 647480 w 2203753"/>
              <a:gd name="connsiteY3" fmla="*/ 2132734 h 2132734"/>
              <a:gd name="connsiteX4" fmla="*/ 0 w 2203753"/>
              <a:gd name="connsiteY4" fmla="*/ 1485255 h 2132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3753" h="2132734">
                <a:moveTo>
                  <a:pt x="0" y="0"/>
                </a:moveTo>
                <a:lnTo>
                  <a:pt x="2203753" y="0"/>
                </a:lnTo>
                <a:lnTo>
                  <a:pt x="2203753" y="576461"/>
                </a:lnTo>
                <a:lnTo>
                  <a:pt x="647480" y="2132734"/>
                </a:lnTo>
                <a:lnTo>
                  <a:pt x="0" y="1485255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849CA57-76BD-4CF2-80BA-D7A46A01B7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769787" y="5439893"/>
            <a:ext cx="928467" cy="928467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35E9085E-E730-4768-83D4-6CB7E98971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401311" y="734311"/>
            <a:ext cx="5389379" cy="5389379"/>
          </a:xfrm>
          <a:custGeom>
            <a:avLst/>
            <a:gdLst>
              <a:gd name="connsiteX0" fmla="*/ 0 w 5389379"/>
              <a:gd name="connsiteY0" fmla="*/ 540040 h 5389379"/>
              <a:gd name="connsiteX1" fmla="*/ 540040 w 5389379"/>
              <a:gd name="connsiteY1" fmla="*/ 0 h 5389379"/>
              <a:gd name="connsiteX2" fmla="*/ 5389379 w 5389379"/>
              <a:gd name="connsiteY2" fmla="*/ 0 h 5389379"/>
              <a:gd name="connsiteX3" fmla="*/ 5389379 w 5389379"/>
              <a:gd name="connsiteY3" fmla="*/ 4838655 h 5389379"/>
              <a:gd name="connsiteX4" fmla="*/ 4838655 w 5389379"/>
              <a:gd name="connsiteY4" fmla="*/ 5389379 h 5389379"/>
              <a:gd name="connsiteX5" fmla="*/ 0 w 5389379"/>
              <a:gd name="connsiteY5" fmla="*/ 5389379 h 5389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89379" h="5389379">
                <a:moveTo>
                  <a:pt x="0" y="540040"/>
                </a:moveTo>
                <a:lnTo>
                  <a:pt x="540040" y="0"/>
                </a:lnTo>
                <a:lnTo>
                  <a:pt x="5389379" y="0"/>
                </a:lnTo>
                <a:lnTo>
                  <a:pt x="5389379" y="4838655"/>
                </a:lnTo>
                <a:lnTo>
                  <a:pt x="4838655" y="5389379"/>
                </a:lnTo>
                <a:lnTo>
                  <a:pt x="0" y="538937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973272FE-A474-4CAE-8CA2-BCC8B476C3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00283" y="33283"/>
            <a:ext cx="6791435" cy="6791435"/>
          </a:xfrm>
          <a:custGeom>
            <a:avLst/>
            <a:gdLst>
              <a:gd name="connsiteX0" fmla="*/ 1860938 w 6791435"/>
              <a:gd name="connsiteY0" fmla="*/ 81158 h 6791435"/>
              <a:gd name="connsiteX1" fmla="*/ 1942096 w 6791435"/>
              <a:gd name="connsiteY1" fmla="*/ 0 h 6791435"/>
              <a:gd name="connsiteX2" fmla="*/ 6791435 w 6791435"/>
              <a:gd name="connsiteY2" fmla="*/ 0 h 6791435"/>
              <a:gd name="connsiteX3" fmla="*/ 6791435 w 6791435"/>
              <a:gd name="connsiteY3" fmla="*/ 4838655 h 6791435"/>
              <a:gd name="connsiteX4" fmla="*/ 6710277 w 6791435"/>
              <a:gd name="connsiteY4" fmla="*/ 4919813 h 6791435"/>
              <a:gd name="connsiteX5" fmla="*/ 6710277 w 6791435"/>
              <a:gd name="connsiteY5" fmla="*/ 81158 h 6791435"/>
              <a:gd name="connsiteX6" fmla="*/ 0 w 6791435"/>
              <a:gd name="connsiteY6" fmla="*/ 1942096 h 6791435"/>
              <a:gd name="connsiteX7" fmla="*/ 81158 w 6791435"/>
              <a:gd name="connsiteY7" fmla="*/ 1860938 h 6791435"/>
              <a:gd name="connsiteX8" fmla="*/ 81158 w 6791435"/>
              <a:gd name="connsiteY8" fmla="*/ 6710277 h 6791435"/>
              <a:gd name="connsiteX9" fmla="*/ 4919813 w 6791435"/>
              <a:gd name="connsiteY9" fmla="*/ 6710277 h 6791435"/>
              <a:gd name="connsiteX10" fmla="*/ 4838655 w 6791435"/>
              <a:gd name="connsiteY10" fmla="*/ 6791435 h 6791435"/>
              <a:gd name="connsiteX11" fmla="*/ 0 w 6791435"/>
              <a:gd name="connsiteY11" fmla="*/ 6791435 h 679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791435" h="6791435">
                <a:moveTo>
                  <a:pt x="1860938" y="81158"/>
                </a:moveTo>
                <a:lnTo>
                  <a:pt x="1942096" y="0"/>
                </a:lnTo>
                <a:lnTo>
                  <a:pt x="6791435" y="0"/>
                </a:lnTo>
                <a:lnTo>
                  <a:pt x="6791435" y="4838655"/>
                </a:lnTo>
                <a:lnTo>
                  <a:pt x="6710277" y="4919813"/>
                </a:lnTo>
                <a:lnTo>
                  <a:pt x="6710277" y="81158"/>
                </a:lnTo>
                <a:close/>
                <a:moveTo>
                  <a:pt x="0" y="1942096"/>
                </a:moveTo>
                <a:lnTo>
                  <a:pt x="81158" y="1860938"/>
                </a:lnTo>
                <a:lnTo>
                  <a:pt x="81158" y="6710277"/>
                </a:lnTo>
                <a:lnTo>
                  <a:pt x="4919813" y="6710277"/>
                </a:lnTo>
                <a:lnTo>
                  <a:pt x="4838655" y="6791435"/>
                </a:lnTo>
                <a:lnTo>
                  <a:pt x="0" y="6791435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E78D1B7-18D6-4A17-A49D-7E17A0EDBA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39633" y="4518923"/>
            <a:ext cx="3312734" cy="1141851"/>
          </a:xfrm>
          <a:noFill/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sz="2000" kern="1200">
                <a:solidFill>
                  <a:srgbClr val="080808"/>
                </a:solidFill>
                <a:latin typeface="+mn-lt"/>
                <a:ea typeface="+mn-ea"/>
                <a:cs typeface="+mn-cs"/>
              </a:rPr>
              <a:t>Fichier détaillé des salaires et bilan des activités 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AC38D9B-ACDD-4BB4-B044-E080BD56E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4642" y="2353641"/>
            <a:ext cx="5782716" cy="2150719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kern="1200">
                <a:solidFill>
                  <a:srgbClr val="080808"/>
                </a:solidFill>
                <a:latin typeface="+mj-lt"/>
                <a:ea typeface="+mj-ea"/>
                <a:cs typeface="+mj-cs"/>
              </a:rPr>
              <a:t>Documents supplémentaires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07981EA-05A6-437C-88D7-B377B92B03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9823" y="5457591"/>
            <a:ext cx="2231794" cy="2568811"/>
          </a:xfrm>
          <a:custGeom>
            <a:avLst/>
            <a:gdLst>
              <a:gd name="connsiteX0" fmla="*/ 0 w 2940086"/>
              <a:gd name="connsiteY0" fmla="*/ 0 h 3384061"/>
              <a:gd name="connsiteX1" fmla="*/ 2496112 w 2940086"/>
              <a:gd name="connsiteY1" fmla="*/ 0 h 3384061"/>
              <a:gd name="connsiteX2" fmla="*/ 2940086 w 2940086"/>
              <a:gd name="connsiteY2" fmla="*/ 443975 h 3384061"/>
              <a:gd name="connsiteX3" fmla="*/ 0 w 2940086"/>
              <a:gd name="connsiteY3" fmla="*/ 3384061 h 3384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0086" h="3384061">
                <a:moveTo>
                  <a:pt x="0" y="0"/>
                </a:moveTo>
                <a:lnTo>
                  <a:pt x="2496112" y="0"/>
                </a:lnTo>
                <a:lnTo>
                  <a:pt x="2940086" y="443975"/>
                </a:lnTo>
                <a:lnTo>
                  <a:pt x="0" y="338406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5E3C750-986E-4769-B1AE-49289FBEE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720059" y="5243545"/>
            <a:ext cx="959985" cy="959985"/>
          </a:xfrm>
          <a:prstGeom prst="rect">
            <a:avLst/>
          </a:pr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3305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FA67CD3-AB4E-4A7A-BEB8-53C445D8C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726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7CF545F-9C2E-4446-97CD-AD92990C2B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481BC5AE-B585-4258-82C3-1DAF7DCAF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>
            <a:normAutofit/>
          </a:bodyPr>
          <a:lstStyle/>
          <a:p>
            <a:r>
              <a:rPr lang="fr-CA">
                <a:solidFill>
                  <a:srgbClr val="000000"/>
                </a:solidFill>
              </a:rPr>
              <a:t>Bilan des activités et évènements</a:t>
            </a:r>
          </a:p>
        </p:txBody>
      </p:sp>
      <p:sp>
        <p:nvSpPr>
          <p:cNvPr id="16" name="Freeform 62">
            <a:extLst>
              <a:ext uri="{FF2B5EF4-FFF2-40B4-BE49-F238E27FC236}">
                <a16:creationId xmlns:a16="http://schemas.microsoft.com/office/drawing/2014/main" id="{339C8D78-A644-462F-B674-F440635E5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5000"/>
                  </a:schemeClr>
                </a:gs>
                <a:gs pos="100000">
                  <a:schemeClr val="bg2">
                    <a:lumMod val="8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Graphic 6" descr="Famille avec deux enfants">
            <a:extLst>
              <a:ext uri="{FF2B5EF4-FFF2-40B4-BE49-F238E27FC236}">
                <a16:creationId xmlns:a16="http://schemas.microsoft.com/office/drawing/2014/main" id="{470463DB-36C5-4A75-9D8B-94BF252D75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/>
        </p:blipFill>
        <p:spPr>
          <a:xfrm>
            <a:off x="450254" y="1629089"/>
            <a:ext cx="3620021" cy="3620021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45931F0-E282-423B-9FD3-3134B4E191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2118050"/>
            <a:ext cx="4977578" cy="4254758"/>
          </a:xfrm>
        </p:spPr>
        <p:txBody>
          <a:bodyPr anchor="ctr">
            <a:normAutofit lnSpcReduction="10000"/>
          </a:bodyPr>
          <a:lstStyle/>
          <a:p>
            <a:pPr marL="0" indent="0">
              <a:buNone/>
            </a:pPr>
            <a:endParaRPr lang="fr-FR" sz="1100" dirty="0">
              <a:solidFill>
                <a:srgbClr val="000000"/>
              </a:solidFill>
            </a:endParaRPr>
          </a:p>
          <a:p>
            <a:r>
              <a:rPr lang="fr-FR" sz="1600" dirty="0">
                <a:solidFill>
                  <a:srgbClr val="000000"/>
                </a:solidFill>
              </a:rPr>
              <a:t>Globalement, la ville investit près de 50 000 $ annuellement au chapitre des loisirs:</a:t>
            </a:r>
          </a:p>
          <a:p>
            <a:pPr marL="578358" lvl="1" indent="-285750"/>
            <a:r>
              <a:rPr lang="fr-FR" sz="1600" dirty="0">
                <a:solidFill>
                  <a:srgbClr val="000000"/>
                </a:solidFill>
              </a:rPr>
              <a:t>Entretien parc et patinoire;</a:t>
            </a:r>
          </a:p>
          <a:p>
            <a:pPr marL="578358" lvl="1" indent="-285750"/>
            <a:r>
              <a:rPr lang="fr-FR" sz="1600" dirty="0">
                <a:solidFill>
                  <a:srgbClr val="000000"/>
                </a:solidFill>
              </a:rPr>
              <a:t>Ententes de remboursement avec la SEPAQ et Marais du Nord;</a:t>
            </a:r>
          </a:p>
          <a:p>
            <a:pPr marL="578358" lvl="1" indent="-285750"/>
            <a:r>
              <a:rPr lang="fr-FR" sz="1600" dirty="0">
                <a:solidFill>
                  <a:srgbClr val="000000"/>
                </a:solidFill>
              </a:rPr>
              <a:t>Entretien espaces canots;</a:t>
            </a:r>
          </a:p>
          <a:p>
            <a:pPr marL="578358" lvl="1" indent="-285750"/>
            <a:r>
              <a:rPr lang="fr-FR" sz="1600" dirty="0">
                <a:solidFill>
                  <a:srgbClr val="000000"/>
                </a:solidFill>
              </a:rPr>
              <a:t>Remboursement surcharge loisirs autres municipalités;</a:t>
            </a:r>
          </a:p>
          <a:p>
            <a:pPr marL="578358" lvl="1" indent="-285750"/>
            <a:r>
              <a:rPr lang="fr-FR" sz="1600" dirty="0">
                <a:solidFill>
                  <a:srgbClr val="000000"/>
                </a:solidFill>
              </a:rPr>
              <a:t>Fête des Tuques;</a:t>
            </a:r>
          </a:p>
          <a:p>
            <a:pPr marL="578358" lvl="1" indent="-285750"/>
            <a:r>
              <a:rPr lang="fr-CA" sz="1600" dirty="0">
                <a:solidFill>
                  <a:srgbClr val="000000"/>
                </a:solidFill>
              </a:rPr>
              <a:t>Fête de Noël des enfants;</a:t>
            </a:r>
          </a:p>
          <a:p>
            <a:pPr marL="578358" lvl="1" indent="-285750"/>
            <a:r>
              <a:rPr lang="fr-CA" sz="1600" dirty="0">
                <a:solidFill>
                  <a:srgbClr val="000000"/>
                </a:solidFill>
              </a:rPr>
              <a:t>Concert Jazz;</a:t>
            </a:r>
          </a:p>
          <a:p>
            <a:pPr marL="578358" lvl="1" indent="-285750"/>
            <a:r>
              <a:rPr lang="fr-CA" sz="1600" dirty="0">
                <a:solidFill>
                  <a:srgbClr val="000000"/>
                </a:solidFill>
              </a:rPr>
              <a:t>Fête de la Saint-Jean;</a:t>
            </a:r>
          </a:p>
          <a:p>
            <a:pPr marL="578358" lvl="1" indent="-285750"/>
            <a:r>
              <a:rPr lang="fr-CA" sz="1600" dirty="0">
                <a:solidFill>
                  <a:srgbClr val="000000"/>
                </a:solidFill>
              </a:rPr>
              <a:t>Fête des bénévoles;</a:t>
            </a:r>
          </a:p>
          <a:p>
            <a:pPr marL="578358" lvl="1" indent="-285750"/>
            <a:r>
              <a:rPr lang="fr-CA" sz="1600" dirty="0">
                <a:solidFill>
                  <a:srgbClr val="000000"/>
                </a:solidFill>
              </a:rPr>
              <a:t>Journée sécurité citoyenne;</a:t>
            </a:r>
          </a:p>
          <a:p>
            <a:pPr marL="578358" lvl="1" indent="-285750"/>
            <a:r>
              <a:rPr lang="fr-CA" sz="1600" dirty="0">
                <a:solidFill>
                  <a:srgbClr val="000000"/>
                </a:solidFill>
              </a:rPr>
              <a:t>Conseil municipal des jeunes;</a:t>
            </a:r>
          </a:p>
          <a:p>
            <a:pPr marL="578358" lvl="1" indent="-285750"/>
            <a:r>
              <a:rPr lang="fr-CA" sz="1600" dirty="0">
                <a:solidFill>
                  <a:srgbClr val="000000"/>
                </a:solidFill>
              </a:rPr>
              <a:t>Ruches, poulailler, etc. </a:t>
            </a:r>
          </a:p>
        </p:txBody>
      </p:sp>
    </p:spTree>
    <p:extLst>
      <p:ext uri="{BB962C8B-B14F-4D97-AF65-F5344CB8AC3E}">
        <p14:creationId xmlns:p14="http://schemas.microsoft.com/office/powerpoint/2010/main" val="3079523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3" name="Rectangle 42">
            <a:extLst>
              <a:ext uri="{FF2B5EF4-FFF2-40B4-BE49-F238E27FC236}">
                <a16:creationId xmlns:a16="http://schemas.microsoft.com/office/drawing/2014/main" id="{8950AD4C-6AF3-49F8-94E1-DBCAFB3947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tint val="95000"/>
              <a:satMod val="1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Meiryo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DEAEE08D-A745-4391-9073-9E99767E0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504539" y="266074"/>
            <a:ext cx="7489662" cy="6252180"/>
          </a:xfrm>
          <a:custGeom>
            <a:avLst/>
            <a:gdLst>
              <a:gd name="connsiteX0" fmla="*/ 2180840 w 3810827"/>
              <a:gd name="connsiteY0" fmla="*/ 0 h 3634591"/>
              <a:gd name="connsiteX1" fmla="*/ 2866380 w 3810827"/>
              <a:gd name="connsiteY1" fmla="*/ 145165 h 3634591"/>
              <a:gd name="connsiteX2" fmla="*/ 3366366 w 3810827"/>
              <a:gd name="connsiteY2" fmla="*/ 536835 h 3634591"/>
              <a:gd name="connsiteX3" fmla="*/ 3810827 w 3810827"/>
              <a:gd name="connsiteY3" fmla="*/ 1924156 h 3634591"/>
              <a:gd name="connsiteX4" fmla="*/ 3612844 w 3810827"/>
              <a:gd name="connsiteY4" fmla="*/ 2493111 h 3634591"/>
              <a:gd name="connsiteX5" fmla="*/ 3026664 w 3810827"/>
              <a:gd name="connsiteY5" fmla="*/ 3022891 h 3634591"/>
              <a:gd name="connsiteX6" fmla="*/ 2897783 w 3810827"/>
              <a:gd name="connsiteY6" fmla="*/ 3124233 h 3634591"/>
              <a:gd name="connsiteX7" fmla="*/ 1838765 w 3810827"/>
              <a:gd name="connsiteY7" fmla="*/ 3634591 h 3634591"/>
              <a:gd name="connsiteX8" fmla="*/ 443724 w 3810827"/>
              <a:gd name="connsiteY8" fmla="*/ 2805020 h 3634591"/>
              <a:gd name="connsiteX9" fmla="*/ 295053 w 3810827"/>
              <a:gd name="connsiteY9" fmla="*/ 2592792 h 3634591"/>
              <a:gd name="connsiteX10" fmla="*/ 0 w 3810827"/>
              <a:gd name="connsiteY10" fmla="*/ 1924156 h 3634591"/>
              <a:gd name="connsiteX11" fmla="*/ 178275 w 3810827"/>
              <a:gd name="connsiteY11" fmla="*/ 1204061 h 3634591"/>
              <a:gd name="connsiteX12" fmla="*/ 669921 w 3810827"/>
              <a:gd name="connsiteY12" fmla="*/ 585306 h 3634591"/>
              <a:gd name="connsiteX13" fmla="*/ 1380730 w 3810827"/>
              <a:gd name="connsiteY13" fmla="*/ 156203 h 3634591"/>
              <a:gd name="connsiteX14" fmla="*/ 2180840 w 3810827"/>
              <a:gd name="connsiteY14" fmla="*/ 0 h 3634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10827" h="3634591">
                <a:moveTo>
                  <a:pt x="2180840" y="0"/>
                </a:moveTo>
                <a:cubicBezTo>
                  <a:pt x="2431406" y="0"/>
                  <a:pt x="2662018" y="48886"/>
                  <a:pt x="2866380" y="145165"/>
                </a:cubicBezTo>
                <a:cubicBezTo>
                  <a:pt x="3057903" y="235467"/>
                  <a:pt x="3226119" y="367269"/>
                  <a:pt x="3366366" y="536835"/>
                </a:cubicBezTo>
                <a:cubicBezTo>
                  <a:pt x="3652997" y="883519"/>
                  <a:pt x="3810827" y="1376199"/>
                  <a:pt x="3810827" y="1924156"/>
                </a:cubicBezTo>
                <a:cubicBezTo>
                  <a:pt x="3810827" y="2142775"/>
                  <a:pt x="3749739" y="2318234"/>
                  <a:pt x="3612844" y="2493111"/>
                </a:cubicBezTo>
                <a:cubicBezTo>
                  <a:pt x="3469652" y="2676041"/>
                  <a:pt x="3254495" y="2844528"/>
                  <a:pt x="3026664" y="3022891"/>
                </a:cubicBezTo>
                <a:cubicBezTo>
                  <a:pt x="2984630" y="3055759"/>
                  <a:pt x="2941206" y="3089789"/>
                  <a:pt x="2897783" y="3124233"/>
                </a:cubicBezTo>
                <a:cubicBezTo>
                  <a:pt x="2509094" y="3432490"/>
                  <a:pt x="2225408" y="3634591"/>
                  <a:pt x="1838765" y="3634591"/>
                </a:cubicBezTo>
                <a:cubicBezTo>
                  <a:pt x="1249640" y="3634591"/>
                  <a:pt x="832413" y="3386508"/>
                  <a:pt x="443724" y="2805020"/>
                </a:cubicBezTo>
                <a:cubicBezTo>
                  <a:pt x="392859" y="2728910"/>
                  <a:pt x="343138" y="2659690"/>
                  <a:pt x="295053" y="2592792"/>
                </a:cubicBezTo>
                <a:cubicBezTo>
                  <a:pt x="95761" y="2315411"/>
                  <a:pt x="0" y="2171160"/>
                  <a:pt x="0" y="1924156"/>
                </a:cubicBezTo>
                <a:cubicBezTo>
                  <a:pt x="0" y="1678896"/>
                  <a:pt x="60024" y="1436622"/>
                  <a:pt x="178275" y="1204061"/>
                </a:cubicBezTo>
                <a:cubicBezTo>
                  <a:pt x="293990" y="976561"/>
                  <a:pt x="459425" y="768319"/>
                  <a:pt x="669921" y="585306"/>
                </a:cubicBezTo>
                <a:cubicBezTo>
                  <a:pt x="876818" y="405365"/>
                  <a:pt x="1122558" y="256964"/>
                  <a:pt x="1380730" y="156203"/>
                </a:cubicBezTo>
                <a:cubicBezTo>
                  <a:pt x="1645852" y="52539"/>
                  <a:pt x="1915145" y="0"/>
                  <a:pt x="2180840" y="0"/>
                </a:cubicBezTo>
                <a:close/>
              </a:path>
            </a:pathLst>
          </a:custGeom>
          <a:noFill/>
          <a:ln w="19050">
            <a:solidFill>
              <a:srgbClr val="FFFFFF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7E862DF0-097D-4BBD-A1A1-35B522C5EB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659414" y="339746"/>
            <a:ext cx="7203799" cy="6030364"/>
          </a:xfrm>
          <a:custGeom>
            <a:avLst/>
            <a:gdLst>
              <a:gd name="connsiteX0" fmla="*/ 4090459 w 7203799"/>
              <a:gd name="connsiteY0" fmla="*/ 146611 h 6030364"/>
              <a:gd name="connsiteX1" fmla="*/ 2634463 w 7203799"/>
              <a:gd name="connsiteY1" fmla="*/ 392518 h 6030364"/>
              <a:gd name="connsiteX2" fmla="*/ 1340972 w 7203799"/>
              <a:gd name="connsiteY2" fmla="*/ 1068045 h 6030364"/>
              <a:gd name="connsiteX3" fmla="*/ 446301 w 7203799"/>
              <a:gd name="connsiteY3" fmla="*/ 2042135 h 6030364"/>
              <a:gd name="connsiteX4" fmla="*/ 121886 w 7203799"/>
              <a:gd name="connsiteY4" fmla="*/ 3175764 h 6030364"/>
              <a:gd name="connsiteX5" fmla="*/ 658808 w 7203799"/>
              <a:gd name="connsiteY5" fmla="*/ 4228382 h 6030364"/>
              <a:gd name="connsiteX6" fmla="*/ 929352 w 7203799"/>
              <a:gd name="connsiteY6" fmla="*/ 4562487 h 6030364"/>
              <a:gd name="connsiteX7" fmla="*/ 3467971 w 7203799"/>
              <a:gd name="connsiteY7" fmla="*/ 5868460 h 6030364"/>
              <a:gd name="connsiteX8" fmla="*/ 5395115 w 7203799"/>
              <a:gd name="connsiteY8" fmla="*/ 5065016 h 6030364"/>
              <a:gd name="connsiteX9" fmla="*/ 5629645 w 7203799"/>
              <a:gd name="connsiteY9" fmla="*/ 4905476 h 6030364"/>
              <a:gd name="connsiteX10" fmla="*/ 6696345 w 7203799"/>
              <a:gd name="connsiteY10" fmla="*/ 4071455 h 6030364"/>
              <a:gd name="connsiteX11" fmla="*/ 7056622 w 7203799"/>
              <a:gd name="connsiteY11" fmla="*/ 3175764 h 6030364"/>
              <a:gd name="connsiteX12" fmla="*/ 6247816 w 7203799"/>
              <a:gd name="connsiteY12" fmla="*/ 991737 h 6030364"/>
              <a:gd name="connsiteX13" fmla="*/ 5337969 w 7203799"/>
              <a:gd name="connsiteY13" fmla="*/ 375142 h 6030364"/>
              <a:gd name="connsiteX14" fmla="*/ 4090459 w 7203799"/>
              <a:gd name="connsiteY14" fmla="*/ 146611 h 6030364"/>
              <a:gd name="connsiteX15" fmla="*/ 4122552 w 7203799"/>
              <a:gd name="connsiteY15" fmla="*/ 0 h 6030364"/>
              <a:gd name="connsiteX16" fmla="*/ 5418463 w 7203799"/>
              <a:gd name="connsiteY16" fmla="*/ 240852 h 6030364"/>
              <a:gd name="connsiteX17" fmla="*/ 6363612 w 7203799"/>
              <a:gd name="connsiteY17" fmla="*/ 890695 h 6030364"/>
              <a:gd name="connsiteX18" fmla="*/ 7203799 w 7203799"/>
              <a:gd name="connsiteY18" fmla="*/ 3192481 h 6030364"/>
              <a:gd name="connsiteX19" fmla="*/ 6829541 w 7203799"/>
              <a:gd name="connsiteY19" fmla="*/ 4136467 h 6030364"/>
              <a:gd name="connsiteX20" fmla="*/ 5721456 w 7203799"/>
              <a:gd name="connsiteY20" fmla="*/ 5015457 h 6030364"/>
              <a:gd name="connsiteX21" fmla="*/ 5477826 w 7203799"/>
              <a:gd name="connsiteY21" fmla="*/ 5183599 h 6030364"/>
              <a:gd name="connsiteX22" fmla="*/ 3475911 w 7203799"/>
              <a:gd name="connsiteY22" fmla="*/ 6030364 h 6030364"/>
              <a:gd name="connsiteX23" fmla="*/ 838794 w 7203799"/>
              <a:gd name="connsiteY23" fmla="*/ 4653974 h 6030364"/>
              <a:gd name="connsiteX24" fmla="*/ 557754 w 7203799"/>
              <a:gd name="connsiteY24" fmla="*/ 4301854 h 6030364"/>
              <a:gd name="connsiteX25" fmla="*/ 0 w 7203799"/>
              <a:gd name="connsiteY25" fmla="*/ 3192481 h 6030364"/>
              <a:gd name="connsiteX26" fmla="*/ 337002 w 7203799"/>
              <a:gd name="connsiteY26" fmla="*/ 1997729 h 6030364"/>
              <a:gd name="connsiteX27" fmla="*/ 1266386 w 7203799"/>
              <a:gd name="connsiteY27" fmla="*/ 971116 h 6030364"/>
              <a:gd name="connsiteX28" fmla="*/ 2610064 w 7203799"/>
              <a:gd name="connsiteY28" fmla="*/ 259166 h 6030364"/>
              <a:gd name="connsiteX29" fmla="*/ 4122552 w 7203799"/>
              <a:gd name="connsiteY29" fmla="*/ 0 h 603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203799" h="6030364">
                <a:moveTo>
                  <a:pt x="4090459" y="146611"/>
                </a:moveTo>
                <a:cubicBezTo>
                  <a:pt x="3606963" y="146611"/>
                  <a:pt x="3116919" y="229322"/>
                  <a:pt x="2634463" y="392518"/>
                </a:cubicBezTo>
                <a:cubicBezTo>
                  <a:pt x="2164657" y="551144"/>
                  <a:pt x="1717473" y="784767"/>
                  <a:pt x="1340972" y="1068045"/>
                </a:cubicBezTo>
                <a:cubicBezTo>
                  <a:pt x="957924" y="1356158"/>
                  <a:pt x="656874" y="1683987"/>
                  <a:pt x="446301" y="2042135"/>
                </a:cubicBezTo>
                <a:cubicBezTo>
                  <a:pt x="231114" y="2408251"/>
                  <a:pt x="121886" y="2789658"/>
                  <a:pt x="121886" y="3175764"/>
                </a:cubicBezTo>
                <a:cubicBezTo>
                  <a:pt x="121886" y="3564616"/>
                  <a:pt x="296147" y="3791707"/>
                  <a:pt x="658808" y="4228382"/>
                </a:cubicBezTo>
                <a:cubicBezTo>
                  <a:pt x="746310" y="4333697"/>
                  <a:pt x="836791" y="4442668"/>
                  <a:pt x="929352" y="4562487"/>
                </a:cubicBezTo>
                <a:cubicBezTo>
                  <a:pt x="1636666" y="5477909"/>
                  <a:pt x="2395913" y="5868460"/>
                  <a:pt x="3467971" y="5868460"/>
                </a:cubicBezTo>
                <a:cubicBezTo>
                  <a:pt x="4171563" y="5868460"/>
                  <a:pt x="4687799" y="5550298"/>
                  <a:pt x="5395115" y="5065016"/>
                </a:cubicBezTo>
                <a:cubicBezTo>
                  <a:pt x="5474133" y="5010792"/>
                  <a:pt x="5553154" y="4957219"/>
                  <a:pt x="5629645" y="4905476"/>
                </a:cubicBezTo>
                <a:cubicBezTo>
                  <a:pt x="6044240" y="4624684"/>
                  <a:pt x="6435769" y="4359438"/>
                  <a:pt x="6696345" y="4071455"/>
                </a:cubicBezTo>
                <a:cubicBezTo>
                  <a:pt x="6945459" y="3796151"/>
                  <a:pt x="7056622" y="3519931"/>
                  <a:pt x="7056622" y="3175764"/>
                </a:cubicBezTo>
                <a:cubicBezTo>
                  <a:pt x="7056622" y="2313128"/>
                  <a:pt x="6769413" y="1537514"/>
                  <a:pt x="6247816" y="991737"/>
                </a:cubicBezTo>
                <a:cubicBezTo>
                  <a:pt x="5992603" y="724794"/>
                  <a:pt x="5686492" y="517301"/>
                  <a:pt x="5337969" y="375142"/>
                </a:cubicBezTo>
                <a:cubicBezTo>
                  <a:pt x="4966082" y="223571"/>
                  <a:pt x="4546427" y="146611"/>
                  <a:pt x="4090459" y="146611"/>
                </a:cubicBezTo>
                <a:close/>
                <a:moveTo>
                  <a:pt x="4122552" y="0"/>
                </a:moveTo>
                <a:cubicBezTo>
                  <a:pt x="4596209" y="0"/>
                  <a:pt x="5032147" y="81110"/>
                  <a:pt x="5418463" y="240852"/>
                </a:cubicBezTo>
                <a:cubicBezTo>
                  <a:pt x="5780509" y="390677"/>
                  <a:pt x="6098496" y="609358"/>
                  <a:pt x="6363612" y="890695"/>
                </a:cubicBezTo>
                <a:cubicBezTo>
                  <a:pt x="6905445" y="1465899"/>
                  <a:pt x="7203799" y="2283333"/>
                  <a:pt x="7203799" y="3192481"/>
                </a:cubicBezTo>
                <a:cubicBezTo>
                  <a:pt x="7203799" y="3555204"/>
                  <a:pt x="7088321" y="3846319"/>
                  <a:pt x="6829541" y="4136467"/>
                </a:cubicBezTo>
                <a:cubicBezTo>
                  <a:pt x="6558859" y="4439977"/>
                  <a:pt x="6152137" y="4719524"/>
                  <a:pt x="5721456" y="5015457"/>
                </a:cubicBezTo>
                <a:cubicBezTo>
                  <a:pt x="5641997" y="5069990"/>
                  <a:pt x="5559911" y="5126451"/>
                  <a:pt x="5477826" y="5183599"/>
                </a:cubicBezTo>
                <a:cubicBezTo>
                  <a:pt x="4743067" y="5695047"/>
                  <a:pt x="4206801" y="6030364"/>
                  <a:pt x="3475911" y="6030364"/>
                </a:cubicBezTo>
                <a:cubicBezTo>
                  <a:pt x="2362258" y="6030364"/>
                  <a:pt x="1573553" y="5618755"/>
                  <a:pt x="838794" y="4653974"/>
                </a:cubicBezTo>
                <a:cubicBezTo>
                  <a:pt x="742641" y="4527696"/>
                  <a:pt x="648651" y="4412849"/>
                  <a:pt x="557754" y="4301854"/>
                </a:cubicBezTo>
                <a:cubicBezTo>
                  <a:pt x="181022" y="3841635"/>
                  <a:pt x="0" y="3602300"/>
                  <a:pt x="0" y="3192481"/>
                </a:cubicBezTo>
                <a:cubicBezTo>
                  <a:pt x="0" y="2785556"/>
                  <a:pt x="113467" y="2383584"/>
                  <a:pt x="337002" y="1997729"/>
                </a:cubicBezTo>
                <a:cubicBezTo>
                  <a:pt x="555744" y="1620270"/>
                  <a:pt x="868475" y="1274763"/>
                  <a:pt x="1266386" y="971116"/>
                </a:cubicBezTo>
                <a:cubicBezTo>
                  <a:pt x="1657494" y="672565"/>
                  <a:pt x="2122028" y="426344"/>
                  <a:pt x="2610064" y="259166"/>
                </a:cubicBezTo>
                <a:cubicBezTo>
                  <a:pt x="3111237" y="87171"/>
                  <a:pt x="3620296" y="0"/>
                  <a:pt x="4122552" y="0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2057400"/>
            <a:ext cx="2743200" cy="2743200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>
                <a:solidFill>
                  <a:srgbClr val="FFFFFF"/>
                </a:solidFill>
              </a:rPr>
              <a:t>Ordre du jour</a:t>
            </a:r>
          </a:p>
        </p:txBody>
      </p:sp>
      <p:graphicFrame>
        <p:nvGraphicFramePr>
          <p:cNvPr id="28" name="Espace réservé du contenu 2">
            <a:extLst>
              <a:ext uri="{FF2B5EF4-FFF2-40B4-BE49-F238E27FC236}">
                <a16:creationId xmlns:a16="http://schemas.microsoft.com/office/drawing/2014/main" id="{C0111137-0071-4060-B3DE-A4441E8F54C8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720141707"/>
              </p:ext>
            </p:extLst>
          </p:nvPr>
        </p:nvGraphicFramePr>
        <p:xfrm>
          <a:off x="4038600" y="1166648"/>
          <a:ext cx="7315200" cy="45247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36895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03457"/>
          </a:xfrm>
        </p:spPr>
        <p:txBody>
          <a:bodyPr>
            <a:normAutofit/>
          </a:bodyPr>
          <a:lstStyle/>
          <a:p>
            <a:br>
              <a:rPr lang="en-US" sz="2300" dirty="0"/>
            </a:br>
            <a:r>
              <a:rPr lang="fr-CA" sz="2500" b="1" dirty="0"/>
              <a:t>BUDGET 2021 EN BREF…</a:t>
            </a:r>
            <a:br>
              <a:rPr lang="en-US" sz="2300" dirty="0"/>
            </a:br>
            <a:endParaRPr lang="en-US" sz="2300" dirty="0"/>
          </a:p>
        </p:txBody>
      </p:sp>
      <p:graphicFrame>
        <p:nvGraphicFramePr>
          <p:cNvPr id="14" name="Espace réservé du contenu 2">
            <a:extLst>
              <a:ext uri="{FF2B5EF4-FFF2-40B4-BE49-F238E27FC236}">
                <a16:creationId xmlns:a16="http://schemas.microsoft.com/office/drawing/2014/main" id="{80DCDF6C-B3DC-44F6-9E60-0DC040F0F2F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0971839"/>
              </p:ext>
            </p:extLst>
          </p:nvPr>
        </p:nvGraphicFramePr>
        <p:xfrm>
          <a:off x="921327" y="1194318"/>
          <a:ext cx="10515600" cy="52985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28812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670DBD5-770C-4383-9F54-5B86E86BD5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10277" y="0"/>
            <a:ext cx="9771446" cy="6858000"/>
          </a:xfrm>
          <a:custGeom>
            <a:avLst/>
            <a:gdLst>
              <a:gd name="connsiteX0" fmla="*/ 1422188 w 9771446"/>
              <a:gd name="connsiteY0" fmla="*/ 0 h 6858000"/>
              <a:gd name="connsiteX1" fmla="*/ 8349258 w 9771446"/>
              <a:gd name="connsiteY1" fmla="*/ 0 h 6858000"/>
              <a:gd name="connsiteX2" fmla="*/ 8502224 w 9771446"/>
              <a:gd name="connsiteY2" fmla="*/ 159673 h 6858000"/>
              <a:gd name="connsiteX3" fmla="*/ 9771446 w 9771446"/>
              <a:gd name="connsiteY3" fmla="*/ 3429001 h 6858000"/>
              <a:gd name="connsiteX4" fmla="*/ 8502224 w 9771446"/>
              <a:gd name="connsiteY4" fmla="*/ 6698330 h 6858000"/>
              <a:gd name="connsiteX5" fmla="*/ 8349260 w 9771446"/>
              <a:gd name="connsiteY5" fmla="*/ 6858000 h 6858000"/>
              <a:gd name="connsiteX6" fmla="*/ 1422186 w 9771446"/>
              <a:gd name="connsiteY6" fmla="*/ 6858000 h 6858000"/>
              <a:gd name="connsiteX7" fmla="*/ 1269223 w 9771446"/>
              <a:gd name="connsiteY7" fmla="*/ 6698330 h 6858000"/>
              <a:gd name="connsiteX8" fmla="*/ 0 w 9771446"/>
              <a:gd name="connsiteY8" fmla="*/ 3429001 h 6858000"/>
              <a:gd name="connsiteX9" fmla="*/ 1269223 w 9771446"/>
              <a:gd name="connsiteY9" fmla="*/ 15967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71446" h="6858000">
                <a:moveTo>
                  <a:pt x="1422188" y="0"/>
                </a:moveTo>
                <a:lnTo>
                  <a:pt x="8349258" y="0"/>
                </a:lnTo>
                <a:lnTo>
                  <a:pt x="8502224" y="159673"/>
                </a:lnTo>
                <a:cubicBezTo>
                  <a:pt x="9290813" y="1023162"/>
                  <a:pt x="9771446" y="2170221"/>
                  <a:pt x="9771446" y="3429001"/>
                </a:cubicBezTo>
                <a:cubicBezTo>
                  <a:pt x="9771446" y="4687781"/>
                  <a:pt x="9290813" y="5834840"/>
                  <a:pt x="8502224" y="6698330"/>
                </a:cubicBezTo>
                <a:lnTo>
                  <a:pt x="8349260" y="6858000"/>
                </a:lnTo>
                <a:lnTo>
                  <a:pt x="1422186" y="6858000"/>
                </a:lnTo>
                <a:lnTo>
                  <a:pt x="1269223" y="6698330"/>
                </a:lnTo>
                <a:cubicBezTo>
                  <a:pt x="480633" y="5834840"/>
                  <a:pt x="0" y="4687781"/>
                  <a:pt x="0" y="3429001"/>
                </a:cubicBezTo>
                <a:cubicBezTo>
                  <a:pt x="0" y="2170221"/>
                  <a:pt x="480633" y="1023162"/>
                  <a:pt x="1269223" y="159673"/>
                </a:cubicBezTo>
                <a:close/>
              </a:path>
            </a:pathLst>
          </a:custGeom>
          <a:solidFill>
            <a:schemeClr val="bg1">
              <a:lumMod val="8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9FD1A17-4700-4F45-8DC6-DA31C6227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fr-CA" dirty="0"/>
              <a:t>Le budget 2021 en bref…(suite)</a:t>
            </a:r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91394223-8821-4FA1-97FF-00EEEBEFC93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8324260"/>
              </p:ext>
            </p:extLst>
          </p:nvPr>
        </p:nvGraphicFramePr>
        <p:xfrm>
          <a:off x="838200" y="1308683"/>
          <a:ext cx="10515600" cy="541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06053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8294908-8B00-4F58-BBBA-20F71A40A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364C879-1404-4203-8E9D-CC5DE0A621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2782" y="-1386168"/>
            <a:ext cx="2424873" cy="3611191"/>
          </a:xfrm>
          <a:custGeom>
            <a:avLst/>
            <a:gdLst>
              <a:gd name="connsiteX0" fmla="*/ 0 w 2424873"/>
              <a:gd name="connsiteY0" fmla="*/ 2424874 h 3611191"/>
              <a:gd name="connsiteX1" fmla="*/ 2424873 w 2424873"/>
              <a:gd name="connsiteY1" fmla="*/ 0 h 3611191"/>
              <a:gd name="connsiteX2" fmla="*/ 2424873 w 2424873"/>
              <a:gd name="connsiteY2" fmla="*/ 3611191 h 3611191"/>
              <a:gd name="connsiteX3" fmla="*/ 1186317 w 2424873"/>
              <a:gd name="connsiteY3" fmla="*/ 3611191 h 3611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4873" h="3611191">
                <a:moveTo>
                  <a:pt x="0" y="2424874"/>
                </a:moveTo>
                <a:lnTo>
                  <a:pt x="2424873" y="0"/>
                </a:lnTo>
                <a:lnTo>
                  <a:pt x="2424873" y="3611191"/>
                </a:lnTo>
                <a:lnTo>
                  <a:pt x="1186317" y="361119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4617302-4B0D-4351-A6BB-6F0930D943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571000" y="-338582"/>
            <a:ext cx="1635955" cy="1635955"/>
          </a:xfrm>
          <a:custGeom>
            <a:avLst/>
            <a:gdLst>
              <a:gd name="connsiteX0" fmla="*/ 0 w 1635955"/>
              <a:gd name="connsiteY0" fmla="*/ 957987 h 1635955"/>
              <a:gd name="connsiteX1" fmla="*/ 957987 w 1635955"/>
              <a:gd name="connsiteY1" fmla="*/ 0 h 1635955"/>
              <a:gd name="connsiteX2" fmla="*/ 1635955 w 1635955"/>
              <a:gd name="connsiteY2" fmla="*/ 0 h 1635955"/>
              <a:gd name="connsiteX3" fmla="*/ 1635955 w 1635955"/>
              <a:gd name="connsiteY3" fmla="*/ 1635955 h 1635955"/>
              <a:gd name="connsiteX4" fmla="*/ 0 w 1635955"/>
              <a:gd name="connsiteY4" fmla="*/ 1635955 h 163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5955" h="1635955">
                <a:moveTo>
                  <a:pt x="0" y="957987"/>
                </a:moveTo>
                <a:lnTo>
                  <a:pt x="957987" y="0"/>
                </a:lnTo>
                <a:lnTo>
                  <a:pt x="1635955" y="0"/>
                </a:lnTo>
                <a:lnTo>
                  <a:pt x="1635955" y="1635955"/>
                </a:lnTo>
                <a:lnTo>
                  <a:pt x="0" y="1635955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A2C7802-C2E0-4218-8F89-8DD7CCD2CD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7985" y="-6588"/>
            <a:ext cx="4059393" cy="2548110"/>
          </a:xfrm>
          <a:custGeom>
            <a:avLst/>
            <a:gdLst>
              <a:gd name="connsiteX0" fmla="*/ 0 w 4059393"/>
              <a:gd name="connsiteY0" fmla="*/ 1511282 h 2548110"/>
              <a:gd name="connsiteX1" fmla="*/ 1511282 w 4059393"/>
              <a:gd name="connsiteY1" fmla="*/ 0 h 2548110"/>
              <a:gd name="connsiteX2" fmla="*/ 4059393 w 4059393"/>
              <a:gd name="connsiteY2" fmla="*/ 2548110 h 2548110"/>
              <a:gd name="connsiteX3" fmla="*/ 0 w 4059393"/>
              <a:gd name="connsiteY3" fmla="*/ 2548110 h 254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393" h="2548110">
                <a:moveTo>
                  <a:pt x="0" y="1511282"/>
                </a:moveTo>
                <a:lnTo>
                  <a:pt x="1511282" y="0"/>
                </a:lnTo>
                <a:lnTo>
                  <a:pt x="4059393" y="2548110"/>
                </a:lnTo>
                <a:lnTo>
                  <a:pt x="0" y="254811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6D7111A-21E5-4EE9-8A78-10E5530F01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262924" y="1465780"/>
            <a:ext cx="1185708" cy="118570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3969E80-A77B-49FC-9122-D89AFD5EE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-29557" y="5198743"/>
            <a:ext cx="2444907" cy="2366116"/>
          </a:xfrm>
          <a:custGeom>
            <a:avLst/>
            <a:gdLst>
              <a:gd name="connsiteX0" fmla="*/ 0 w 2203753"/>
              <a:gd name="connsiteY0" fmla="*/ 0 h 2132734"/>
              <a:gd name="connsiteX1" fmla="*/ 2203753 w 2203753"/>
              <a:gd name="connsiteY1" fmla="*/ 0 h 2132734"/>
              <a:gd name="connsiteX2" fmla="*/ 2203753 w 2203753"/>
              <a:gd name="connsiteY2" fmla="*/ 576461 h 2132734"/>
              <a:gd name="connsiteX3" fmla="*/ 647480 w 2203753"/>
              <a:gd name="connsiteY3" fmla="*/ 2132734 h 2132734"/>
              <a:gd name="connsiteX4" fmla="*/ 0 w 2203753"/>
              <a:gd name="connsiteY4" fmla="*/ 1485255 h 2132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3753" h="2132734">
                <a:moveTo>
                  <a:pt x="0" y="0"/>
                </a:moveTo>
                <a:lnTo>
                  <a:pt x="2203753" y="0"/>
                </a:lnTo>
                <a:lnTo>
                  <a:pt x="2203753" y="576461"/>
                </a:lnTo>
                <a:lnTo>
                  <a:pt x="647480" y="2132734"/>
                </a:lnTo>
                <a:lnTo>
                  <a:pt x="0" y="1485255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849CA57-76BD-4CF2-80BA-D7A46A01B7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769787" y="5439893"/>
            <a:ext cx="928467" cy="928467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35E9085E-E730-4768-83D4-6CB7E98971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401311" y="734311"/>
            <a:ext cx="5389379" cy="5389379"/>
          </a:xfrm>
          <a:custGeom>
            <a:avLst/>
            <a:gdLst>
              <a:gd name="connsiteX0" fmla="*/ 0 w 5389379"/>
              <a:gd name="connsiteY0" fmla="*/ 540040 h 5389379"/>
              <a:gd name="connsiteX1" fmla="*/ 540040 w 5389379"/>
              <a:gd name="connsiteY1" fmla="*/ 0 h 5389379"/>
              <a:gd name="connsiteX2" fmla="*/ 5389379 w 5389379"/>
              <a:gd name="connsiteY2" fmla="*/ 0 h 5389379"/>
              <a:gd name="connsiteX3" fmla="*/ 5389379 w 5389379"/>
              <a:gd name="connsiteY3" fmla="*/ 4838655 h 5389379"/>
              <a:gd name="connsiteX4" fmla="*/ 4838655 w 5389379"/>
              <a:gd name="connsiteY4" fmla="*/ 5389379 h 5389379"/>
              <a:gd name="connsiteX5" fmla="*/ 0 w 5389379"/>
              <a:gd name="connsiteY5" fmla="*/ 5389379 h 5389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89379" h="5389379">
                <a:moveTo>
                  <a:pt x="0" y="540040"/>
                </a:moveTo>
                <a:lnTo>
                  <a:pt x="540040" y="0"/>
                </a:lnTo>
                <a:lnTo>
                  <a:pt x="5389379" y="0"/>
                </a:lnTo>
                <a:lnTo>
                  <a:pt x="5389379" y="4838655"/>
                </a:lnTo>
                <a:lnTo>
                  <a:pt x="4838655" y="5389379"/>
                </a:lnTo>
                <a:lnTo>
                  <a:pt x="0" y="538937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973272FE-A474-4CAE-8CA2-BCC8B476C3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00283" y="33283"/>
            <a:ext cx="6791435" cy="6791435"/>
          </a:xfrm>
          <a:custGeom>
            <a:avLst/>
            <a:gdLst>
              <a:gd name="connsiteX0" fmla="*/ 1860938 w 6791435"/>
              <a:gd name="connsiteY0" fmla="*/ 81158 h 6791435"/>
              <a:gd name="connsiteX1" fmla="*/ 1942096 w 6791435"/>
              <a:gd name="connsiteY1" fmla="*/ 0 h 6791435"/>
              <a:gd name="connsiteX2" fmla="*/ 6791435 w 6791435"/>
              <a:gd name="connsiteY2" fmla="*/ 0 h 6791435"/>
              <a:gd name="connsiteX3" fmla="*/ 6791435 w 6791435"/>
              <a:gd name="connsiteY3" fmla="*/ 4838655 h 6791435"/>
              <a:gd name="connsiteX4" fmla="*/ 6710277 w 6791435"/>
              <a:gd name="connsiteY4" fmla="*/ 4919813 h 6791435"/>
              <a:gd name="connsiteX5" fmla="*/ 6710277 w 6791435"/>
              <a:gd name="connsiteY5" fmla="*/ 81158 h 6791435"/>
              <a:gd name="connsiteX6" fmla="*/ 0 w 6791435"/>
              <a:gd name="connsiteY6" fmla="*/ 1942096 h 6791435"/>
              <a:gd name="connsiteX7" fmla="*/ 81158 w 6791435"/>
              <a:gd name="connsiteY7" fmla="*/ 1860938 h 6791435"/>
              <a:gd name="connsiteX8" fmla="*/ 81158 w 6791435"/>
              <a:gd name="connsiteY8" fmla="*/ 6710277 h 6791435"/>
              <a:gd name="connsiteX9" fmla="*/ 4919813 w 6791435"/>
              <a:gd name="connsiteY9" fmla="*/ 6710277 h 6791435"/>
              <a:gd name="connsiteX10" fmla="*/ 4838655 w 6791435"/>
              <a:gd name="connsiteY10" fmla="*/ 6791435 h 6791435"/>
              <a:gd name="connsiteX11" fmla="*/ 0 w 6791435"/>
              <a:gd name="connsiteY11" fmla="*/ 6791435 h 679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791435" h="6791435">
                <a:moveTo>
                  <a:pt x="1860938" y="81158"/>
                </a:moveTo>
                <a:lnTo>
                  <a:pt x="1942096" y="0"/>
                </a:lnTo>
                <a:lnTo>
                  <a:pt x="6791435" y="0"/>
                </a:lnTo>
                <a:lnTo>
                  <a:pt x="6791435" y="4838655"/>
                </a:lnTo>
                <a:lnTo>
                  <a:pt x="6710277" y="4919813"/>
                </a:lnTo>
                <a:lnTo>
                  <a:pt x="6710277" y="81158"/>
                </a:lnTo>
                <a:close/>
                <a:moveTo>
                  <a:pt x="0" y="1942096"/>
                </a:moveTo>
                <a:lnTo>
                  <a:pt x="81158" y="1860938"/>
                </a:lnTo>
                <a:lnTo>
                  <a:pt x="81158" y="6710277"/>
                </a:lnTo>
                <a:lnTo>
                  <a:pt x="4919813" y="6710277"/>
                </a:lnTo>
                <a:lnTo>
                  <a:pt x="4838655" y="6791435"/>
                </a:lnTo>
                <a:lnTo>
                  <a:pt x="0" y="6791435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7F44402-68F0-4841-A934-D321AE003F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39633" y="4518923"/>
            <a:ext cx="3312734" cy="1141851"/>
          </a:xfrm>
          <a:noFill/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fr-CA" sz="2000" kern="1200" dirty="0">
                <a:solidFill>
                  <a:srgbClr val="080808"/>
                </a:solidFill>
                <a:latin typeface="+mn-lt"/>
                <a:ea typeface="+mn-ea"/>
                <a:cs typeface="+mn-cs"/>
              </a:rPr>
              <a:t>Chiffrier détaillé des revenus et dépenses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20B82C6-3D9A-4AEE-A18E-B3709BAEAC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4642" y="2353641"/>
            <a:ext cx="5782716" cy="2150719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fr-CA" sz="3600" kern="1200" dirty="0">
                <a:solidFill>
                  <a:srgbClr val="080808"/>
                </a:solidFill>
                <a:latin typeface="+mj-lt"/>
                <a:ea typeface="+mj-ea"/>
                <a:cs typeface="+mj-cs"/>
              </a:rPr>
              <a:t>Analyse des revenus et dépenses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07981EA-05A6-437C-88D7-B377B92B03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9823" y="5457591"/>
            <a:ext cx="2231794" cy="2568811"/>
          </a:xfrm>
          <a:custGeom>
            <a:avLst/>
            <a:gdLst>
              <a:gd name="connsiteX0" fmla="*/ 0 w 2940086"/>
              <a:gd name="connsiteY0" fmla="*/ 0 h 3384061"/>
              <a:gd name="connsiteX1" fmla="*/ 2496112 w 2940086"/>
              <a:gd name="connsiteY1" fmla="*/ 0 h 3384061"/>
              <a:gd name="connsiteX2" fmla="*/ 2940086 w 2940086"/>
              <a:gd name="connsiteY2" fmla="*/ 443975 h 3384061"/>
              <a:gd name="connsiteX3" fmla="*/ 0 w 2940086"/>
              <a:gd name="connsiteY3" fmla="*/ 3384061 h 3384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0086" h="3384061">
                <a:moveTo>
                  <a:pt x="0" y="0"/>
                </a:moveTo>
                <a:lnTo>
                  <a:pt x="2496112" y="0"/>
                </a:lnTo>
                <a:lnTo>
                  <a:pt x="2940086" y="443975"/>
                </a:lnTo>
                <a:lnTo>
                  <a:pt x="0" y="338406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5E3C750-986E-4769-B1AE-49289FBEE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720059" y="5243545"/>
            <a:ext cx="959985" cy="959985"/>
          </a:xfrm>
          <a:prstGeom prst="rect">
            <a:avLst/>
          </a:pr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016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E39DFCF-9247-4DE5-BB93-074BFAF07A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42B652E-D499-4CDA-8F7A-60469EDBCB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1632" y="996662"/>
            <a:ext cx="4864676" cy="4864676"/>
          </a:xfrm>
          <a:custGeom>
            <a:avLst/>
            <a:gdLst>
              <a:gd name="connsiteX0" fmla="*/ 0 w 4864676"/>
              <a:gd name="connsiteY0" fmla="*/ 0 h 4864676"/>
              <a:gd name="connsiteX1" fmla="*/ 4864676 w 4864676"/>
              <a:gd name="connsiteY1" fmla="*/ 0 h 4864676"/>
              <a:gd name="connsiteX2" fmla="*/ 4864676 w 4864676"/>
              <a:gd name="connsiteY2" fmla="*/ 4864676 h 4864676"/>
              <a:gd name="connsiteX3" fmla="*/ 1281101 w 4864676"/>
              <a:gd name="connsiteY3" fmla="*/ 4864676 h 4864676"/>
              <a:gd name="connsiteX4" fmla="*/ 0 w 4864676"/>
              <a:gd name="connsiteY4" fmla="*/ 3583575 h 486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4676" h="4864676">
                <a:moveTo>
                  <a:pt x="0" y="0"/>
                </a:moveTo>
                <a:lnTo>
                  <a:pt x="4864676" y="0"/>
                </a:lnTo>
                <a:lnTo>
                  <a:pt x="4864676" y="4864676"/>
                </a:lnTo>
                <a:lnTo>
                  <a:pt x="1281101" y="4864676"/>
                </a:lnTo>
                <a:lnTo>
                  <a:pt x="0" y="3583575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84A22B8-F5B6-47C2-B88E-DADAF37913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7225693" y="996662"/>
            <a:ext cx="4864676" cy="4864676"/>
          </a:xfrm>
          <a:custGeom>
            <a:avLst/>
            <a:gdLst>
              <a:gd name="connsiteX0" fmla="*/ 0 w 4864676"/>
              <a:gd name="connsiteY0" fmla="*/ 0 h 4864676"/>
              <a:gd name="connsiteX1" fmla="*/ 3583574 w 4864676"/>
              <a:gd name="connsiteY1" fmla="*/ 0 h 4864676"/>
              <a:gd name="connsiteX2" fmla="*/ 4864676 w 4864676"/>
              <a:gd name="connsiteY2" fmla="*/ 1281103 h 4864676"/>
              <a:gd name="connsiteX3" fmla="*/ 4864676 w 4864676"/>
              <a:gd name="connsiteY3" fmla="*/ 4864676 h 4864676"/>
              <a:gd name="connsiteX4" fmla="*/ 0 w 4864676"/>
              <a:gd name="connsiteY4" fmla="*/ 4864676 h 486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4676" h="4864676">
                <a:moveTo>
                  <a:pt x="0" y="0"/>
                </a:moveTo>
                <a:lnTo>
                  <a:pt x="3583574" y="0"/>
                </a:lnTo>
                <a:lnTo>
                  <a:pt x="4864676" y="1281103"/>
                </a:lnTo>
                <a:lnTo>
                  <a:pt x="4864676" y="4864676"/>
                </a:lnTo>
                <a:lnTo>
                  <a:pt x="0" y="4864676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A987C18C-164D-4263-B486-4647A98E88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2789020" y="1"/>
            <a:ext cx="6613961" cy="3286380"/>
          </a:xfrm>
          <a:prstGeom prst="triangle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E7E98B39-04C6-408B-92FD-7686287406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809286" y="3571620"/>
            <a:ext cx="6613961" cy="3286380"/>
          </a:xfrm>
          <a:prstGeom prst="triangle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81C8C27-2457-421F-BDC4-7B4EA3C782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401311" y="734311"/>
            <a:ext cx="5389379" cy="5389379"/>
          </a:xfrm>
          <a:custGeom>
            <a:avLst/>
            <a:gdLst>
              <a:gd name="connsiteX0" fmla="*/ 0 w 5389379"/>
              <a:gd name="connsiteY0" fmla="*/ 540040 h 5389379"/>
              <a:gd name="connsiteX1" fmla="*/ 540040 w 5389379"/>
              <a:gd name="connsiteY1" fmla="*/ 0 h 5389379"/>
              <a:gd name="connsiteX2" fmla="*/ 5389379 w 5389379"/>
              <a:gd name="connsiteY2" fmla="*/ 0 h 5389379"/>
              <a:gd name="connsiteX3" fmla="*/ 5389379 w 5389379"/>
              <a:gd name="connsiteY3" fmla="*/ 4838655 h 5389379"/>
              <a:gd name="connsiteX4" fmla="*/ 4838655 w 5389379"/>
              <a:gd name="connsiteY4" fmla="*/ 5389379 h 5389379"/>
              <a:gd name="connsiteX5" fmla="*/ 0 w 5389379"/>
              <a:gd name="connsiteY5" fmla="*/ 5389379 h 5389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89379" h="5389379">
                <a:moveTo>
                  <a:pt x="0" y="540040"/>
                </a:moveTo>
                <a:lnTo>
                  <a:pt x="540040" y="0"/>
                </a:lnTo>
                <a:lnTo>
                  <a:pt x="5389379" y="0"/>
                </a:lnTo>
                <a:lnTo>
                  <a:pt x="5389379" y="4838655"/>
                </a:lnTo>
                <a:lnTo>
                  <a:pt x="4838655" y="5389379"/>
                </a:lnTo>
                <a:lnTo>
                  <a:pt x="0" y="538937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EA13C66-82C1-44AF-972B-8F5CCA41B6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271208" y="5287803"/>
            <a:ext cx="955808" cy="95580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9DB36437-FE59-457E-91A7-396BBD3C9C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00283" y="33283"/>
            <a:ext cx="6791435" cy="6791435"/>
          </a:xfrm>
          <a:custGeom>
            <a:avLst/>
            <a:gdLst>
              <a:gd name="connsiteX0" fmla="*/ 1860938 w 6791435"/>
              <a:gd name="connsiteY0" fmla="*/ 81158 h 6791435"/>
              <a:gd name="connsiteX1" fmla="*/ 1942096 w 6791435"/>
              <a:gd name="connsiteY1" fmla="*/ 0 h 6791435"/>
              <a:gd name="connsiteX2" fmla="*/ 6791435 w 6791435"/>
              <a:gd name="connsiteY2" fmla="*/ 0 h 6791435"/>
              <a:gd name="connsiteX3" fmla="*/ 6791435 w 6791435"/>
              <a:gd name="connsiteY3" fmla="*/ 4838655 h 6791435"/>
              <a:gd name="connsiteX4" fmla="*/ 6710277 w 6791435"/>
              <a:gd name="connsiteY4" fmla="*/ 4919813 h 6791435"/>
              <a:gd name="connsiteX5" fmla="*/ 6710277 w 6791435"/>
              <a:gd name="connsiteY5" fmla="*/ 81158 h 6791435"/>
              <a:gd name="connsiteX6" fmla="*/ 0 w 6791435"/>
              <a:gd name="connsiteY6" fmla="*/ 1942096 h 6791435"/>
              <a:gd name="connsiteX7" fmla="*/ 81158 w 6791435"/>
              <a:gd name="connsiteY7" fmla="*/ 1860938 h 6791435"/>
              <a:gd name="connsiteX8" fmla="*/ 81158 w 6791435"/>
              <a:gd name="connsiteY8" fmla="*/ 6710277 h 6791435"/>
              <a:gd name="connsiteX9" fmla="*/ 4919813 w 6791435"/>
              <a:gd name="connsiteY9" fmla="*/ 6710277 h 6791435"/>
              <a:gd name="connsiteX10" fmla="*/ 4838655 w 6791435"/>
              <a:gd name="connsiteY10" fmla="*/ 6791435 h 6791435"/>
              <a:gd name="connsiteX11" fmla="*/ 0 w 6791435"/>
              <a:gd name="connsiteY11" fmla="*/ 6791435 h 679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791435" h="6791435">
                <a:moveTo>
                  <a:pt x="1860938" y="81158"/>
                </a:moveTo>
                <a:lnTo>
                  <a:pt x="1942096" y="0"/>
                </a:lnTo>
                <a:lnTo>
                  <a:pt x="6791435" y="0"/>
                </a:lnTo>
                <a:lnTo>
                  <a:pt x="6791435" y="4838655"/>
                </a:lnTo>
                <a:lnTo>
                  <a:pt x="6710277" y="4919813"/>
                </a:lnTo>
                <a:lnTo>
                  <a:pt x="6710277" y="81158"/>
                </a:lnTo>
                <a:close/>
                <a:moveTo>
                  <a:pt x="0" y="1942096"/>
                </a:moveTo>
                <a:lnTo>
                  <a:pt x="81158" y="1860938"/>
                </a:lnTo>
                <a:lnTo>
                  <a:pt x="81158" y="6710277"/>
                </a:lnTo>
                <a:lnTo>
                  <a:pt x="4919813" y="6710277"/>
                </a:lnTo>
                <a:lnTo>
                  <a:pt x="4838655" y="6791435"/>
                </a:lnTo>
                <a:lnTo>
                  <a:pt x="0" y="6791435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12753EE-E64E-4CF0-A50E-6F936513D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4642" y="2353641"/>
            <a:ext cx="5782716" cy="2150719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fr-CA" sz="3600" kern="1200" dirty="0">
                <a:solidFill>
                  <a:srgbClr val="080808"/>
                </a:solidFill>
                <a:latin typeface="+mj-lt"/>
                <a:ea typeface="+mj-ea"/>
                <a:cs typeface="+mj-cs"/>
              </a:rPr>
              <a:t>Analyse budget immobilisations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2AE1140-EA41-453F-B4D9-059807993D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39633" y="4518923"/>
            <a:ext cx="3312734" cy="1141851"/>
          </a:xfrm>
          <a:noFill/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fr-CA" sz="1900" kern="1200" dirty="0">
                <a:solidFill>
                  <a:srgbClr val="080808"/>
                </a:solidFill>
                <a:latin typeface="+mn-lt"/>
                <a:ea typeface="+mn-ea"/>
                <a:cs typeface="+mn-cs"/>
              </a:rPr>
              <a:t>Chiffrier des réalisations 2020 et plan triennal en </a:t>
            </a:r>
            <a:r>
              <a:rPr lang="fr-CA" sz="1900" kern="1200" dirty="0" err="1">
                <a:solidFill>
                  <a:srgbClr val="080808"/>
                </a:solidFill>
                <a:latin typeface="+mn-lt"/>
                <a:ea typeface="+mn-ea"/>
                <a:cs typeface="+mn-cs"/>
              </a:rPr>
              <a:t>immoblisation</a:t>
            </a:r>
            <a:r>
              <a:rPr lang="fr-CA" sz="1900" kern="1200" dirty="0">
                <a:solidFill>
                  <a:srgbClr val="080808"/>
                </a:solidFill>
                <a:latin typeface="+mn-lt"/>
                <a:ea typeface="+mn-ea"/>
                <a:cs typeface="+mn-cs"/>
              </a:rPr>
              <a:t> 2021-2022-2023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44D3693-2EFE-4667-89D5-47E2D59209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42846" y="410171"/>
            <a:ext cx="1321281" cy="1321281"/>
          </a:xfrm>
          <a:prstGeom prst="rect">
            <a:avLst/>
          </a:pr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21FD796-9CD0-404D-8DF5-5274C0BCC7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30319" y="1508609"/>
            <a:ext cx="700047" cy="700047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126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ltGray">
          <a:xfrm>
            <a:off x="1136428" y="627564"/>
            <a:ext cx="7474172" cy="1325563"/>
          </a:xfrm>
        </p:spPr>
        <p:txBody>
          <a:bodyPr>
            <a:normAutofit/>
          </a:bodyPr>
          <a:lstStyle/>
          <a:p>
            <a:r>
              <a:rPr lang="fr-FR"/>
              <a:t>ENDETTEMENT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36429" y="1836683"/>
            <a:ext cx="6467867" cy="3892103"/>
          </a:xfrm>
        </p:spPr>
        <p:txBody>
          <a:bodyPr anchor="ctr">
            <a:normAutofit fontScale="92500" lnSpcReduction="20000"/>
          </a:bodyPr>
          <a:lstStyle/>
          <a:p>
            <a:pPr marL="0" indent="0">
              <a:buNone/>
            </a:pPr>
            <a:endParaRPr lang="fr-FR" sz="1300" dirty="0"/>
          </a:p>
          <a:p>
            <a:pPr algn="just"/>
            <a:r>
              <a:rPr lang="fr-FR" sz="1500" dirty="0"/>
              <a:t>En 2019, le service de la dette (termes capital et intérêts) est de 13 % ( 8,81 % en 2018) sur le total des dépenses nettes alors que la moyenne des municipalités de notre classe de population et la MRC sont respectivement à 15 % et 17 %, la région administrative à 22 % et tout le Québec à 19 %.  </a:t>
            </a:r>
            <a:r>
              <a:rPr lang="fr-FR" sz="1500" b="1" dirty="0"/>
              <a:t>En 2020, ce ratio passe à 17 % (selon le budget) en excluant la subvention de 105 000 $ payable par le Ministère pour le  remboursement de la partie de sa dette (soit 1 528 730 $ remboursé sur 20 ans). Donc, comparable avec les autres municipalités. En 2021, le pourcentage sera légèrement inférieur à 17% parce qu’on termine le paiement de la rétro caveuse et pas d’investissements majeurs prévus.</a:t>
            </a:r>
          </a:p>
          <a:p>
            <a:pPr algn="just"/>
            <a:r>
              <a:rPr lang="fr-FR" sz="1500" dirty="0"/>
              <a:t>Pour ce qui est du ratio de l’endettement total net long terme par 100 $ de RFU, au 31 décembre 2018 ce ratio est de 2,89 $/100 $ d’évaluation, au 31 décembre 2019 le ratio est estimé à 2,58 $/100 $ d’évaluation dû à l’augmentation du rôle d’évaluation et aucune nouvelle dette en 2019 . Selon le profil financier 2019, la moyenne pour notre strate de population est de 1,17 $/100 $ de la RFU, 2,06 $ pour la MRC, 2,39 $ pour la région administrative et de 2,17 pour tout le Québec. L’endettement net à long terme au 31-12-2018 est de 2 817 283 $, au 31-12-2019 de 2 730 390 $ et l’estimation au 31-12-2020 de 3 192 240 $ incluant les nouveaux emprunt pour le parc et le bâtiment multifonctionnel ainsi que les cellules de bio-rétention. </a:t>
            </a:r>
          </a:p>
          <a:p>
            <a:pPr algn="just"/>
            <a:r>
              <a:rPr lang="fr-FR" sz="1500" dirty="0"/>
              <a:t>Cette année, les profils financiers 2020 sont en retards, ils seront produits en janvier. Je vous présenterai les tableaux comparatifs par municipalité à ce moment.</a:t>
            </a:r>
          </a:p>
          <a:p>
            <a:endParaRPr lang="fr-FR" sz="1300" dirty="0"/>
          </a:p>
          <a:p>
            <a:pPr marL="0" indent="0">
              <a:buNone/>
            </a:pPr>
            <a:endParaRPr lang="fr-FR" sz="1300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phique 4" descr="Feu de signalisation">
            <a:extLst>
              <a:ext uri="{FF2B5EF4-FFF2-40B4-BE49-F238E27FC236}">
                <a16:creationId xmlns:a16="http://schemas.microsoft.com/office/drawing/2014/main" id="{AF9737AE-7A36-4F79-8C52-645BC13F7E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13987" y="2857501"/>
            <a:ext cx="1142998" cy="114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0376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0FFFAC-39C1-4B41-8AF2-080361ADA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428" y="627564"/>
            <a:ext cx="7474172" cy="647563"/>
          </a:xfrm>
        </p:spPr>
        <p:txBody>
          <a:bodyPr>
            <a:normAutofit fontScale="90000"/>
          </a:bodyPr>
          <a:lstStyle/>
          <a:p>
            <a:r>
              <a:rPr lang="fr-FR" dirty="0"/>
              <a:t>Surplus accumulés</a:t>
            </a:r>
            <a:endParaRPr lang="fr-CA" dirty="0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608D09BC-ABFD-4DEA-A8DB-527096EE6D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429" y="1275127"/>
            <a:ext cx="6467867" cy="4453659"/>
          </a:xfrm>
        </p:spPr>
        <p:txBody>
          <a:bodyPr anchor="ctr">
            <a:normAutofit lnSpcReduction="10000"/>
          </a:bodyPr>
          <a:lstStyle/>
          <a:p>
            <a:pPr algn="just"/>
            <a:endParaRPr lang="fr-CA" sz="1600" dirty="0"/>
          </a:p>
          <a:p>
            <a:pPr algn="just"/>
            <a:r>
              <a:rPr lang="fr-CA" sz="1600" dirty="0"/>
              <a:t>Un montant de l’ordre de 51 000 $ a été puisé à même le surplus accumulé en 2020 et plus de 82 000 $ à même le fond de roulement pour un total de 133 000 $. Vous trouverez dans le document, le détail des dépenses puisées à même ces fonds. La réserve de 52 000 $ a été utilisé pour le projet parc.</a:t>
            </a:r>
          </a:p>
          <a:p>
            <a:pPr algn="just"/>
            <a:r>
              <a:rPr lang="fr-CA" sz="1600" dirty="0"/>
              <a:t>Le surplus accumulé estimatif au 31 décembre 2020 est de 100 000 $, comparativement à 121 000 $ au 1</a:t>
            </a:r>
            <a:r>
              <a:rPr lang="fr-CA" sz="1600" baseline="30000" dirty="0"/>
              <a:t>er</a:t>
            </a:r>
            <a:r>
              <a:rPr lang="fr-CA" sz="1600" dirty="0"/>
              <a:t> janvier 2020. Le bénéfice estimé de l’année 2020 est de 49 000 $ grâce à la vente du camion en 2020 et les revenus de droits de mutation, nous avons annulé l’affectation de           38 000 $ prévue à même le surplus accumulé  pour équilibrer le budget 2020 et imputer la nouvelle affectation de 58 000 $ pour équilibrer le budget 2021. </a:t>
            </a:r>
          </a:p>
          <a:p>
            <a:pPr algn="just"/>
            <a:r>
              <a:rPr lang="fr-CA" sz="1600" dirty="0"/>
              <a:t>Le solde de la réserve pour la subvention COVID, soit 23 000 $ a aussi été affecté au budget 2021 pour combler le 81 534 $ de revenus manquants pour balancer le budget sans augmentation de taxes.</a:t>
            </a:r>
          </a:p>
          <a:p>
            <a:pPr algn="just"/>
            <a:r>
              <a:rPr lang="fr-CA" sz="1600" dirty="0"/>
              <a:t>Une réserve de 18 000 $ pour l’élimination des sacs de boues est conservée ainsi que 9 000 $ pour la vidange des fosses sur Du Rocher en 2021.</a:t>
            </a:r>
          </a:p>
          <a:p>
            <a:pPr marL="0" indent="0" algn="just">
              <a:buNone/>
            </a:pPr>
            <a:endParaRPr lang="fr-CA" sz="1600" dirty="0"/>
          </a:p>
          <a:p>
            <a:pPr algn="just"/>
            <a:endParaRPr lang="fr-CA" sz="16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phique 3" descr="Tirelire">
            <a:extLst>
              <a:ext uri="{FF2B5EF4-FFF2-40B4-BE49-F238E27FC236}">
                <a16:creationId xmlns:a16="http://schemas.microsoft.com/office/drawing/2014/main" id="{1070A488-C528-4E55-91D7-BB26DCF337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13987" y="2857501"/>
            <a:ext cx="1142998" cy="114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7643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Triangle 9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1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A0D0A0E-19CF-44F2-9AD1-B7B12E5A6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767" y="1188637"/>
            <a:ext cx="2988234" cy="4480726"/>
          </a:xfrm>
        </p:spPr>
        <p:txBody>
          <a:bodyPr>
            <a:normAutofit/>
          </a:bodyPr>
          <a:lstStyle/>
          <a:p>
            <a:pPr algn="r"/>
            <a:r>
              <a:rPr lang="fr-CA" sz="5100"/>
              <a:t>Simulation des taux de taxes 2021</a:t>
            </a:r>
          </a:p>
        </p:txBody>
      </p:sp>
      <p:cxnSp>
        <p:nvCxnSpPr>
          <p:cNvPr id="21" name="Straight Connector 13">
            <a:extLst>
              <a:ext uri="{FF2B5EF4-FFF2-40B4-BE49-F238E27FC236}">
                <a16:creationId xmlns:a16="http://schemas.microsoft.com/office/drawing/2014/main" id="{23AAC9B5-8015-485C-ACF9-A750390E9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52863"/>
            <a:ext cx="0" cy="3236495"/>
          </a:xfrm>
          <a:prstGeom prst="line">
            <a:avLst/>
          </a:prstGeom>
          <a:ln w="1905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B223D8F-7C91-457D-8CD8-C981CA6319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260" y="1648870"/>
            <a:ext cx="4702848" cy="356026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fr-CA" sz="2400" dirty="0"/>
              <a:t>Tableau des simulations des impacts sur le compte de taxes si augmentation du taux foncier de base </a:t>
            </a:r>
          </a:p>
          <a:p>
            <a:pPr marL="0" indent="0">
              <a:buNone/>
            </a:pPr>
            <a:r>
              <a:rPr lang="fr-CA" sz="2400" dirty="0"/>
              <a:t>(0,59$/100 $ d’évaluation en 2020) </a:t>
            </a:r>
          </a:p>
        </p:txBody>
      </p:sp>
    </p:spTree>
    <p:extLst>
      <p:ext uri="{BB962C8B-B14F-4D97-AF65-F5344CB8AC3E}">
        <p14:creationId xmlns:p14="http://schemas.microsoft.com/office/powerpoint/2010/main" val="290785315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1496</Words>
  <Application>Microsoft Office PowerPoint</Application>
  <PresentationFormat>Grand écran</PresentationFormat>
  <Paragraphs>95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9" baseType="lpstr">
      <vt:lpstr>Meiryo</vt:lpstr>
      <vt:lpstr>AngsanaUPC</vt:lpstr>
      <vt:lpstr>Arial</vt:lpstr>
      <vt:lpstr>Calibri</vt:lpstr>
      <vt:lpstr>Calibri Light</vt:lpstr>
      <vt:lpstr>Thème Office</vt:lpstr>
      <vt:lpstr> Étude du budget 2021 Ville de Lac-Delage </vt:lpstr>
      <vt:lpstr>Ordre du jour</vt:lpstr>
      <vt:lpstr> BUDGET 2021 EN BREF… </vt:lpstr>
      <vt:lpstr>Le budget 2021 en bref…(suite)</vt:lpstr>
      <vt:lpstr>Analyse des revenus et dépenses</vt:lpstr>
      <vt:lpstr>Analyse budget immobilisations</vt:lpstr>
      <vt:lpstr>ENDETTEMENT</vt:lpstr>
      <vt:lpstr>Surplus accumulés</vt:lpstr>
      <vt:lpstr>Simulation des taux de taxes 2021</vt:lpstr>
      <vt:lpstr> Discussion et conclusion </vt:lpstr>
      <vt:lpstr>Présentation PowerPoint</vt:lpstr>
      <vt:lpstr>Documents supplémentaires</vt:lpstr>
      <vt:lpstr>Bilan des activités et évènements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Étude du budget 2021 Ville de Lac-Delage </dc:title>
  <dc:creator>Josée Desmeules</dc:creator>
  <cp:lastModifiedBy>Josée Desmeules</cp:lastModifiedBy>
  <cp:revision>28</cp:revision>
  <cp:lastPrinted>2020-11-30T14:00:32Z</cp:lastPrinted>
  <dcterms:created xsi:type="dcterms:W3CDTF">2020-11-23T14:51:56Z</dcterms:created>
  <dcterms:modified xsi:type="dcterms:W3CDTF">2021-11-24T18:58:45Z</dcterms:modified>
</cp:coreProperties>
</file>