
<file path=[Content_Types].xml><?xml version="1.0" encoding="utf-8"?>
<Types xmlns="http://schemas.openxmlformats.org/package/2006/content-types">
  <Default Extension="docx" ContentType="application/vnd.openxmlformats-officedocument.wordprocessingml.documen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48.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68" r:id="rId1"/>
  </p:sldMasterIdLst>
  <p:notesMasterIdLst>
    <p:notesMasterId r:id="rId22"/>
  </p:notesMasterIdLst>
  <p:handoutMasterIdLst>
    <p:handoutMasterId r:id="rId23"/>
  </p:handoutMasterIdLst>
  <p:sldIdLst>
    <p:sldId id="257" r:id="rId2"/>
    <p:sldId id="266" r:id="rId3"/>
    <p:sldId id="324" r:id="rId4"/>
    <p:sldId id="287" r:id="rId5"/>
    <p:sldId id="274" r:id="rId6"/>
    <p:sldId id="258" r:id="rId7"/>
    <p:sldId id="308" r:id="rId8"/>
    <p:sldId id="273" r:id="rId9"/>
    <p:sldId id="310" r:id="rId10"/>
    <p:sldId id="260" r:id="rId11"/>
    <p:sldId id="319" r:id="rId12"/>
    <p:sldId id="318" r:id="rId13"/>
    <p:sldId id="331" r:id="rId14"/>
    <p:sldId id="320" r:id="rId15"/>
    <p:sldId id="333" r:id="rId16"/>
    <p:sldId id="328" r:id="rId17"/>
    <p:sldId id="329" r:id="rId18"/>
    <p:sldId id="330" r:id="rId19"/>
    <p:sldId id="332" r:id="rId20"/>
    <p:sldId id="327" r:id="rId21"/>
  </p:sldIdLst>
  <p:sldSz cx="9144000" cy="6858000" type="screen4x3"/>
  <p:notesSz cx="6950075" cy="9236075"/>
  <p:embeddedFontLst>
    <p:embeddedFont>
      <p:font typeface="Calibri" panose="020F050202020403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Century Gothic" panose="020B0502020202020204" pitchFamily="34" charset="0"/>
      <p:regular r:id="rId30"/>
      <p:bold r:id="rId31"/>
      <p:italic r:id="rId32"/>
      <p:boldItalic r:id="rId3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445"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9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ée Desmeules" initials="JD" lastIdx="2" clrIdx="0">
    <p:extLst>
      <p:ext uri="{19B8F6BF-5375-455C-9EA6-DF929625EA0E}">
        <p15:presenceInfo xmlns:p15="http://schemas.microsoft.com/office/powerpoint/2012/main" userId="S::ville@villelacdelage.onmicrosoft.com::cb9a397d-eace-4623-9f1c-17041df87b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A5C1"/>
    <a:srgbClr val="DA9694"/>
    <a:srgbClr val="CC0000"/>
    <a:srgbClr val="FFFF00"/>
    <a:srgbClr val="FFA3A3"/>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838" autoAdjust="0"/>
  </p:normalViewPr>
  <p:slideViewPr>
    <p:cSldViewPr snapToGrid="0">
      <p:cViewPr varScale="1">
        <p:scale>
          <a:sx n="101" d="100"/>
          <a:sy n="101" d="100"/>
        </p:scale>
        <p:origin x="1896" y="108"/>
      </p:cViewPr>
      <p:guideLst>
        <p:guide orient="horz" pos="2183"/>
        <p:guide pos="44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64"/>
    </p:cViewPr>
  </p:sorterViewPr>
  <p:notesViewPr>
    <p:cSldViewPr snapToGrid="0" showGuides="1">
      <p:cViewPr varScale="1">
        <p:scale>
          <a:sx n="87" d="100"/>
          <a:sy n="87" d="100"/>
        </p:scale>
        <p:origin x="3816" y="90"/>
      </p:cViewPr>
      <p:guideLst>
        <p:guide orient="horz" pos="2909"/>
        <p:guide pos="219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image" Target="../media/image11.jp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xcel%20pour%20PPT.xlsx" TargetMode="Externa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DIRECTRICE-PC\Users\Directrice\Documents\02_TR&#201;SORERIE\Budget\BUDGET%202022\Tableau%20profil%20financi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sz="1800" b="1" dirty="0">
                <a:solidFill>
                  <a:schemeClr val="tx1"/>
                </a:solidFill>
              </a:rPr>
              <a:t>Revenus</a:t>
            </a:r>
            <a:r>
              <a:rPr lang="fr-CA" sz="1800" b="1" baseline="0" dirty="0">
                <a:solidFill>
                  <a:schemeClr val="tx1"/>
                </a:solidFill>
              </a:rPr>
              <a:t> 2019</a:t>
            </a:r>
          </a:p>
          <a:p>
            <a:pPr>
              <a:defRPr/>
            </a:pPr>
            <a:r>
              <a:rPr lang="fr-CA" sz="1800" b="1" baseline="0" dirty="0">
                <a:solidFill>
                  <a:schemeClr val="tx1"/>
                </a:solidFill>
              </a:rPr>
              <a:t>1 297 287 $</a:t>
            </a:r>
            <a:endParaRPr lang="fr-CA" sz="18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9.4657567878490084E-2"/>
          <c:y val="0.1901492004221122"/>
          <c:w val="0.88366563985426239"/>
          <c:h val="0.72658204724409448"/>
        </c:manualLayout>
      </c:layout>
      <c:barChart>
        <c:barDir val="col"/>
        <c:grouping val="clustered"/>
        <c:varyColors val="0"/>
        <c:dLbls>
          <c:showLegendKey val="0"/>
          <c:showVal val="0"/>
          <c:showCatName val="0"/>
          <c:showSerName val="0"/>
          <c:showPercent val="0"/>
          <c:showBubbleSize val="0"/>
        </c:dLbls>
        <c:gapWidth val="210"/>
        <c:overlap val="-35"/>
        <c:axId val="669340752"/>
        <c:axId val="669335264"/>
      </c:barChart>
      <c:catAx>
        <c:axId val="66934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669335264"/>
        <c:crosses val="autoZero"/>
        <c:auto val="1"/>
        <c:lblAlgn val="ctr"/>
        <c:lblOffset val="100"/>
        <c:noMultiLvlLbl val="0"/>
      </c:catAx>
      <c:valAx>
        <c:axId val="669335264"/>
        <c:scaling>
          <c:orientation val="minMax"/>
        </c:scaling>
        <c:delete val="0"/>
        <c:axPos val="l"/>
        <c:majorGridlines>
          <c:spPr>
            <a:ln w="9525" cap="flat" cmpd="sng" algn="ctr">
              <a:solidFill>
                <a:schemeClr val="tx1">
                  <a:lumMod val="15000"/>
                  <a:lumOff val="85000"/>
                </a:schemeClr>
              </a:solidFill>
              <a:round/>
            </a:ln>
            <a:effectLst/>
          </c:spPr>
        </c:majorGridlines>
        <c:numFmt formatCode="#,##0&quot; &quot;&quot;$&quot;&quot; &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66934075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fr-CA" sz="2400" b="1" dirty="0"/>
              <a:t>Dépenses 2018</a:t>
            </a:r>
          </a:p>
          <a:p>
            <a:pPr>
              <a:defRPr sz="1800" b="1"/>
            </a:pPr>
            <a:r>
              <a:rPr lang="fr-CA" sz="2000" b="1" dirty="0"/>
              <a:t>1 013 658$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lgn="ctr">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603101811303357E-2"/>
          <c:y val="0.16760990571192602"/>
          <c:w val="0.83279379637739326"/>
          <c:h val="0.74883617917421352"/>
        </c:manualLayout>
      </c:layout>
      <c:ofPieChart>
        <c:ofPieType val="pie"/>
        <c:varyColors val="1"/>
        <c:ser>
          <c:idx val="0"/>
          <c:order val="0"/>
          <c:explosion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708-41F9-B2FE-082F5CDDB7D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708-41F9-B2FE-082F5CDDB7D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708-41F9-B2FE-082F5CDDB7D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708-41F9-B2FE-082F5CDDB7D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708-41F9-B2FE-082F5CDDB7D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1708-41F9-B2FE-082F5CDDB7D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1708-41F9-B2FE-082F5CDDB7D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1708-41F9-B2FE-082F5CDDB7D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1708-41F9-B2FE-082F5CDDB7D2}"/>
              </c:ext>
            </c:extLst>
          </c:dPt>
          <c:dLbls>
            <c:dLbl>
              <c:idx val="0"/>
              <c:layout>
                <c:manualLayout>
                  <c:x val="-8.4895875661681775E-5"/>
                  <c:y val="6.0076847557163256E-2"/>
                </c:manualLayout>
              </c:layout>
              <c:tx>
                <c:rich>
                  <a:bodyPr/>
                  <a:lstStyle/>
                  <a:p>
                    <a:fld id="{3EA93720-2B1C-4AD4-BD4B-0FE24510FD6F}" type="CATEGORYNAME">
                      <a:rPr lang="en-US"/>
                      <a:pPr/>
                      <a:t>[NOM DE CATÉGORIE]</a:t>
                    </a:fld>
                    <a:r>
                      <a:rPr lang="en-US" baseline="0"/>
                      <a:t>
17 %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708-41F9-B2FE-082F5CDDB7D2}"/>
                </c:ext>
              </c:extLst>
            </c:dLbl>
            <c:dLbl>
              <c:idx val="1"/>
              <c:layout>
                <c:manualLayout>
                  <c:x val="7.5530138489040732E-8"/>
                  <c:y val="7.1732859116096337E-2"/>
                </c:manualLayout>
              </c:layout>
              <c:tx>
                <c:rich>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fld id="{2DD5119D-5C3A-43D6-913C-40FC1E1F717B}" type="CATEGORYNAME">
                      <a:rPr lang="en-US">
                        <a:ln>
                          <a:solidFill>
                            <a:schemeClr val="tx1"/>
                          </a:solidFill>
                        </a:ln>
                      </a:rPr>
                      <a:pPr>
                        <a:defRPr>
                          <a:ln>
                            <a:solidFill>
                              <a:schemeClr val="tx1"/>
                            </a:solidFill>
                          </a:ln>
                        </a:defRPr>
                      </a:pPr>
                      <a:t>[NOM DE CATÉGORIE]</a:t>
                    </a:fld>
                    <a:r>
                      <a:rPr lang="en-US" baseline="0">
                        <a:ln>
                          <a:solidFill>
                            <a:schemeClr val="tx1"/>
                          </a:solidFill>
                        </a:ln>
                      </a:rPr>
                      <a:t>
15 %</a:t>
                    </a:r>
                  </a:p>
                </c:rich>
              </c:tx>
              <c:spPr>
                <a:solidFill>
                  <a:srgbClr val="FFFFFF"/>
                </a:solidFill>
                <a:ln>
                  <a:solidFill>
                    <a:srgbClr val="000000">
                      <a:lumMod val="50000"/>
                      <a:lumOff val="50000"/>
                    </a:srgb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371837288745979"/>
                      <c:h val="0.10785015846057654"/>
                    </c:manualLayout>
                  </c15:layout>
                  <c15:dlblFieldTable/>
                  <c15:showDataLabelsRange val="0"/>
                </c:ext>
                <c:ext xmlns:c16="http://schemas.microsoft.com/office/drawing/2014/chart" uri="{C3380CC4-5D6E-409C-BE32-E72D297353CC}">
                  <c16:uniqueId val="{00000003-1708-41F9-B2FE-082F5CDDB7D2}"/>
                </c:ext>
              </c:extLst>
            </c:dLbl>
            <c:dLbl>
              <c:idx val="3"/>
              <c:layout>
                <c:manualLayout>
                  <c:x val="3.5667748358956683E-2"/>
                  <c:y val="-3.7644464270678252E-4"/>
                </c:manualLayout>
              </c:layout>
              <c:spPr>
                <a:solidFill>
                  <a:srgbClr val="FFFFFF"/>
                </a:solidFill>
                <a:ln>
                  <a:solidFill>
                    <a:srgbClr val="000000">
                      <a:lumMod val="50000"/>
                      <a:lumOff val="50000"/>
                    </a:srgb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8133336072559689"/>
                      <c:h val="0.11572436817316185"/>
                    </c:manualLayout>
                  </c15:layout>
                </c:ext>
                <c:ext xmlns:c16="http://schemas.microsoft.com/office/drawing/2014/chart" uri="{C3380CC4-5D6E-409C-BE32-E72D297353CC}">
                  <c16:uniqueId val="{00000007-1708-41F9-B2FE-082F5CDDB7D2}"/>
                </c:ext>
              </c:extLst>
            </c:dLbl>
            <c:dLbl>
              <c:idx val="4"/>
              <c:layout>
                <c:manualLayout>
                  <c:x val="1.9955213649081541E-2"/>
                  <c:y val="2.7295259798309872E-2"/>
                </c:manualLayout>
              </c:layout>
              <c:tx>
                <c:rich>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fld id="{5894D154-5C4C-4849-8D23-781D6FF4AE82}" type="CATEGORYNAME">
                      <a:rPr lang="fr-CA">
                        <a:ln>
                          <a:solidFill>
                            <a:schemeClr val="tx1"/>
                          </a:solidFill>
                        </a:ln>
                      </a:rPr>
                      <a:pPr>
                        <a:defRPr>
                          <a:ln>
                            <a:solidFill>
                              <a:schemeClr val="tx1"/>
                            </a:solidFill>
                          </a:ln>
                        </a:defRPr>
                      </a:pPr>
                      <a:t>[NOM DE CATÉGORIE]</a:t>
                    </a:fld>
                    <a:r>
                      <a:rPr lang="fr-CA" baseline="0">
                        <a:ln>
                          <a:solidFill>
                            <a:schemeClr val="tx1"/>
                          </a:solidFill>
                        </a:ln>
                      </a:rPr>
                      <a:t>
7 %</a:t>
                    </a:r>
                  </a:p>
                </c:rich>
              </c:tx>
              <c:spPr>
                <a:solidFill>
                  <a:srgbClr val="FFFFFF"/>
                </a:solidFill>
                <a:ln>
                  <a:solidFill>
                    <a:srgbClr val="000000">
                      <a:lumMod val="50000"/>
                      <a:lumOff val="50000"/>
                    </a:srgb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1685367425422297"/>
                      <c:h val="0.14043915705064469"/>
                    </c:manualLayout>
                  </c15:layout>
                  <c15:dlblFieldTable/>
                  <c15:showDataLabelsRange val="0"/>
                </c:ext>
                <c:ext xmlns:c16="http://schemas.microsoft.com/office/drawing/2014/chart" uri="{C3380CC4-5D6E-409C-BE32-E72D297353CC}">
                  <c16:uniqueId val="{00000009-1708-41F9-B2FE-082F5CDDB7D2}"/>
                </c:ext>
              </c:extLst>
            </c:dLbl>
            <c:dLbl>
              <c:idx val="5"/>
              <c:layout>
                <c:manualLayout>
                  <c:x val="-0.12078568262779624"/>
                  <c:y val="5.608286171381070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1708-41F9-B2FE-082F5CDDB7D2}"/>
                </c:ext>
              </c:extLst>
            </c:dLbl>
            <c:dLbl>
              <c:idx val="6"/>
              <c:layout>
                <c:manualLayout>
                  <c:x val="0.22095941705234873"/>
                  <c:y val="1.8589109664751524E-2"/>
                </c:manualLayout>
              </c:layout>
              <c:tx>
                <c:rich>
                  <a:bodyPr/>
                  <a:lstStyle/>
                  <a:p>
                    <a:fld id="{9CF3DC27-729A-4445-AD69-22BFE8689A3F}" type="CATEGORYNAME">
                      <a:rPr lang="en-US"/>
                      <a:pPr/>
                      <a:t>[NOM DE CATÉGORIE]</a:t>
                    </a:fld>
                    <a:r>
                      <a:rPr lang="en-US" baseline="0"/>
                      <a:t>
23 %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1708-41F9-B2FE-082F5CDDB7D2}"/>
                </c:ext>
              </c:extLst>
            </c:dLbl>
            <c:dLbl>
              <c:idx val="7"/>
              <c:layout>
                <c:manualLayout>
                  <c:x val="3.226919424750381E-2"/>
                  <c:y val="7.4226552940523174E-2"/>
                </c:manualLayout>
              </c:layout>
              <c:tx>
                <c:rich>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fld id="{95756624-FA48-4A63-A6B2-D6CCD70F8589}" type="CATEGORYNAME">
                      <a:rPr lang="en-US" sz="800">
                        <a:ln>
                          <a:solidFill>
                            <a:schemeClr val="tx1"/>
                          </a:solidFill>
                        </a:ln>
                      </a:rPr>
                      <a:pPr>
                        <a:defRPr>
                          <a:ln>
                            <a:solidFill>
                              <a:schemeClr val="tx1"/>
                            </a:solidFill>
                          </a:ln>
                        </a:defRPr>
                      </a:pPr>
                      <a:t>[NOM DE CATÉGORIE]</a:t>
                    </a:fld>
                    <a:r>
                      <a:rPr lang="en-US" baseline="0">
                        <a:ln>
                          <a:solidFill>
                            <a:schemeClr val="tx1"/>
                          </a:solidFill>
                        </a:ln>
                      </a:rPr>
                      <a:t>
1 %</a:t>
                    </a:r>
                  </a:p>
                </c:rich>
              </c:tx>
              <c:spPr>
                <a:solidFill>
                  <a:srgbClr val="FFFFFF"/>
                </a:solidFill>
                <a:ln>
                  <a:solidFill>
                    <a:srgbClr val="000000">
                      <a:lumMod val="50000"/>
                      <a:lumOff val="50000"/>
                    </a:srgb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9.7430102143938088E-2"/>
                      <c:h val="0.19728431356741424"/>
                    </c:manualLayout>
                  </c15:layout>
                  <c15:dlblFieldTable/>
                  <c15:showDataLabelsRange val="0"/>
                </c:ext>
                <c:ext xmlns:c16="http://schemas.microsoft.com/office/drawing/2014/chart" uri="{C3380CC4-5D6E-409C-BE32-E72D297353CC}">
                  <c16:uniqueId val="{0000000F-1708-41F9-B2FE-082F5CDDB7D2}"/>
                </c:ext>
              </c:extLst>
            </c:dLbl>
            <c:spPr>
              <a:solidFill>
                <a:srgbClr val="FFFFFF"/>
              </a:solidFill>
              <a:ln>
                <a:solidFill>
                  <a:srgbClr val="000000">
                    <a:lumMod val="50000"/>
                    <a:lumOff val="50000"/>
                  </a:srgb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ln>
                      <a:solidFill>
                        <a:schemeClr val="tx1"/>
                      </a:solidFill>
                    </a:ln>
                    <a:solidFill>
                      <a:schemeClr val="dk1">
                        <a:lumMod val="65000"/>
                        <a:lumOff val="35000"/>
                      </a:schemeClr>
                    </a:solidFill>
                    <a:latin typeface="+mn-lt"/>
                    <a:ea typeface="+mn-ea"/>
                    <a:cs typeface="+mn-cs"/>
                  </a:defRPr>
                </a:pPr>
                <a:endParaRPr lang="fr-FR"/>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[1]Sommaire!$A$13:$A$20</c:f>
              <c:strCache>
                <c:ptCount val="8"/>
                <c:pt idx="0">
                  <c:v>ADMINISTRATION GÉNÉRALE</c:v>
                </c:pt>
                <c:pt idx="1">
                  <c:v>SÉCURITÉ PUBLIQUE</c:v>
                </c:pt>
                <c:pt idx="2">
                  <c:v>TRANSPORT ROUTIER</c:v>
                </c:pt>
                <c:pt idx="3">
                  <c:v>HYGIÈNE DU MILIEU</c:v>
                </c:pt>
                <c:pt idx="4">
                  <c:v>AMÉNAGEMENT, URBANISME ET DÉVELOPPEMENT</c:v>
                </c:pt>
                <c:pt idx="5">
                  <c:v>LOISIRS ET CULTURE</c:v>
                </c:pt>
                <c:pt idx="6">
                  <c:v>FRAIS DE FINANCEMENT</c:v>
                </c:pt>
                <c:pt idx="7">
                  <c:v>AFFECTATION IMMOBILISATIONS</c:v>
                </c:pt>
              </c:strCache>
            </c:strRef>
          </c:cat>
          <c:val>
            <c:numRef>
              <c:f>[1]Sommaire!$B$13:$B$20</c:f>
              <c:numCache>
                <c:formatCode>General</c:formatCode>
                <c:ptCount val="8"/>
                <c:pt idx="0">
                  <c:v>240731</c:v>
                </c:pt>
                <c:pt idx="1">
                  <c:v>201092.38</c:v>
                </c:pt>
                <c:pt idx="2">
                  <c:v>209126</c:v>
                </c:pt>
                <c:pt idx="3">
                  <c:v>224415</c:v>
                </c:pt>
                <c:pt idx="4">
                  <c:v>49420</c:v>
                </c:pt>
                <c:pt idx="5">
                  <c:v>50258</c:v>
                </c:pt>
                <c:pt idx="6">
                  <c:v>317330.67</c:v>
                </c:pt>
                <c:pt idx="7">
                  <c:v>4914</c:v>
                </c:pt>
              </c:numCache>
            </c:numRef>
          </c:val>
          <c:extLst>
            <c:ext xmlns:c16="http://schemas.microsoft.com/office/drawing/2014/chart" uri="{C3380CC4-5D6E-409C-BE32-E72D297353CC}">
              <c16:uniqueId val="{00000012-1708-41F9-B2FE-082F5CDDB7D2}"/>
            </c:ext>
          </c:extLst>
        </c:ser>
        <c:ser>
          <c:idx val="0"/>
          <c:order val="1"/>
          <c:explosion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14-1708-41F9-B2FE-082F5CDDB7D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6-1708-41F9-B2FE-082F5CDDB7D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8-1708-41F9-B2FE-082F5CDDB7D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A-1708-41F9-B2FE-082F5CDDB7D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C-1708-41F9-B2FE-082F5CDDB7D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E-1708-41F9-B2FE-082F5CDDB7D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20-1708-41F9-B2FE-082F5CDDB7D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22-1708-41F9-B2FE-082F5CDDB7D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24-1708-41F9-B2FE-082F5CDDB7D2}"/>
              </c:ext>
            </c:extLst>
          </c:dPt>
          <c:dLbls>
            <c:dLbl>
              <c:idx val="1"/>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16-1708-41F9-B2FE-082F5CDDB7D2}"/>
                </c:ext>
              </c:extLst>
            </c:dLbl>
            <c:dLbl>
              <c:idx val="2"/>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18-1708-41F9-B2FE-082F5CDDB7D2}"/>
                </c:ext>
              </c:extLst>
            </c:dLbl>
            <c:dLbl>
              <c:idx val="3"/>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1A-1708-41F9-B2FE-082F5CDDB7D2}"/>
                </c:ext>
              </c:extLst>
            </c:dLbl>
            <c:dLbl>
              <c:idx val="4"/>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1C-1708-41F9-B2FE-082F5CDDB7D2}"/>
                </c:ext>
              </c:extLst>
            </c:dLbl>
            <c:dLbl>
              <c:idx val="5"/>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1E-1708-41F9-B2FE-082F5CDDB7D2}"/>
                </c:ext>
              </c:extLst>
            </c:dLbl>
            <c:dLbl>
              <c:idx val="7"/>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extLst>
                <c:ext xmlns:c16="http://schemas.microsoft.com/office/drawing/2014/chart" uri="{C3380CC4-5D6E-409C-BE32-E72D297353CC}">
                  <c16:uniqueId val="{00000022-1708-41F9-B2FE-082F5CDDB7D2}"/>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65000"/>
                        <a:lumOff val="35000"/>
                      </a:schemeClr>
                    </a:solidFill>
                    <a:latin typeface="+mn-lt"/>
                    <a:ea typeface="+mn-ea"/>
                    <a:cs typeface="+mn-cs"/>
                  </a:defRPr>
                </a:pPr>
                <a:endParaRPr lang="fr-FR"/>
              </a:p>
            </c:txPr>
            <c:showLegendKey val="0"/>
            <c:showVal val="0"/>
            <c:showCatName val="1"/>
            <c:showSerName val="0"/>
            <c:showPercent val="1"/>
            <c:showBubbleSize val="0"/>
            <c:showLeaderLines val="0"/>
            <c:extLst>
              <c:ext xmlns:c15="http://schemas.microsoft.com/office/drawing/2012/chart" uri="{CE6537A1-D6FC-4f65-9D91-7224C49458BB}"/>
            </c:extLst>
          </c:dLbls>
          <c:cat>
            <c:strRef>
              <c:f>[1]Sommaire!$A$13:$A$20</c:f>
              <c:strCache>
                <c:ptCount val="8"/>
                <c:pt idx="0">
                  <c:v>ADMINISTRATION GÉNÉRALE</c:v>
                </c:pt>
                <c:pt idx="1">
                  <c:v>SÉCURITÉ PUBLIQUE</c:v>
                </c:pt>
                <c:pt idx="2">
                  <c:v>TRANSPORT ROUTIER</c:v>
                </c:pt>
                <c:pt idx="3">
                  <c:v>HYGIÈNE DU MILIEU</c:v>
                </c:pt>
                <c:pt idx="4">
                  <c:v>AMÉNAGEMENT, URBANISME ET DÉVELOPPEMENT</c:v>
                </c:pt>
                <c:pt idx="5">
                  <c:v>LOISIRS ET CULTURE</c:v>
                </c:pt>
                <c:pt idx="6">
                  <c:v>FRAIS DE FINANCEMENT</c:v>
                </c:pt>
                <c:pt idx="7">
                  <c:v>AFFECTATION IMMOBILISATIONS</c:v>
                </c:pt>
              </c:strCache>
            </c:strRef>
          </c:cat>
          <c:val>
            <c:numRef>
              <c:f>[1]Sommaire!$C$13:$C$20</c:f>
              <c:numCache>
                <c:formatCode>General</c:formatCode>
                <c:ptCount val="8"/>
                <c:pt idx="0">
                  <c:v>0.18556494493643483</c:v>
                </c:pt>
                <c:pt idx="1">
                  <c:v>0.15500993400034324</c:v>
                </c:pt>
                <c:pt idx="2">
                  <c:v>0.16120256499901081</c:v>
                </c:pt>
                <c:pt idx="3">
                  <c:v>0.17298792892444273</c:v>
                </c:pt>
                <c:pt idx="4">
                  <c:v>3.8094884243236683E-2</c:v>
                </c:pt>
                <c:pt idx="5">
                  <c:v>3.8740847679008282E-2</c:v>
                </c:pt>
                <c:pt idx="6">
                  <c:v>0.24461099029702021</c:v>
                </c:pt>
                <c:pt idx="7">
                  <c:v>3.7879049205031376E-3</c:v>
                </c:pt>
              </c:numCache>
            </c:numRef>
          </c:val>
          <c:extLst>
            <c:ext xmlns:c16="http://schemas.microsoft.com/office/drawing/2014/chart" uri="{C3380CC4-5D6E-409C-BE32-E72D297353CC}">
              <c16:uniqueId val="{00000025-1708-41F9-B2FE-082F5CDDB7D2}"/>
            </c:ext>
          </c:extLst>
        </c:ser>
        <c:dLbls>
          <c:showLegendKey val="0"/>
          <c:showVal val="0"/>
          <c:showCatName val="1"/>
          <c:showSerName val="0"/>
          <c:showPercent val="1"/>
          <c:showBubbleSize val="0"/>
          <c:showLeaderLines val="0"/>
        </c:dLbls>
        <c:gapWidth val="10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1"/>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clustered"/>
        <c:varyColors val="0"/>
        <c:ser>
          <c:idx val="0"/>
          <c:order val="0"/>
          <c:tx>
            <c:strRef>
              <c:f>'Charge fiscale moyenne'!$A$4</c:f>
              <c:strCache>
                <c:ptCount val="1"/>
                <c:pt idx="0">
                  <c:v>Population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'Charge fiscale moyenne'!$B$3:$N$3</c:f>
              <c:strCache>
                <c:ptCount val="13"/>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    (0 @ 1 999)</c:v>
                </c:pt>
                <c:pt idx="10">
                  <c:v>Moyenne MRC</c:v>
                </c:pt>
                <c:pt idx="11">
                  <c:v>Région administrative</c:v>
                </c:pt>
                <c:pt idx="12">
                  <c:v>Tout le Québec</c:v>
                </c:pt>
              </c:strCache>
            </c:strRef>
          </c:cat>
          <c:val>
            <c:numRef>
              <c:f>'Charge fiscale moyenne'!$B$4:$N$4</c:f>
            </c:numRef>
          </c:val>
          <c:extLst>
            <c:ext xmlns:c16="http://schemas.microsoft.com/office/drawing/2014/chart" uri="{C3380CC4-5D6E-409C-BE32-E72D297353CC}">
              <c16:uniqueId val="{00000000-7416-410E-85B4-07E4B4842DF9}"/>
            </c:ext>
          </c:extLst>
        </c:ser>
        <c:ser>
          <c:idx val="1"/>
          <c:order val="1"/>
          <c:tx>
            <c:strRef>
              <c:f>'Charge fiscale moyenne'!$A$5</c:f>
              <c:strCache>
                <c:ptCount val="1"/>
                <c:pt idx="0">
                  <c:v>Évaluation moyenne uniformisée par logement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'Charge fiscale moyenne'!$B$3:$N$3</c:f>
              <c:strCache>
                <c:ptCount val="13"/>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    (0 @ 1 999)</c:v>
                </c:pt>
                <c:pt idx="10">
                  <c:v>Moyenne MRC</c:v>
                </c:pt>
                <c:pt idx="11">
                  <c:v>Région administrative</c:v>
                </c:pt>
                <c:pt idx="12">
                  <c:v>Tout le Québec</c:v>
                </c:pt>
              </c:strCache>
            </c:strRef>
          </c:cat>
          <c:val>
            <c:numRef>
              <c:f>'Charge fiscale moyenne'!$B$5:$N$5</c:f>
            </c:numRef>
          </c:val>
          <c:extLst>
            <c:ext xmlns:c16="http://schemas.microsoft.com/office/drawing/2014/chart" uri="{C3380CC4-5D6E-409C-BE32-E72D297353CC}">
              <c16:uniqueId val="{00000001-7416-410E-85B4-07E4B4842DF9}"/>
            </c:ext>
          </c:extLst>
        </c:ser>
        <c:ser>
          <c:idx val="2"/>
          <c:order val="2"/>
          <c:tx>
            <c:strRef>
              <c:f>'Charge fiscale moyenne'!$A$6</c:f>
              <c:strCache>
                <c:ptCount val="1"/>
                <c:pt idx="0">
                  <c:v>T.G.T uniformisé</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'Charge fiscale moyenne'!$B$3:$N$3</c:f>
              <c:strCache>
                <c:ptCount val="13"/>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    (0 @ 1 999)</c:v>
                </c:pt>
                <c:pt idx="10">
                  <c:v>Moyenne MRC</c:v>
                </c:pt>
                <c:pt idx="11">
                  <c:v>Région administrative</c:v>
                </c:pt>
                <c:pt idx="12">
                  <c:v>Tout le Québec</c:v>
                </c:pt>
              </c:strCache>
            </c:strRef>
          </c:cat>
          <c:val>
            <c:numRef>
              <c:f>'Charge fiscale moyenne'!$B$6:$N$6</c:f>
            </c:numRef>
          </c:val>
          <c:extLst>
            <c:ext xmlns:c16="http://schemas.microsoft.com/office/drawing/2014/chart" uri="{C3380CC4-5D6E-409C-BE32-E72D297353CC}">
              <c16:uniqueId val="{00000002-7416-410E-85B4-07E4B4842DF9}"/>
            </c:ext>
          </c:extLst>
        </c:ser>
        <c:ser>
          <c:idx val="3"/>
          <c:order val="3"/>
          <c:tx>
            <c:strRef>
              <c:f>'Charge fiscale moyenne'!$A$7</c:f>
              <c:strCache>
                <c:ptCount val="1"/>
                <c:pt idx="0">
                  <c:v>Charge fiscale moyenne des logements</c:v>
                </c:pt>
              </c:strCache>
            </c:strRef>
          </c:tx>
          <c:spPr>
            <a:solidFill>
              <a:schemeClr val="accent1">
                <a:lumMod val="60000"/>
              </a:schemeClr>
            </a:solidFill>
            <a:ln>
              <a:noFill/>
            </a:ln>
            <a:effectLst/>
          </c:spPr>
          <c:invertIfNegative val="0"/>
          <c:dPt>
            <c:idx val="2"/>
            <c:invertIfNegative val="0"/>
            <c:bubble3D val="0"/>
            <c:spPr>
              <a:solidFill>
                <a:srgbClr val="00B050"/>
              </a:solidFill>
              <a:ln>
                <a:noFill/>
              </a:ln>
              <a:effectLst/>
            </c:spPr>
            <c:extLst>
              <c:ext xmlns:c16="http://schemas.microsoft.com/office/drawing/2014/chart" uri="{C3380CC4-5D6E-409C-BE32-E72D297353CC}">
                <c16:uniqueId val="{00000004-7416-410E-85B4-07E4B4842DF9}"/>
              </c:ext>
            </c:extLst>
          </c:dPt>
          <c:dPt>
            <c:idx val="9"/>
            <c:invertIfNegative val="0"/>
            <c:bubble3D val="0"/>
            <c:spPr>
              <a:solidFill>
                <a:srgbClr val="FF0000"/>
              </a:solidFill>
              <a:ln>
                <a:noFill/>
              </a:ln>
              <a:effectLst/>
            </c:spPr>
            <c:extLst>
              <c:ext xmlns:c16="http://schemas.microsoft.com/office/drawing/2014/chart" uri="{C3380CC4-5D6E-409C-BE32-E72D297353CC}">
                <c16:uniqueId val="{00000006-7416-410E-85B4-07E4B4842DF9}"/>
              </c:ext>
            </c:extLst>
          </c:dPt>
          <c:dPt>
            <c:idx val="10"/>
            <c:invertIfNegative val="0"/>
            <c:bubble3D val="0"/>
            <c:spPr>
              <a:solidFill>
                <a:srgbClr val="7030A0"/>
              </a:solidFill>
              <a:ln>
                <a:noFill/>
              </a:ln>
              <a:effectLst/>
            </c:spPr>
            <c:extLst>
              <c:ext xmlns:c16="http://schemas.microsoft.com/office/drawing/2014/chart" uri="{C3380CC4-5D6E-409C-BE32-E72D297353CC}">
                <c16:uniqueId val="{00000008-7416-410E-85B4-07E4B4842DF9}"/>
              </c:ext>
            </c:extLst>
          </c:dPt>
          <c:dPt>
            <c:idx val="11"/>
            <c:invertIfNegative val="0"/>
            <c:bubble3D val="0"/>
            <c:spPr>
              <a:solidFill>
                <a:srgbClr val="00B0F0"/>
              </a:solidFill>
              <a:ln>
                <a:noFill/>
              </a:ln>
              <a:effectLst/>
            </c:spPr>
            <c:extLst>
              <c:ext xmlns:c16="http://schemas.microsoft.com/office/drawing/2014/chart" uri="{C3380CC4-5D6E-409C-BE32-E72D297353CC}">
                <c16:uniqueId val="{0000000A-7416-410E-85B4-07E4B4842DF9}"/>
              </c:ext>
            </c:extLst>
          </c:dPt>
          <c:dPt>
            <c:idx val="12"/>
            <c:invertIfNegative val="0"/>
            <c:bubble3D val="0"/>
            <c:spPr>
              <a:solidFill>
                <a:schemeClr val="accent2"/>
              </a:solidFill>
              <a:ln>
                <a:noFill/>
              </a:ln>
              <a:effectLst/>
            </c:spPr>
            <c:extLst>
              <c:ext xmlns:c16="http://schemas.microsoft.com/office/drawing/2014/chart" uri="{C3380CC4-5D6E-409C-BE32-E72D297353CC}">
                <c16:uniqueId val="{0000000C-7416-410E-85B4-07E4B4842DF9}"/>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'Charge fiscale moyenne'!$B$3:$N$3</c:f>
              <c:strCache>
                <c:ptCount val="13"/>
                <c:pt idx="0">
                  <c:v>Fossambault-sur-le-Lac</c:v>
                </c:pt>
                <c:pt idx="1">
                  <c:v>Lac-Beauport</c:v>
                </c:pt>
                <c:pt idx="2">
                  <c:v>Lac-Delage</c:v>
                </c:pt>
                <c:pt idx="3">
                  <c:v>Lac-Saint-Joseph</c:v>
                </c:pt>
                <c:pt idx="4">
                  <c:v>Sainte-Brigitte-de-Laval</c:v>
                </c:pt>
                <c:pt idx="5">
                  <c:v>Sainte-Catherine-de-la-Jacques-Cartier</c:v>
                </c:pt>
                <c:pt idx="6">
                  <c:v>Saint-Gabriel-de-la Jacques-Cartier</c:v>
                </c:pt>
                <c:pt idx="7">
                  <c:v>Shannon</c:v>
                </c:pt>
                <c:pt idx="8">
                  <c:v>Stoneham</c:v>
                </c:pt>
                <c:pt idx="9">
                  <c:v>    (0 @ 1 999)</c:v>
                </c:pt>
                <c:pt idx="10">
                  <c:v>Moyenne MRC</c:v>
                </c:pt>
                <c:pt idx="11">
                  <c:v>Région administrative</c:v>
                </c:pt>
                <c:pt idx="12">
                  <c:v>Tout le Québec</c:v>
                </c:pt>
              </c:strCache>
            </c:strRef>
          </c:cat>
          <c:val>
            <c:numRef>
              <c:f>'Charge fiscale moyenne'!$B$7:$N$7</c:f>
              <c:numCache>
                <c:formatCode>#\ ##0" ""$"</c:formatCode>
                <c:ptCount val="13"/>
                <c:pt idx="0">
                  <c:v>4089</c:v>
                </c:pt>
                <c:pt idx="1">
                  <c:v>3188</c:v>
                </c:pt>
                <c:pt idx="2">
                  <c:v>2977</c:v>
                </c:pt>
                <c:pt idx="3">
                  <c:v>3583</c:v>
                </c:pt>
                <c:pt idx="4">
                  <c:v>2963</c:v>
                </c:pt>
                <c:pt idx="5">
                  <c:v>2582</c:v>
                </c:pt>
                <c:pt idx="6">
                  <c:v>1010</c:v>
                </c:pt>
                <c:pt idx="7">
                  <c:v>2609</c:v>
                </c:pt>
                <c:pt idx="8">
                  <c:v>2204</c:v>
                </c:pt>
                <c:pt idx="9">
                  <c:v>1543</c:v>
                </c:pt>
                <c:pt idx="10">
                  <c:v>2767</c:v>
                </c:pt>
                <c:pt idx="11">
                  <c:v>2333</c:v>
                </c:pt>
                <c:pt idx="12">
                  <c:v>2184</c:v>
                </c:pt>
              </c:numCache>
            </c:numRef>
          </c:val>
          <c:extLst>
            <c:ext xmlns:c16="http://schemas.microsoft.com/office/drawing/2014/chart" uri="{C3380CC4-5D6E-409C-BE32-E72D297353CC}">
              <c16:uniqueId val="{0000000D-7416-410E-85B4-07E4B4842DF9}"/>
            </c:ext>
          </c:extLst>
        </c:ser>
        <c:dLbls>
          <c:dLblPos val="outEnd"/>
          <c:showLegendKey val="0"/>
          <c:showVal val="1"/>
          <c:showCatName val="0"/>
          <c:showSerName val="0"/>
          <c:showPercent val="0"/>
          <c:showBubbleSize val="0"/>
        </c:dLbls>
        <c:gapWidth val="182"/>
        <c:axId val="491134592"/>
        <c:axId val="491134264"/>
      </c:barChart>
      <c:catAx>
        <c:axId val="49113459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r-FR"/>
          </a:p>
        </c:txPr>
        <c:crossAx val="491134264"/>
        <c:crosses val="autoZero"/>
        <c:auto val="1"/>
        <c:lblAlgn val="ctr"/>
        <c:lblOffset val="100"/>
        <c:noMultiLvlLbl val="0"/>
      </c:catAx>
      <c:valAx>
        <c:axId val="491134264"/>
        <c:scaling>
          <c:orientation val="minMax"/>
        </c:scaling>
        <c:delete val="1"/>
        <c:axPos val="b"/>
        <c:majorGridlines>
          <c:spPr>
            <a:ln w="9525" cap="flat" cmpd="sng" algn="ctr">
              <a:solidFill>
                <a:schemeClr val="tx1">
                  <a:lumMod val="15000"/>
                  <a:lumOff val="85000"/>
                </a:schemeClr>
              </a:solidFill>
              <a:round/>
            </a:ln>
            <a:effectLst/>
          </c:spPr>
        </c:majorGridlines>
        <c:numFmt formatCode="#\ ##0&quot; &quot;&quot;$&quot;" sourceLinked="1"/>
        <c:majorTickMark val="out"/>
        <c:minorTickMark val="none"/>
        <c:tickLblPos val="nextTo"/>
        <c:crossAx val="4911345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488" cy="463550"/>
          </a:xfrm>
          <a:prstGeom prst="rect">
            <a:avLst/>
          </a:prstGeom>
        </p:spPr>
        <p:txBody>
          <a:bodyPr vert="horz" lIns="91414" tIns="45708" rIns="91414" bIns="45708" rtlCol="0"/>
          <a:lstStyle>
            <a:lvl1pPr algn="l">
              <a:defRPr sz="1200"/>
            </a:lvl1pPr>
          </a:lstStyle>
          <a:p>
            <a:endParaRPr lang="fr-CA"/>
          </a:p>
        </p:txBody>
      </p:sp>
      <p:sp>
        <p:nvSpPr>
          <p:cNvPr id="3" name="Espace réservé de la date 2"/>
          <p:cNvSpPr>
            <a:spLocks noGrp="1"/>
          </p:cNvSpPr>
          <p:nvPr>
            <p:ph type="dt" sz="quarter" idx="1"/>
          </p:nvPr>
        </p:nvSpPr>
        <p:spPr>
          <a:xfrm>
            <a:off x="3937000" y="0"/>
            <a:ext cx="3011488" cy="463550"/>
          </a:xfrm>
          <a:prstGeom prst="rect">
            <a:avLst/>
          </a:prstGeom>
        </p:spPr>
        <p:txBody>
          <a:bodyPr vert="horz" lIns="91414" tIns="45708" rIns="91414" bIns="45708" rtlCol="0"/>
          <a:lstStyle>
            <a:lvl1pPr algn="r">
              <a:defRPr sz="1200"/>
            </a:lvl1pPr>
          </a:lstStyle>
          <a:p>
            <a:fld id="{53893942-80D1-4D6B-ACEB-84530230567B}" type="datetimeFigureOut">
              <a:rPr lang="fr-CA" smtClean="0"/>
              <a:t>2021-12-21</a:t>
            </a:fld>
            <a:endParaRPr lang="fr-CA"/>
          </a:p>
        </p:txBody>
      </p:sp>
      <p:sp>
        <p:nvSpPr>
          <p:cNvPr id="4" name="Espace réservé du pied de page 3"/>
          <p:cNvSpPr>
            <a:spLocks noGrp="1"/>
          </p:cNvSpPr>
          <p:nvPr>
            <p:ph type="ftr" sz="quarter" idx="2"/>
          </p:nvPr>
        </p:nvSpPr>
        <p:spPr>
          <a:xfrm>
            <a:off x="0" y="8772529"/>
            <a:ext cx="3011488" cy="463550"/>
          </a:xfrm>
          <a:prstGeom prst="rect">
            <a:avLst/>
          </a:prstGeom>
        </p:spPr>
        <p:txBody>
          <a:bodyPr vert="horz" lIns="91414" tIns="45708" rIns="91414" bIns="45708"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37000" y="8772529"/>
            <a:ext cx="3011488" cy="463550"/>
          </a:xfrm>
          <a:prstGeom prst="rect">
            <a:avLst/>
          </a:prstGeom>
        </p:spPr>
        <p:txBody>
          <a:bodyPr vert="horz" lIns="91414" tIns="45708" rIns="91414" bIns="45708" rtlCol="0" anchor="b"/>
          <a:lstStyle>
            <a:lvl1pPr algn="r">
              <a:defRPr sz="1200"/>
            </a:lvl1pPr>
          </a:lstStyle>
          <a:p>
            <a:fld id="{4F601135-2373-49F3-B711-7A03606159EA}" type="slidenum">
              <a:rPr lang="fr-CA" smtClean="0"/>
              <a:t>‹N°›</a:t>
            </a:fld>
            <a:endParaRPr lang="fr-CA"/>
          </a:p>
        </p:txBody>
      </p:sp>
    </p:spTree>
    <p:extLst>
      <p:ext uri="{BB962C8B-B14F-4D97-AF65-F5344CB8AC3E}">
        <p14:creationId xmlns:p14="http://schemas.microsoft.com/office/powerpoint/2010/main" val="367571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3011699" cy="463408"/>
          </a:xfrm>
          <a:prstGeom prst="rect">
            <a:avLst/>
          </a:prstGeom>
        </p:spPr>
        <p:txBody>
          <a:bodyPr vert="horz" lIns="92465" tIns="46232" rIns="92465" bIns="46232" rtlCol="0"/>
          <a:lstStyle>
            <a:lvl1pPr algn="l">
              <a:defRPr sz="1200"/>
            </a:lvl1pPr>
          </a:lstStyle>
          <a:p>
            <a:endParaRPr lang="fr-CA"/>
          </a:p>
        </p:txBody>
      </p:sp>
      <p:sp>
        <p:nvSpPr>
          <p:cNvPr id="3" name="Espace réservé de la date 2"/>
          <p:cNvSpPr>
            <a:spLocks noGrp="1"/>
          </p:cNvSpPr>
          <p:nvPr>
            <p:ph type="dt" idx="1"/>
          </p:nvPr>
        </p:nvSpPr>
        <p:spPr>
          <a:xfrm>
            <a:off x="3936771" y="1"/>
            <a:ext cx="3011699" cy="463408"/>
          </a:xfrm>
          <a:prstGeom prst="rect">
            <a:avLst/>
          </a:prstGeom>
        </p:spPr>
        <p:txBody>
          <a:bodyPr vert="horz" lIns="92465" tIns="46232" rIns="92465" bIns="46232" rtlCol="0"/>
          <a:lstStyle>
            <a:lvl1pPr algn="r">
              <a:defRPr sz="1200"/>
            </a:lvl1pPr>
          </a:lstStyle>
          <a:p>
            <a:fld id="{7AD46700-1F84-4258-B91F-4C9E8260D00F}" type="datetimeFigureOut">
              <a:rPr lang="fr-CA" smtClean="0"/>
              <a:t>2021-12-21</a:t>
            </a:fld>
            <a:endParaRPr lang="fr-CA"/>
          </a:p>
        </p:txBody>
      </p:sp>
      <p:sp>
        <p:nvSpPr>
          <p:cNvPr id="4" name="Espace réservé de l'image des diapositives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65" tIns="46232" rIns="92465" bIns="46232" rtlCol="0" anchor="ctr"/>
          <a:lstStyle/>
          <a:p>
            <a:endParaRPr lang="fr-CA"/>
          </a:p>
        </p:txBody>
      </p:sp>
      <p:sp>
        <p:nvSpPr>
          <p:cNvPr id="5" name="Espace réservé des commentaires 4"/>
          <p:cNvSpPr>
            <a:spLocks noGrp="1"/>
          </p:cNvSpPr>
          <p:nvPr>
            <p:ph type="body" sz="quarter" idx="3"/>
          </p:nvPr>
        </p:nvSpPr>
        <p:spPr>
          <a:xfrm>
            <a:off x="695008" y="4444871"/>
            <a:ext cx="5560060" cy="3636705"/>
          </a:xfrm>
          <a:prstGeom prst="rect">
            <a:avLst/>
          </a:prstGeom>
        </p:spPr>
        <p:txBody>
          <a:bodyPr vert="horz" lIns="92465" tIns="46232" rIns="92465" bIns="4623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1" y="8772678"/>
            <a:ext cx="3011699" cy="463407"/>
          </a:xfrm>
          <a:prstGeom prst="rect">
            <a:avLst/>
          </a:prstGeom>
        </p:spPr>
        <p:txBody>
          <a:bodyPr vert="horz" lIns="92465" tIns="46232" rIns="92465" bIns="4623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36771" y="8772678"/>
            <a:ext cx="3011699" cy="463407"/>
          </a:xfrm>
          <a:prstGeom prst="rect">
            <a:avLst/>
          </a:prstGeom>
        </p:spPr>
        <p:txBody>
          <a:bodyPr vert="horz" lIns="92465" tIns="46232" rIns="92465" bIns="46232" rtlCol="0" anchor="b"/>
          <a:lstStyle>
            <a:lvl1pPr algn="r">
              <a:defRPr sz="1200"/>
            </a:lvl1pPr>
          </a:lstStyle>
          <a:p>
            <a:fld id="{2121A54C-29BA-4084-AA36-557CF07CC61C}" type="slidenum">
              <a:rPr lang="fr-CA" smtClean="0"/>
              <a:t>‹N°›</a:t>
            </a:fld>
            <a:endParaRPr lang="fr-CA"/>
          </a:p>
        </p:txBody>
      </p:sp>
    </p:spTree>
    <p:extLst>
      <p:ext uri="{BB962C8B-B14F-4D97-AF65-F5344CB8AC3E}">
        <p14:creationId xmlns:p14="http://schemas.microsoft.com/office/powerpoint/2010/main" val="123290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568325"/>
            <a:ext cx="4156075" cy="3116263"/>
          </a:xfrm>
        </p:spPr>
      </p:sp>
      <p:sp>
        <p:nvSpPr>
          <p:cNvPr id="3" name="Espace réservé des commentaires 2"/>
          <p:cNvSpPr>
            <a:spLocks noGrp="1"/>
          </p:cNvSpPr>
          <p:nvPr>
            <p:ph type="body" idx="1"/>
          </p:nvPr>
        </p:nvSpPr>
        <p:spPr>
          <a:xfrm>
            <a:off x="695008" y="3790792"/>
            <a:ext cx="5560060" cy="5061861"/>
          </a:xfrm>
        </p:spPr>
        <p:txBody>
          <a:bodyPr/>
          <a:lstStyle/>
          <a:p>
            <a:pPr algn="just">
              <a:lnSpc>
                <a:spcPct val="150000"/>
              </a:lnSpc>
            </a:pPr>
            <a:r>
              <a:rPr lang="fr-CA" sz="1600" dirty="0"/>
              <a:t>Mesdames les conseillères,</a:t>
            </a:r>
          </a:p>
          <a:p>
            <a:pPr algn="just">
              <a:lnSpc>
                <a:spcPct val="150000"/>
              </a:lnSpc>
            </a:pPr>
            <a:r>
              <a:rPr lang="fr-CA" sz="1600" dirty="0"/>
              <a:t>Messieurs les conseillers,</a:t>
            </a:r>
          </a:p>
          <a:p>
            <a:pPr algn="just">
              <a:lnSpc>
                <a:spcPct val="150000"/>
              </a:lnSpc>
            </a:pPr>
            <a:r>
              <a:rPr lang="fr-CA" sz="1600" dirty="0"/>
              <a:t>Chers citoyens, chères citoyennes,</a:t>
            </a:r>
          </a:p>
          <a:p>
            <a:pPr algn="just">
              <a:lnSpc>
                <a:spcPct val="150000"/>
              </a:lnSpc>
            </a:pPr>
            <a:r>
              <a:rPr lang="fr-CA" sz="1600" dirty="0"/>
              <a:t>Bienvenue à cette présentation du budget 2022 </a:t>
            </a:r>
          </a:p>
          <a:p>
            <a:pPr algn="just">
              <a:lnSpc>
                <a:spcPct val="150000"/>
              </a:lnSpc>
            </a:pPr>
            <a:endParaRPr lang="fr-CA" sz="1600" dirty="0"/>
          </a:p>
          <a:p>
            <a:pPr algn="just">
              <a:lnSpc>
                <a:spcPct val="150000"/>
              </a:lnSpc>
            </a:pPr>
            <a:r>
              <a:rPr lang="fr-CA" sz="1600" dirty="0"/>
              <a:t>Cette présentation se divisera en 4 parties;</a:t>
            </a:r>
          </a:p>
          <a:p>
            <a:pPr marL="328024" indent="-328024" algn="just">
              <a:lnSpc>
                <a:spcPct val="150000"/>
              </a:lnSpc>
              <a:buFont typeface="+mj-lt"/>
              <a:buAutoNum type="arabicPeriod"/>
            </a:pPr>
            <a:r>
              <a:rPr lang="fr-CA" sz="1600" dirty="0"/>
              <a:t>Présentation des revenus et des dépenses;</a:t>
            </a:r>
          </a:p>
          <a:p>
            <a:pPr marL="328024" indent="-328024" algn="just">
              <a:lnSpc>
                <a:spcPct val="150000"/>
              </a:lnSpc>
              <a:buFont typeface="+mj-lt"/>
              <a:buAutoNum type="arabicPeriod"/>
            </a:pPr>
            <a:r>
              <a:rPr lang="fr-CA" sz="1600" dirty="0"/>
              <a:t>Explication des taux de taxe, dette, réserves;</a:t>
            </a:r>
          </a:p>
          <a:p>
            <a:pPr marL="328024" indent="-328024" algn="just">
              <a:lnSpc>
                <a:spcPct val="150000"/>
              </a:lnSpc>
              <a:buFont typeface="+mj-lt"/>
              <a:buAutoNum type="arabicPeriod"/>
            </a:pPr>
            <a:r>
              <a:rPr lang="fr-CA" sz="1600" dirty="0"/>
              <a:t>Présentation de ratios comparatifs avec les municipalités de notre MRC;</a:t>
            </a:r>
          </a:p>
          <a:p>
            <a:pPr marL="328024" indent="-328024" algn="just">
              <a:lnSpc>
                <a:spcPct val="150000"/>
              </a:lnSpc>
              <a:buFont typeface="+mj-lt"/>
              <a:buAutoNum type="arabicPeriod"/>
            </a:pPr>
            <a:r>
              <a:rPr lang="fr-CA" sz="1600" dirty="0"/>
              <a:t>Bref retour sur les réalisations 2021</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a:t>
            </a:fld>
            <a:endParaRPr lang="fr-CA"/>
          </a:p>
        </p:txBody>
      </p:sp>
    </p:spTree>
    <p:extLst>
      <p:ext uri="{BB962C8B-B14F-4D97-AF65-F5344CB8AC3E}">
        <p14:creationId xmlns:p14="http://schemas.microsoft.com/office/powerpoint/2010/main" val="52877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CA" sz="1500" dirty="0"/>
              <a:t>Voici le tableau de la charge fiscale moyenne des municipalités de notre MRC, plusieurs graphiques suivront permettant de visualiser où la Ville de Lac-Delage se situe par rapport aux autres municipalités. Ces ratios ont tous été présenté aux membres du conseil lors de l’étude du budget afin d’être en mesure de demeurer concurrentiel par rapport aux municipalités de notre MRC. La charge fiscale moyenne de Lac-Delage est plus élevé que la moyenne des municipalités de notre MRC, soit 3 236 $ comparativement à 2 633 $  pour les municipalités de notre MRC. Cela s’explique principalement parce que près de 80 % des revenus proviennent des revenus de taxes alors que les autres municipalités reçoivent des revenus en compensation de tenant lieu de taxes (bâtiment gouvernementale) et on souvent une plus grande part de revenus provenant des commerces sur leur territoire.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10</a:t>
            </a:fld>
            <a:endParaRPr lang="fr-CA"/>
          </a:p>
        </p:txBody>
      </p:sp>
    </p:spTree>
    <p:extLst>
      <p:ext uri="{BB962C8B-B14F-4D97-AF65-F5344CB8AC3E}">
        <p14:creationId xmlns:p14="http://schemas.microsoft.com/office/powerpoint/2010/main" val="3904832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FR" sz="1600" dirty="0"/>
              <a:t>Lac-Delage est la troisième ville qui possède une évaluation moyenne uniformisée RELATIVEMENT élevée. </a:t>
            </a:r>
            <a:r>
              <a:rPr lang="fr-CA" sz="1600" dirty="0"/>
              <a:t>Comme l’évaluation moyenne de la résidence unifamiliale est à 321 630 $ au Lac-Delage comparativement à 160 660 $ pour les municipalités de notre classe  de population, évidemment la charge fiscale moyenne de notre municipalité est plus élevé que pour les municipalité de notre classe de population, Donc, cela ne veut pas dire que le taux de taxe est plus élevé qu’ailleurs au Lac-Delage. Il faut regarder le taux global de taxation.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11</a:t>
            </a:fld>
            <a:endParaRPr lang="fr-CA"/>
          </a:p>
        </p:txBody>
      </p:sp>
    </p:spTree>
    <p:extLst>
      <p:ext uri="{BB962C8B-B14F-4D97-AF65-F5344CB8AC3E}">
        <p14:creationId xmlns:p14="http://schemas.microsoft.com/office/powerpoint/2010/main" val="4106336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r>
              <a:rPr lang="fr-FR" dirty="0"/>
              <a:t>Le taux global de taxation cumule l’ensemble des taxes et tarifications d’une municipalité et le divise par le total des valeurs imposables, ce qui nous permet d’avoir un taux qui inclus l’ensemble des tarifications. On peut alors les comparer d’une municipalité à une autre. On peut donc constater que nous sommes un peu au-dessous de la moyenne de notre MRC mais dans la moyenne de notre groupe de municipalité qui est à 0,9811 $. C’est souvent le cas pour les plus petites municipalités, les taux sont relativement élevées dues au manque de diversification des autres revenus que les taxes. Donc, si on applique le taux de 0,9811 $/ 100 $ d’évaluation à une résidence d’une valeur moyenne de notre classe de population de 160 660 $, la charge fiscal serait de 1 576 $, alors que celle de la classe de notre population est à 1 543 $ donc ce qui veut dire que pour une maison de même valeur, le taux de taxe est comparable à celle de notre classe de population. Ce qui est tout à fait logique car, pour la plupart des plus petites municipalités, on observe le même niveau de services. Il est difficile de se comparer avec les autres municipalités pour les taux car la plupart des municipalités de notre MRC ont un rôle commerciale important, ce qui permet d’avoir des taux plus bas pour le résidentiel. Et ils sont beaucoup plus nombreux que nous pour supporter les coûts. </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12</a:t>
            </a:fld>
            <a:endParaRPr lang="fr-CA"/>
          </a:p>
        </p:txBody>
      </p:sp>
    </p:spTree>
    <p:extLst>
      <p:ext uri="{BB962C8B-B14F-4D97-AF65-F5344CB8AC3E}">
        <p14:creationId xmlns:p14="http://schemas.microsoft.com/office/powerpoint/2010/main" val="4278851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r>
              <a:rPr lang="fr-CA" dirty="0"/>
              <a:t>Région administrative : 7 785 $ Tout le Québec : 7 246 $ et classe de population : 1 735 $ Par contre peu d’unité d’évaluation donc un ratio à faire attention. C’est normal que le taux soit élevé parce que nous avons peu d’évaluation par rapport aux autres municipalités et une richesse foncière relativement élevé donc il faut plus regarder l’endettement en fonction de la richesse foncière uniformisée.</a:t>
            </a:r>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13</a:t>
            </a:fld>
            <a:endParaRPr lang="fr-CA"/>
          </a:p>
        </p:txBody>
      </p:sp>
    </p:spTree>
    <p:extLst>
      <p:ext uri="{BB962C8B-B14F-4D97-AF65-F5344CB8AC3E}">
        <p14:creationId xmlns:p14="http://schemas.microsoft.com/office/powerpoint/2010/main" val="2256753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r>
              <a:rPr lang="fr-FR" dirty="0"/>
              <a:t>Le ration de l’endettement net long terme sur la richesse foncière uniformisée de la Ville de Lac-Delage est à 2,78 $ du 100 de RFU au 31 décembre 2021. Ce ratio est un bon indicateur parce qu’il traduit l’endettement en fonction de l’évaluation et non en nombre d’habitants ou d’unité d’évaluation qui est peu représentatif pour nous parce que très faible par rapport aux autres municipalités. Donc, notre endettement est stable depuis 3 ans mais demeure acceptable tenant compte de l’ampleur des investissements réalisés et la non récurrence de montant aussi considérable dans les prochaines années. Donc à chaque 100 $ d’évaluation, 2,78 $ va au remboursement de la dette si on avait à payer au complet la dette demain matin. Si on se compare à la moyenne des municipalités de la MRC, soit 2,03 $, le taux est raisonnable. Les villes en développement ont des taux d’endettement plus élevé mais ils ont les revenus en conséquence. Un ration prit seul ne veut rien dire, il faut se comparer et regarder les facteurs qui viennent expliquer les taux.</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14</a:t>
            </a:fld>
            <a:endParaRPr lang="fr-CA"/>
          </a:p>
        </p:txBody>
      </p:sp>
    </p:spTree>
    <p:extLst>
      <p:ext uri="{BB962C8B-B14F-4D97-AF65-F5344CB8AC3E}">
        <p14:creationId xmlns:p14="http://schemas.microsoft.com/office/powerpoint/2010/main" val="543543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r>
              <a:rPr lang="fr-CA" dirty="0"/>
              <a:t>MERCI À NOS BÉNÉVOLES QUI S’IMPLIQUENT ÉNORMÉMENT POUR CRÉER DES MOMENTS MAGIQUES ! </a:t>
            </a:r>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16</a:t>
            </a:fld>
            <a:endParaRPr lang="fr-CA"/>
          </a:p>
        </p:txBody>
      </p:sp>
    </p:spTree>
    <p:extLst>
      <p:ext uri="{BB962C8B-B14F-4D97-AF65-F5344CB8AC3E}">
        <p14:creationId xmlns:p14="http://schemas.microsoft.com/office/powerpoint/2010/main" val="2001522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17</a:t>
            </a:fld>
            <a:endParaRPr lang="fr-CA"/>
          </a:p>
        </p:txBody>
      </p:sp>
    </p:spTree>
    <p:extLst>
      <p:ext uri="{BB962C8B-B14F-4D97-AF65-F5344CB8AC3E}">
        <p14:creationId xmlns:p14="http://schemas.microsoft.com/office/powerpoint/2010/main" val="1183688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18</a:t>
            </a:fld>
            <a:endParaRPr lang="fr-CA"/>
          </a:p>
        </p:txBody>
      </p:sp>
    </p:spTree>
    <p:extLst>
      <p:ext uri="{BB962C8B-B14F-4D97-AF65-F5344CB8AC3E}">
        <p14:creationId xmlns:p14="http://schemas.microsoft.com/office/powerpoint/2010/main" val="3276686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p:txBody>
          <a:bodyPr/>
          <a:lstStyle/>
          <a:p>
            <a:pPr algn="just">
              <a:lnSpc>
                <a:spcPct val="150000"/>
              </a:lnSpc>
            </a:pPr>
            <a:r>
              <a:rPr lang="fr-CA" sz="1600" dirty="0"/>
              <a:t>Nous vous présentons donc un budget équilibré à 1 399 000 $. L’écart au niveau des revenus s’explique principalement par l’augmentation des revenus de 88 953 $ et d’une diminution de 45 953 $ au nveau du montant des affectations du surplus accumulé. </a:t>
            </a:r>
            <a:r>
              <a:rPr lang="fr-FR" sz="1600" dirty="0"/>
              <a:t>Nous sommes à la 3</a:t>
            </a:r>
            <a:r>
              <a:rPr lang="fr-FR" sz="1600" baseline="30000" dirty="0"/>
              <a:t>e</a:t>
            </a:r>
            <a:r>
              <a:rPr lang="fr-FR" sz="1600" dirty="0"/>
              <a:t> année du rôle d’évaluation 2020-2021-2022 et le rôle d’évaluation passe de </a:t>
            </a:r>
            <a:r>
              <a:rPr lang="en-US" sz="1800" dirty="0">
                <a:effectLst/>
                <a:latin typeface="Century Gothic" panose="020B0502020202020204" pitchFamily="34" charset="0"/>
                <a:ea typeface="Times New Roman" panose="02020603050405020304" pitchFamily="18" charset="0"/>
                <a:cs typeface="Times New Roman" panose="02020603050405020304" pitchFamily="18" charset="0"/>
              </a:rPr>
              <a:t>105 917 800 $ à 107 533 300 $, </a:t>
            </a:r>
            <a:r>
              <a:rPr lang="fr-FR" sz="1600" dirty="0"/>
              <a:t>soit une augmentation de  1 615 500 $, deux résidences ont été portées au rôle en 2021. La population passe de 696 à 719, soit une augmentation de 23 personnes, une augmentation similaire aux dernières années.</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a:t>
            </a:fld>
            <a:endParaRPr lang="fr-CA"/>
          </a:p>
        </p:txBody>
      </p:sp>
    </p:spTree>
    <p:extLst>
      <p:ext uri="{BB962C8B-B14F-4D97-AF65-F5344CB8AC3E}">
        <p14:creationId xmlns:p14="http://schemas.microsoft.com/office/powerpoint/2010/main" val="1241831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3</a:t>
            </a:fld>
            <a:endParaRPr lang="fr-CA"/>
          </a:p>
        </p:txBody>
      </p:sp>
    </p:spTree>
    <p:extLst>
      <p:ext uri="{BB962C8B-B14F-4D97-AF65-F5344CB8AC3E}">
        <p14:creationId xmlns:p14="http://schemas.microsoft.com/office/powerpoint/2010/main" val="3908310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p:txBody>
          <a:bodyPr/>
          <a:lstStyle/>
          <a:p>
            <a:pPr algn="just">
              <a:lnSpc>
                <a:spcPct val="150000"/>
              </a:lnSpc>
            </a:pPr>
            <a:r>
              <a:rPr lang="fr-CA" sz="1600" dirty="0"/>
              <a:t>Au total en 2021, 3 permis émis pour des nouvelles résidences dont deux portées au rôle en 2021. Au total, c’est 1 615 500 $ en rénovation et construction neuve qui ont été portées au rôle. </a:t>
            </a:r>
            <a:r>
              <a:rPr lang="fr-CA" sz="1600" b="1" dirty="0"/>
              <a:t>Notre taux global de taxation est de 0,9811$ du 100 $ d’évaluation comparativement à 0,9665 $ du 100 $ d’évaluation pour notre classe de population. Comme l’évaluation moyenne de la résidence unifamiliale est à 321 630 $ au Lac-Delage comparativement à 160 660 $ pour les municipalités de notre classe de population (0- 1999) , évidemment a charge fiscale moyenne de notre municipalité est à 2 977 $ comparativement à 1 543 $ pour notre strate de population. Donc, cela ne veut pas dire que le taux de taxe est plus élevé qu’ailleurs au Lac-Delage. Le taux est comparable à la moyenne de notre classe de population.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4</a:t>
            </a:fld>
            <a:endParaRPr lang="fr-CA"/>
          </a:p>
        </p:txBody>
      </p:sp>
    </p:spTree>
    <p:extLst>
      <p:ext uri="{BB962C8B-B14F-4D97-AF65-F5344CB8AC3E}">
        <p14:creationId xmlns:p14="http://schemas.microsoft.com/office/powerpoint/2010/main" val="1736712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p:txBody>
          <a:bodyPr/>
          <a:lstStyle/>
          <a:p>
            <a:pPr algn="just">
              <a:lnSpc>
                <a:spcPct val="150000"/>
              </a:lnSpc>
            </a:pPr>
            <a:r>
              <a:rPr lang="fr-CA" sz="1600" dirty="0"/>
              <a:t>Voici maintenant un résumé des principales variations des postes de dépenses pour l’année 2021. </a:t>
            </a:r>
          </a:p>
          <a:p>
            <a:pPr marL="285750" indent="-285750" algn="just">
              <a:lnSpc>
                <a:spcPct val="150000"/>
              </a:lnSpc>
              <a:buFontTx/>
              <a:buChar char="-"/>
            </a:pPr>
            <a:r>
              <a:rPr lang="fr-CA" sz="1600" dirty="0"/>
              <a:t>Ajout d’un poste d’inspecteur en bâtiment et un poste saisonnier aux travaux publics (salaire + 92 850 $)</a:t>
            </a:r>
          </a:p>
          <a:p>
            <a:pPr marL="285750" indent="-285750" algn="just">
              <a:lnSpc>
                <a:spcPct val="150000"/>
              </a:lnSpc>
              <a:buFontTx/>
              <a:buChar char="-"/>
            </a:pPr>
            <a:r>
              <a:rPr lang="fr-CA" sz="1600" dirty="0"/>
              <a:t>Fin du contrat avec la firme DDM pour l’inspecteur en bâtiment (-25 000 $)</a:t>
            </a:r>
          </a:p>
          <a:p>
            <a:pPr marL="285750" indent="-285750" algn="just">
              <a:lnSpc>
                <a:spcPct val="150000"/>
              </a:lnSpc>
              <a:buFontTx/>
              <a:buChar char="-"/>
            </a:pPr>
            <a:r>
              <a:rPr lang="fr-CA" sz="1600" dirty="0"/>
              <a:t>Hausse des quotes-parts global (MRC/police/incendie) + 8 000 $</a:t>
            </a:r>
          </a:p>
          <a:p>
            <a:pPr marL="285750" indent="-285750" algn="just">
              <a:lnSpc>
                <a:spcPct val="150000"/>
              </a:lnSpc>
              <a:buFontTx/>
              <a:buChar char="-"/>
            </a:pPr>
            <a:r>
              <a:rPr lang="fr-CA" sz="1600" dirty="0"/>
              <a:t>Baisse du budget élections (-10 850 $)</a:t>
            </a:r>
          </a:p>
          <a:p>
            <a:pPr marL="285750" indent="-285750" algn="just">
              <a:lnSpc>
                <a:spcPct val="150000"/>
              </a:lnSpc>
              <a:buFontTx/>
              <a:buChar char="-"/>
            </a:pPr>
            <a:r>
              <a:rPr lang="fr-CA" sz="1600" dirty="0"/>
              <a:t>Baisse du budget administration générale contrat refonte des règlements d’urbanisme (- 10 000 $)</a:t>
            </a:r>
          </a:p>
          <a:p>
            <a:pPr marL="285750" indent="-285750" algn="just">
              <a:lnSpc>
                <a:spcPct val="150000"/>
              </a:lnSpc>
              <a:buFontTx/>
              <a:buChar char="-"/>
            </a:pPr>
            <a:r>
              <a:rPr lang="fr-CA" sz="1600" dirty="0"/>
              <a:t>Baisse des frais de financement (-5 700 $)</a:t>
            </a:r>
          </a:p>
          <a:p>
            <a:pPr marL="285750" indent="-285750" algn="just">
              <a:lnSpc>
                <a:spcPct val="150000"/>
              </a:lnSpc>
              <a:buFontTx/>
              <a:buChar char="-"/>
            </a:pPr>
            <a:r>
              <a:rPr lang="fr-CA" sz="1600" dirty="0"/>
              <a:t>Matières résiduelles (-8 600 $)</a:t>
            </a:r>
          </a:p>
          <a:p>
            <a:pPr marL="285750" indent="-285750" algn="just">
              <a:lnSpc>
                <a:spcPct val="150000"/>
              </a:lnSpc>
              <a:buFontTx/>
              <a:buChar char="-"/>
            </a:pPr>
            <a:r>
              <a:rPr lang="fr-CA" sz="1600" dirty="0"/>
              <a:t>Loisirs et culture (+3 500 $)</a:t>
            </a:r>
          </a:p>
          <a:p>
            <a:pPr marL="285750" indent="-285750" algn="just">
              <a:lnSpc>
                <a:spcPct val="150000"/>
              </a:lnSpc>
              <a:buFontTx/>
              <a:buChar char="-"/>
            </a:pPr>
            <a:endParaRPr lang="fr-CA" sz="1600" dirty="0"/>
          </a:p>
          <a:p>
            <a:pPr marL="285750" indent="-285750" algn="just">
              <a:lnSpc>
                <a:spcPct val="150000"/>
              </a:lnSpc>
              <a:buFontTx/>
              <a:buChar char="-"/>
            </a:pPr>
            <a:r>
              <a:rPr lang="fr-CA" sz="1600" dirty="0"/>
              <a:t>Malgré tout, l’augmentation des dépenses de 3%, soit 43 000 $ de plus que l’an dernier. Dans le conteste, où l’inflation atteint des sommets inégalés, soit 5,3% au Québec en octobre 2021, il s’agit d’une augmentation normale.  D’autant plus que 80 % de nos dépenses sont incompressibles.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5</a:t>
            </a:fld>
            <a:endParaRPr lang="fr-CA"/>
          </a:p>
        </p:txBody>
      </p:sp>
    </p:spTree>
    <p:extLst>
      <p:ext uri="{BB962C8B-B14F-4D97-AF65-F5344CB8AC3E}">
        <p14:creationId xmlns:p14="http://schemas.microsoft.com/office/powerpoint/2010/main" val="1446936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373063"/>
            <a:ext cx="4156075" cy="3116262"/>
          </a:xfrm>
        </p:spPr>
      </p:sp>
      <p:sp>
        <p:nvSpPr>
          <p:cNvPr id="3" name="Espace réservé des commentaires 2"/>
          <p:cNvSpPr>
            <a:spLocks noGrp="1"/>
          </p:cNvSpPr>
          <p:nvPr>
            <p:ph type="body" idx="1"/>
          </p:nvPr>
        </p:nvSpPr>
        <p:spPr>
          <a:xfrm>
            <a:off x="522999" y="3860990"/>
            <a:ext cx="5904089" cy="4911687"/>
          </a:xfrm>
        </p:spPr>
        <p:txBody>
          <a:bodyPr/>
          <a:lstStyle/>
          <a:p>
            <a:pPr algn="just">
              <a:lnSpc>
                <a:spcPct val="150000"/>
              </a:lnSpc>
            </a:pPr>
            <a:r>
              <a:rPr lang="fr-CA" sz="1600" dirty="0"/>
              <a:t>Ce petit graphique représente la part de chacune de nos dépenses. </a:t>
            </a:r>
          </a:p>
          <a:p>
            <a:pPr algn="just">
              <a:lnSpc>
                <a:spcPct val="150000"/>
              </a:lnSpc>
            </a:pPr>
            <a:r>
              <a:rPr lang="fr-CA" sz="1600" dirty="0"/>
              <a:t>Ainsi, pour bien comprendre ce graphique, on peut dire qu’à chacun des dollars que vous donnez à la municipalité par votre compte de taxes, 15 ¢ vont à </a:t>
            </a:r>
            <a:r>
              <a:rPr lang="fr-CA" sz="1600" i="1" dirty="0"/>
              <a:t>au service de la sécurité publique </a:t>
            </a:r>
            <a:r>
              <a:rPr lang="fr-CA" sz="1600" dirty="0"/>
              <a:t>et ainsi de suite.</a:t>
            </a:r>
          </a:p>
          <a:p>
            <a:pPr algn="just">
              <a:lnSpc>
                <a:spcPct val="150000"/>
              </a:lnSpc>
            </a:pPr>
            <a:r>
              <a:rPr lang="fr-CA" sz="1600" dirty="0"/>
              <a:t>De plus, à chacun de ces dollars reçus, seulement 17 ¢ vont pour le budget d’opérations. Le reste des 83 ¢ vont pour les dépenses incompressibles, sur lesquelles on n’a que peu ou pas de pouvoir. On entend par ces dépenses, toutes les charges obligatoires comme la rémunération, le chauffage, l’électricité, le téléphone, le paiement des quotes-parts MRC et Sûreté du Québec, etc.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6</a:t>
            </a:fld>
            <a:endParaRPr lang="fr-CA"/>
          </a:p>
        </p:txBody>
      </p:sp>
    </p:spTree>
    <p:extLst>
      <p:ext uri="{BB962C8B-B14F-4D97-AF65-F5344CB8AC3E}">
        <p14:creationId xmlns:p14="http://schemas.microsoft.com/office/powerpoint/2010/main" val="2913518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519113"/>
            <a:ext cx="4156075" cy="3117850"/>
          </a:xfrm>
        </p:spPr>
      </p:sp>
      <p:sp>
        <p:nvSpPr>
          <p:cNvPr id="3" name="Espace réservé des commentaires 2"/>
          <p:cNvSpPr>
            <a:spLocks noGrp="1"/>
          </p:cNvSpPr>
          <p:nvPr>
            <p:ph type="body" idx="1"/>
          </p:nvPr>
        </p:nvSpPr>
        <p:spPr>
          <a:xfrm>
            <a:off x="534627" y="3865714"/>
            <a:ext cx="5981073" cy="4787428"/>
          </a:xfrm>
        </p:spPr>
        <p:txBody>
          <a:bodyPr/>
          <a:lstStyle/>
          <a:p>
            <a:pPr algn="just">
              <a:lnSpc>
                <a:spcPct val="150000"/>
              </a:lnSpc>
            </a:pPr>
            <a:r>
              <a:rPr lang="fr-CA" sz="1600" dirty="0"/>
              <a:t>Voici donc les taux que nous avons déterminés pour la municipalité.</a:t>
            </a:r>
          </a:p>
          <a:p>
            <a:pPr algn="just">
              <a:lnSpc>
                <a:spcPct val="150000"/>
              </a:lnSpc>
            </a:pPr>
            <a:r>
              <a:rPr lang="fr-CA" sz="1600" dirty="0"/>
              <a:t>L’augmentation de taxe de 5 cents et demi équivaut environ 60 000 $ de plus de revenus récurrents à la municipalité et 10 000 $ de revenus proviennent de l’augmentation du rôle d’évaluation donc en résumé sans augmentation du rôle d’évaluation, l’augmentation du taux de la taxe aurait été plus importante encore.  C’est important pour une municipalité d’augmenter graduellement sa richesse foncière d’année en année pour éviter les augmentations de taux de la taxe foncière. </a:t>
            </a:r>
          </a:p>
          <a:p>
            <a:pPr algn="just">
              <a:lnSpc>
                <a:spcPct val="150000"/>
              </a:lnSpc>
            </a:pPr>
            <a:r>
              <a:rPr lang="fr-CA" sz="1600" dirty="0"/>
              <a:t>Depuis les cinq dernières années, des affectation de surplus accumulés ont permis la stabilisation du taux. Malgré une hausse importante des dépenses, les taux de taxation ont demeurés les mêmes grâce aux affectations et à la subvention relié au COVID.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7</a:t>
            </a:fld>
            <a:endParaRPr lang="fr-CA"/>
          </a:p>
        </p:txBody>
      </p:sp>
    </p:spTree>
    <p:extLst>
      <p:ext uri="{BB962C8B-B14F-4D97-AF65-F5344CB8AC3E}">
        <p14:creationId xmlns:p14="http://schemas.microsoft.com/office/powerpoint/2010/main" val="1005056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488950"/>
            <a:ext cx="4156075" cy="3117850"/>
          </a:xfrm>
        </p:spPr>
      </p:sp>
      <p:sp>
        <p:nvSpPr>
          <p:cNvPr id="3" name="Espace réservé des commentaires 2"/>
          <p:cNvSpPr>
            <a:spLocks noGrp="1"/>
          </p:cNvSpPr>
          <p:nvPr>
            <p:ph type="body" idx="1"/>
          </p:nvPr>
        </p:nvSpPr>
        <p:spPr>
          <a:xfrm>
            <a:off x="501208" y="3714045"/>
            <a:ext cx="5947660" cy="5317066"/>
          </a:xfrm>
        </p:spPr>
        <p:txBody>
          <a:bodyPr/>
          <a:lstStyle/>
          <a:p>
            <a:pPr algn="just">
              <a:lnSpc>
                <a:spcPct val="150000"/>
              </a:lnSpc>
            </a:pPr>
            <a:r>
              <a:rPr lang="fr-CA" sz="1600" dirty="0"/>
              <a:t>Ce tableau vous permet de simuler les comptes de taxes en fonction de différentes valeurs de propriétés. Donc, en fonction de la valeur moyenne d’une résidence de 300 000 $, c’est un compte de taxe de 3 079 $ en 2022 comparativement à 2914 $ en 2021, soit une augmentation de 165 $ qui équivaut à 5,66 %. Si on le divise en 4 versements, c’est 41 $ de plus ou 14$/mois de plus que l’an dernier. </a:t>
            </a:r>
          </a:p>
          <a:p>
            <a:pPr algn="just">
              <a:lnSpc>
                <a:spcPct val="150000"/>
              </a:lnSpc>
            </a:pPr>
            <a:endParaRPr lang="fr-CA" sz="1600" dirty="0"/>
          </a:p>
          <a:p>
            <a:pPr marL="0" marR="0" lvl="0" indent="0" algn="just" defTabSz="914400" rtl="0" eaLnBrk="1" fontAlgn="auto" latinLnBrk="0" hangingPunct="1">
              <a:lnSpc>
                <a:spcPct val="150000"/>
              </a:lnSpc>
              <a:spcBef>
                <a:spcPts val="0"/>
              </a:spcBef>
              <a:spcAft>
                <a:spcPts val="0"/>
              </a:spcAft>
              <a:buClrTx/>
              <a:buSzTx/>
              <a:buFontTx/>
              <a:buNone/>
              <a:tabLst/>
              <a:defRPr/>
            </a:pPr>
            <a:r>
              <a:rPr lang="fr-CA" sz="2400" noProof="0" dirty="0"/>
              <a:t>Depuis 2016, le taux de base est à 0,59 cents du 100 $ d’évaluation, donc 6 ans sans aucune augmentation. Par contre, le coût de la vie n’a pas cessé d’augmenter. Le niveau de dépense est passé de 1 026 259 $ en 2016 à 1 399 000 $ en 2022, donc 372 741 $ de dépenses de plus qu’en 2016, soit 36 % de plus en 6 ans, soit une moyenne de 6 % par année. Les revenus de taxes ont augmenté de 122 912 $ en 6 ans, soit 17 % pour une moyenne de 3% par année. En prenant les revenus de taxes supplémentaires moins les dépenses, c’est une augmentation nette de 3,2 % par année.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8</a:t>
            </a:fld>
            <a:endParaRPr lang="fr-CA"/>
          </a:p>
        </p:txBody>
      </p:sp>
    </p:spTree>
    <p:extLst>
      <p:ext uri="{BB962C8B-B14F-4D97-AF65-F5344CB8AC3E}">
        <p14:creationId xmlns:p14="http://schemas.microsoft.com/office/powerpoint/2010/main" val="2608784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1154113"/>
            <a:ext cx="4156075" cy="3117850"/>
          </a:xfrm>
        </p:spPr>
      </p:sp>
      <p:sp>
        <p:nvSpPr>
          <p:cNvPr id="3" name="Espace réservé des commentaires 2"/>
          <p:cNvSpPr>
            <a:spLocks noGrp="1"/>
          </p:cNvSpPr>
          <p:nvPr>
            <p:ph type="body" idx="1"/>
          </p:nvPr>
        </p:nvSpPr>
        <p:spPr/>
        <p:txBody>
          <a:bodyPr/>
          <a:lstStyle/>
          <a:p>
            <a:r>
              <a:rPr lang="fr-CA" sz="1600" dirty="0"/>
              <a:t>Il est important d’avoir un léger surplus pour nous permettre de faire face à tous imprévus! Elle doit donc couvrir ses arrières. Au profil financier 2021, notre ratio du surplus accumulé par rapport aux revenus de fonctionnement était de 14,53 % comparativement à 38,23 % pour les municipalités de notre classe de population. De façon générale, comme les petites municipalités ont peu de latitude au niveau du budget d’opération, il est important d’avoir un surplus accumulé pour palier aux imprévus. En 2021, le Conseil municipal a puisé plus de 92 000 $ à même son surplus accumulé, cela évite de s’endetter pour de plus petits projets et de redonner les surplus aux citoyens. Comme un montant important est été puisé à même le surplus en 2021, il demeure pas moins qu’un surplus accumulé autour de 20 % du budget total est acceptable, cela ne permet pas d’approprier des sommes à chaque année pour équilibrer le budget mais permet toutefois un fonds suffisant pour palier aux imprévus dans une année. Dans le domaine municipal, un surplus de 20 % est considéré comme étant souhaitable et confortable pour une saine gestion municipale. Pour les prochaines années, l’utilisation du surplus accumulé sera limité aux imprévus et le conseil utilisera plutôt son fond de roulement pour les dépenses en immobilisation, l’objectif étant de ramener le surplus accumulé à un niveau autour de 20 % du budget total donc environ 280 000 $.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9</a:t>
            </a:fld>
            <a:endParaRPr lang="fr-CA"/>
          </a:p>
        </p:txBody>
      </p:sp>
    </p:spTree>
    <p:extLst>
      <p:ext uri="{BB962C8B-B14F-4D97-AF65-F5344CB8AC3E}">
        <p14:creationId xmlns:p14="http://schemas.microsoft.com/office/powerpoint/2010/main" val="116658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2021-12-21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 y="6334317"/>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44286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2021-12-21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81870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2302"/>
            <a:ext cx="1971675" cy="575989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1" y="412302"/>
            <a:ext cx="5800725" cy="5759898"/>
          </a:xfrm>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2021-12-21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243800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2021-12-21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586401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7D3D76E-725F-41ED-8FCF-D026EBDDE76A}" type="datetimeFigureOut">
              <a:rPr lang="fr-CA" smtClean="0"/>
              <a:t>2021-12-21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 y="6334317"/>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41848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6"/>
            <a:ext cx="7543800" cy="1450757"/>
          </a:xfrm>
        </p:spPr>
        <p:txBody>
          <a:bodyPr/>
          <a:lstStyle/>
          <a:p>
            <a:r>
              <a:rPr lang="fr-FR"/>
              <a:t>Modifiez le style du titre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7D3D76E-725F-41ED-8FCF-D026EBDDE76A}" type="datetimeFigureOut">
              <a:rPr lang="fr-CA" smtClean="0"/>
              <a:t>2021-12-21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49374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6"/>
            <a:ext cx="7543800" cy="1450757"/>
          </a:xfrm>
        </p:spPr>
        <p:txBody>
          <a:bodyPr/>
          <a:lstStyle/>
          <a:p>
            <a:r>
              <a:rPr lang="fr-FR"/>
              <a:t>Modifiez le style du titre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22960" y="2582334"/>
            <a:ext cx="370332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63440" y="2582334"/>
            <a:ext cx="370332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7D3D76E-725F-41ED-8FCF-D026EBDDE76A}" type="datetimeFigureOut">
              <a:rPr lang="fr-CA" smtClean="0"/>
              <a:t>2021-12-21</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637030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7D3D76E-725F-41ED-8FCF-D026EBDDE76A}" type="datetimeFigureOut">
              <a:rPr lang="fr-CA" smtClean="0"/>
              <a:t>2021-12-21</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591019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3"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D3D76E-725F-41ED-8FCF-D026EBDDE76A}" type="datetimeFigureOut">
              <a:rPr lang="fr-CA" smtClean="0"/>
              <a:t>2021-12-21</a:t>
            </a:fld>
            <a:endParaRPr lang="fr-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611353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4"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a:xfrm>
            <a:off x="349135" y="6459788"/>
            <a:ext cx="1963883" cy="365125"/>
          </a:xfrm>
        </p:spPr>
        <p:txBody>
          <a:bodyPr/>
          <a:lstStyle>
            <a:lvl1pPr algn="l">
              <a:defRPr/>
            </a:lvl1pPr>
          </a:lstStyle>
          <a:p>
            <a:fld id="{E7D3D76E-725F-41ED-8FCF-D026EBDDE76A}" type="datetimeFigureOut">
              <a:rPr lang="fr-CA" smtClean="0"/>
              <a:t>2021-12-21</a:t>
            </a:fld>
            <a:endParaRPr lang="fr-CA"/>
          </a:p>
        </p:txBody>
      </p:sp>
      <p:sp>
        <p:nvSpPr>
          <p:cNvPr id="6" name="Footer Placeholder 5"/>
          <p:cNvSpPr>
            <a:spLocks noGrp="1"/>
          </p:cNvSpPr>
          <p:nvPr>
            <p:ph type="ftr" sz="quarter" idx="11"/>
          </p:nvPr>
        </p:nvSpPr>
        <p:spPr>
          <a:xfrm>
            <a:off x="3600450" y="6459788"/>
            <a:ext cx="3486150" cy="365125"/>
          </a:xfrm>
        </p:spPr>
        <p:txBody>
          <a:bodyPr/>
          <a:lstStyle>
            <a:lvl1pPr algn="l">
              <a:defRPr>
                <a:solidFill>
                  <a:schemeClr val="tx2"/>
                </a:solidFill>
              </a:defRPr>
            </a:lvl1pPr>
          </a:lstStyle>
          <a:p>
            <a:endParaRPr lang="fr-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BFD07A0-DADF-4F0F-89CA-E1425F9CD47A}" type="slidenum">
              <a:rPr lang="fr-CA" smtClean="0"/>
              <a:t>‹N°›</a:t>
            </a:fld>
            <a:endParaRPr lang="fr-CA"/>
          </a:p>
        </p:txBody>
      </p:sp>
    </p:spTree>
    <p:extLst>
      <p:ext uri="{BB962C8B-B14F-4D97-AF65-F5344CB8AC3E}">
        <p14:creationId xmlns:p14="http://schemas.microsoft.com/office/powerpoint/2010/main" val="1914409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1"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3"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3"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7D3D76E-725F-41ED-8FCF-D026EBDDE76A}" type="datetimeFigureOut">
              <a:rPr lang="fr-CA" smtClean="0"/>
              <a:t>2021-12-21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046845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7"/>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6"/>
            <a:ext cx="7543800" cy="1450757"/>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22962" y="6459788"/>
            <a:ext cx="1854203" cy="365125"/>
          </a:xfrm>
          <a:prstGeom prst="rect">
            <a:avLst/>
          </a:prstGeom>
        </p:spPr>
        <p:txBody>
          <a:bodyPr vert="horz" lIns="91440" tIns="45720" rIns="91440" bIns="45720" rtlCol="0" anchor="ctr"/>
          <a:lstStyle>
            <a:lvl1pPr algn="l">
              <a:defRPr sz="900">
                <a:solidFill>
                  <a:srgbClr val="FFFFFF"/>
                </a:solidFill>
              </a:defRPr>
            </a:lvl1pPr>
          </a:lstStyle>
          <a:p>
            <a:fld id="{E7D3D76E-725F-41ED-8FCF-D026EBDDE76A}" type="datetimeFigureOut">
              <a:rPr lang="fr-CA" smtClean="0"/>
              <a:t>2021-12-21</a:t>
            </a:fld>
            <a:endParaRPr lang="fr-CA"/>
          </a:p>
        </p:txBody>
      </p:sp>
      <p:sp>
        <p:nvSpPr>
          <p:cNvPr id="5" name="Footer Placeholder 4"/>
          <p:cNvSpPr>
            <a:spLocks noGrp="1"/>
          </p:cNvSpPr>
          <p:nvPr>
            <p:ph type="ftr" sz="quarter" idx="3"/>
          </p:nvPr>
        </p:nvSpPr>
        <p:spPr>
          <a:xfrm>
            <a:off x="2764640" y="6459788"/>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CA"/>
          </a:p>
        </p:txBody>
      </p:sp>
      <p:sp>
        <p:nvSpPr>
          <p:cNvPr id="6" name="Slide Number Placeholder 5"/>
          <p:cNvSpPr>
            <a:spLocks noGrp="1"/>
          </p:cNvSpPr>
          <p:nvPr>
            <p:ph type="sldNum" sz="quarter" idx="4"/>
          </p:nvPr>
        </p:nvSpPr>
        <p:spPr>
          <a:xfrm>
            <a:off x="7425345" y="6459788"/>
            <a:ext cx="984019" cy="365125"/>
          </a:xfrm>
          <a:prstGeom prst="rect">
            <a:avLst/>
          </a:prstGeom>
        </p:spPr>
        <p:txBody>
          <a:bodyPr vert="horz" lIns="91440" tIns="45720" rIns="91440" bIns="45720" rtlCol="0" anchor="ctr"/>
          <a:lstStyle>
            <a:lvl1pPr algn="r">
              <a:defRPr sz="1050">
                <a:solidFill>
                  <a:srgbClr val="FFFFFF"/>
                </a:solidFill>
              </a:defRPr>
            </a:lvl1pPr>
          </a:lstStyle>
          <a:p>
            <a:fld id="{4BFD07A0-DADF-4F0F-89CA-E1425F9CD47A}" type="slidenum">
              <a:rPr lang="fr-CA" smtClean="0"/>
              <a:t>‹N°›</a:t>
            </a:fld>
            <a:endParaRPr lang="fr-CA"/>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338926"/>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2.xml"/><Relationship Id="rId7" Type="http://schemas.openxmlformats.org/officeDocument/2006/relationships/image" Target="../media/image3.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g"/><Relationship Id="rId15" Type="http://schemas.openxmlformats.org/officeDocument/2006/relationships/image" Target="../media/image3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g"/><Relationship Id="rId14"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42.jpeg"/><Relationship Id="rId3" Type="http://schemas.openxmlformats.org/officeDocument/2006/relationships/image" Target="../media/image32.jpeg"/><Relationship Id="rId7" Type="http://schemas.openxmlformats.org/officeDocument/2006/relationships/image" Target="../media/image36.jpeg"/><Relationship Id="rId12" Type="http://schemas.openxmlformats.org/officeDocument/2006/relationships/image" Target="../media/image41.jpeg"/><Relationship Id="rId17" Type="http://schemas.openxmlformats.org/officeDocument/2006/relationships/image" Target="../media/image46.jpeg"/><Relationship Id="rId2" Type="http://schemas.openxmlformats.org/officeDocument/2006/relationships/notesSlide" Target="../notesSlides/notesSlide16.xml"/><Relationship Id="rId16"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35.jpeg"/><Relationship Id="rId11" Type="http://schemas.openxmlformats.org/officeDocument/2006/relationships/image" Target="../media/image40.jpeg"/><Relationship Id="rId5" Type="http://schemas.openxmlformats.org/officeDocument/2006/relationships/image" Target="../media/image34.jpeg"/><Relationship Id="rId15" Type="http://schemas.openxmlformats.org/officeDocument/2006/relationships/image" Target="../media/image44.jpeg"/><Relationship Id="rId10" Type="http://schemas.openxmlformats.org/officeDocument/2006/relationships/image" Target="../media/image39.jpg"/><Relationship Id="rId4" Type="http://schemas.openxmlformats.org/officeDocument/2006/relationships/image" Target="../media/image33.jpeg"/><Relationship Id="rId9" Type="http://schemas.openxmlformats.org/officeDocument/2006/relationships/image" Target="../media/image38.jpeg"/><Relationship Id="rId14" Type="http://schemas.openxmlformats.org/officeDocument/2006/relationships/image" Target="../media/image43.jpeg"/></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7.emf"/><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hyperlink" Target="https://www.maxpixel.net/Money-Euro-Christmas-Envelope-Bill-Gift-E-Mail-3413141" TargetMode="External"/><Relationship Id="rId2" Type="http://schemas.openxmlformats.org/officeDocument/2006/relationships/image" Target="../media/image48.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9.emf"/><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package" Target="../embeddings/Microsoft_Word_Document.docx"/><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0.xml"/><Relationship Id="rId7" Type="http://schemas.openxmlformats.org/officeDocument/2006/relationships/notesSlide" Target="../notesSlides/notesSlide7.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2.xml"/><Relationship Id="rId5" Type="http://schemas.openxmlformats.org/officeDocument/2006/relationships/tags" Target="../tags/tag12.xml"/><Relationship Id="rId4"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3.jpe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5" name="Rectangle 154">
            <a:extLst>
              <a:ext uri="{FF2B5EF4-FFF2-40B4-BE49-F238E27FC236}">
                <a16:creationId xmlns:a16="http://schemas.microsoft.com/office/drawing/2014/main" id="{A458BED1-D206-40F7-8377-2344352F1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284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a:extLst>
              <a:ext uri="{FF2B5EF4-FFF2-40B4-BE49-F238E27FC236}">
                <a16:creationId xmlns:a16="http://schemas.microsoft.com/office/drawing/2014/main" id="{F7405051-13A8-4CD7-B737-019261BADF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3" y="0"/>
            <a:ext cx="5660909"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custDataLst>
              <p:tags r:id="rId1"/>
            </p:custDataLst>
          </p:nvPr>
        </p:nvSpPr>
        <p:spPr>
          <a:xfrm>
            <a:off x="822961" y="516837"/>
            <a:ext cx="4483452" cy="1666501"/>
          </a:xfrm>
        </p:spPr>
        <p:txBody>
          <a:bodyPr vert="horz" lIns="91440" tIns="45720" rIns="91440" bIns="45720" rtlCol="0" anchor="b">
            <a:normAutofit/>
          </a:bodyPr>
          <a:lstStyle/>
          <a:p>
            <a:r>
              <a:rPr lang="en-US" sz="3800" b="1" dirty="0" err="1">
                <a:solidFill>
                  <a:srgbClr val="FFFFFF"/>
                </a:solidFill>
              </a:rPr>
              <a:t>Présentation</a:t>
            </a:r>
            <a:r>
              <a:rPr lang="en-US" sz="3800" b="1" dirty="0">
                <a:solidFill>
                  <a:srgbClr val="FFFFFF"/>
                </a:solidFill>
              </a:rPr>
              <a:t> du budget 2022</a:t>
            </a:r>
          </a:p>
        </p:txBody>
      </p:sp>
      <p:sp>
        <p:nvSpPr>
          <p:cNvPr id="9" name="Espace réservé du contenu 8">
            <a:extLst>
              <a:ext uri="{FF2B5EF4-FFF2-40B4-BE49-F238E27FC236}">
                <a16:creationId xmlns:a16="http://schemas.microsoft.com/office/drawing/2014/main" id="{D08D4BE2-D6C3-486C-BBF8-363588D2268C}"/>
              </a:ext>
            </a:extLst>
          </p:cNvPr>
          <p:cNvSpPr>
            <a:spLocks noGrp="1"/>
          </p:cNvSpPr>
          <p:nvPr>
            <p:ph idx="1"/>
          </p:nvPr>
        </p:nvSpPr>
        <p:spPr>
          <a:xfrm>
            <a:off x="822961" y="2236306"/>
            <a:ext cx="4483453" cy="3652667"/>
          </a:xfrm>
        </p:spPr>
        <p:txBody>
          <a:bodyPr vert="horz" lIns="91440" tIns="45720" rIns="91440" bIns="45720" rtlCol="0">
            <a:normAutofit/>
          </a:bodyPr>
          <a:lstStyle/>
          <a:p>
            <a:pPr marL="0" indent="0">
              <a:buNone/>
            </a:pPr>
            <a:endParaRPr lang="en-US" sz="1600" b="1" cap="all" spc="200" dirty="0">
              <a:solidFill>
                <a:srgbClr val="FFFFFF"/>
              </a:solidFill>
              <a:effectLst>
                <a:outerShdw blurRad="38100" dist="38100" dir="2700000" algn="tl">
                  <a:srgbClr val="000000">
                    <a:alpha val="43137"/>
                  </a:srgbClr>
                </a:outerShdw>
              </a:effectLst>
              <a:latin typeface="+mj-lt"/>
            </a:endParaRPr>
          </a:p>
          <a:p>
            <a:pPr marL="0" indent="0">
              <a:buNone/>
            </a:pPr>
            <a:endParaRPr lang="en-US" sz="1600" b="1" cap="all" spc="200" dirty="0">
              <a:solidFill>
                <a:srgbClr val="FFFFFF"/>
              </a:solidFill>
              <a:effectLst>
                <a:outerShdw blurRad="38100" dist="38100" dir="2700000" algn="tl">
                  <a:srgbClr val="000000">
                    <a:alpha val="43137"/>
                  </a:srgbClr>
                </a:outerShdw>
              </a:effectLst>
              <a:latin typeface="+mj-lt"/>
            </a:endParaRPr>
          </a:p>
          <a:p>
            <a:pPr marL="0" indent="0">
              <a:buNone/>
            </a:pPr>
            <a:r>
              <a:rPr lang="en-US" sz="1600" b="1" cap="all" spc="200" dirty="0">
                <a:solidFill>
                  <a:srgbClr val="FFFFFF"/>
                </a:solidFill>
                <a:effectLst>
                  <a:outerShdw blurRad="38100" dist="38100" dir="2700000" algn="tl">
                    <a:srgbClr val="000000">
                      <a:alpha val="43137"/>
                    </a:srgbClr>
                  </a:outerShdw>
                </a:effectLst>
                <a:latin typeface="+mj-lt"/>
              </a:rPr>
              <a:t>         </a:t>
            </a:r>
            <a:r>
              <a:rPr lang="en-US" sz="1600" b="1" cap="all" spc="200" dirty="0" err="1">
                <a:solidFill>
                  <a:srgbClr val="FFFFFF"/>
                </a:solidFill>
                <a:effectLst>
                  <a:outerShdw blurRad="38100" dist="38100" dir="2700000" algn="tl">
                    <a:srgbClr val="000000">
                      <a:alpha val="43137"/>
                    </a:srgbClr>
                  </a:outerShdw>
                </a:effectLst>
                <a:latin typeface="+mj-lt"/>
              </a:rPr>
              <a:t>mardi</a:t>
            </a:r>
            <a:r>
              <a:rPr lang="en-US" sz="1600" b="1" cap="all" spc="200" dirty="0">
                <a:solidFill>
                  <a:srgbClr val="FFFFFF"/>
                </a:solidFill>
                <a:effectLst>
                  <a:outerShdw blurRad="38100" dist="38100" dir="2700000" algn="tl">
                    <a:srgbClr val="000000">
                      <a:alpha val="43137"/>
                    </a:srgbClr>
                  </a:outerShdw>
                </a:effectLst>
                <a:latin typeface="+mj-lt"/>
              </a:rPr>
              <a:t> le 21 </a:t>
            </a:r>
            <a:r>
              <a:rPr lang="en-US" sz="1600" b="1" cap="all" spc="200" dirty="0" err="1">
                <a:solidFill>
                  <a:srgbClr val="FFFFFF"/>
                </a:solidFill>
                <a:effectLst>
                  <a:outerShdw blurRad="38100" dist="38100" dir="2700000" algn="tl">
                    <a:srgbClr val="000000">
                      <a:alpha val="43137"/>
                    </a:srgbClr>
                  </a:outerShdw>
                </a:effectLst>
                <a:latin typeface="+mj-lt"/>
              </a:rPr>
              <a:t>décembre</a:t>
            </a:r>
            <a:r>
              <a:rPr lang="en-US" sz="1600" b="1" cap="all" spc="200" dirty="0">
                <a:solidFill>
                  <a:srgbClr val="FFFFFF"/>
                </a:solidFill>
                <a:effectLst>
                  <a:outerShdw blurRad="38100" dist="38100" dir="2700000" algn="tl">
                    <a:srgbClr val="000000">
                      <a:alpha val="43137"/>
                    </a:srgbClr>
                  </a:outerShdw>
                </a:effectLst>
                <a:latin typeface="+mj-lt"/>
              </a:rPr>
              <a:t> 2021</a:t>
            </a:r>
          </a:p>
        </p:txBody>
      </p:sp>
      <p:pic>
        <p:nvPicPr>
          <p:cNvPr id="16" name="Image 15" descr="Une image contenant arbre, extérieur, ciel, nature&#10;&#10;Description générée automatiquement">
            <a:extLst>
              <a:ext uri="{FF2B5EF4-FFF2-40B4-BE49-F238E27FC236}">
                <a16:creationId xmlns:a16="http://schemas.microsoft.com/office/drawing/2014/main" id="{2472AA2D-9BD0-4DCC-AC97-737E7462427F}"/>
              </a:ext>
            </a:extLst>
          </p:cNvPr>
          <p:cNvPicPr>
            <a:picLocks noChangeAspect="1"/>
          </p:cNvPicPr>
          <p:nvPr/>
        </p:nvPicPr>
        <p:blipFill rotWithShape="1">
          <a:blip r:embed="rId5">
            <a:extLst>
              <a:ext uri="{28A0092B-C50C-407E-A947-70E740481C1C}">
                <a14:useLocalDpi xmlns:a14="http://schemas.microsoft.com/office/drawing/2010/main" val="0"/>
              </a:ext>
            </a:extLst>
          </a:blip>
          <a:srcRect l="35540" r="39386" b="2"/>
          <a:stretch/>
        </p:blipFill>
        <p:spPr>
          <a:xfrm>
            <a:off x="7426499" y="-1"/>
            <a:ext cx="1717501" cy="4571999"/>
          </a:xfrm>
          <a:prstGeom prst="rect">
            <a:avLst/>
          </a:prstGeom>
        </p:spPr>
      </p:pic>
      <p:pic>
        <p:nvPicPr>
          <p:cNvPr id="32" name="Image 31" descr="Une image contenant extérieur, neige, skiant, ciel&#10;&#10;Description générée automatiquement">
            <a:extLst>
              <a:ext uri="{FF2B5EF4-FFF2-40B4-BE49-F238E27FC236}">
                <a16:creationId xmlns:a16="http://schemas.microsoft.com/office/drawing/2014/main" id="{46B944C4-CE40-47BE-BD69-02D4538FB4A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4538" r="29446" b="-5"/>
          <a:stretch/>
        </p:blipFill>
        <p:spPr>
          <a:xfrm>
            <a:off x="5708930" y="1"/>
            <a:ext cx="1740961" cy="2331120"/>
          </a:xfrm>
          <a:prstGeom prst="rect">
            <a:avLst/>
          </a:prstGeom>
        </p:spPr>
      </p:pic>
      <p:sp>
        <p:nvSpPr>
          <p:cNvPr id="159" name="Rectangle 158">
            <a:extLst>
              <a:ext uri="{FF2B5EF4-FFF2-40B4-BE49-F238E27FC236}">
                <a16:creationId xmlns:a16="http://schemas.microsoft.com/office/drawing/2014/main" id="{E861AA37-F719-4A33-9C32-0528CD6CA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0920"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4" name="Image 23" descr="Une image contenant roche, extérieur, terrain, rocheux&#10;&#10;Description générée automatiquement">
            <a:extLst>
              <a:ext uri="{FF2B5EF4-FFF2-40B4-BE49-F238E27FC236}">
                <a16:creationId xmlns:a16="http://schemas.microsoft.com/office/drawing/2014/main" id="{EDB21636-64A2-4349-B20E-2C31121455E8}"/>
              </a:ext>
            </a:extLst>
          </p:cNvPr>
          <p:cNvPicPr>
            <a:picLocks noChangeAspect="1"/>
          </p:cNvPicPr>
          <p:nvPr/>
        </p:nvPicPr>
        <p:blipFill rotWithShape="1">
          <a:blip r:embed="rId7">
            <a:extLst>
              <a:ext uri="{28A0092B-C50C-407E-A947-70E740481C1C}">
                <a14:useLocalDpi xmlns:a14="http://schemas.microsoft.com/office/drawing/2010/main" val="0"/>
              </a:ext>
            </a:extLst>
          </a:blip>
          <a:srcRect l="23321" r="26928" b="4"/>
          <a:stretch/>
        </p:blipFill>
        <p:spPr>
          <a:xfrm>
            <a:off x="5707771" y="2299118"/>
            <a:ext cx="1694112" cy="2272884"/>
          </a:xfrm>
          <a:prstGeom prst="rect">
            <a:avLst/>
          </a:prstGeom>
        </p:spPr>
      </p:pic>
      <p:sp>
        <p:nvSpPr>
          <p:cNvPr id="161" name="Rectangle 160">
            <a:extLst>
              <a:ext uri="{FF2B5EF4-FFF2-40B4-BE49-F238E27FC236}">
                <a16:creationId xmlns:a16="http://schemas.microsoft.com/office/drawing/2014/main" id="{0CD10F6F-1B33-462C-B34F-387981C541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1882" y="0"/>
            <a:ext cx="48006" cy="457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 name="Rectangle 162">
            <a:extLst>
              <a:ext uri="{FF2B5EF4-FFF2-40B4-BE49-F238E27FC236}">
                <a16:creationId xmlns:a16="http://schemas.microsoft.com/office/drawing/2014/main" id="{B4F383A6-31DE-46E6-A90B-E57DE86A9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0920" y="2267112"/>
            <a:ext cx="1783080"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descr="Une image contenant ciel, herbe, extérieur, champ&#10;&#10;Description générée automatiquement">
            <a:extLst>
              <a:ext uri="{FF2B5EF4-FFF2-40B4-BE49-F238E27FC236}">
                <a16:creationId xmlns:a16="http://schemas.microsoft.com/office/drawing/2014/main" id="{E70F5124-4820-4D13-BFB9-BCF6259F5DF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9882" r="4" b="1389"/>
          <a:stretch/>
        </p:blipFill>
        <p:spPr>
          <a:xfrm>
            <a:off x="5708930" y="4572000"/>
            <a:ext cx="3435073" cy="2286000"/>
          </a:xfrm>
          <a:prstGeom prst="rect">
            <a:avLst/>
          </a:prstGeom>
        </p:spPr>
      </p:pic>
      <p:sp>
        <p:nvSpPr>
          <p:cNvPr id="165" name="Rectangle 164">
            <a:extLst>
              <a:ext uri="{FF2B5EF4-FFF2-40B4-BE49-F238E27FC236}">
                <a16:creationId xmlns:a16="http://schemas.microsoft.com/office/drawing/2014/main" id="{D9D7C1D4-E215-40E9-9BCC-ED0E45E6A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2076" y="4545792"/>
            <a:ext cx="3481924"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oneTexte 2"/>
          <p:cNvSpPr txBox="1"/>
          <p:nvPr>
            <p:custDataLst>
              <p:tags r:id="rId2"/>
            </p:custDataLst>
          </p:nvPr>
        </p:nvSpPr>
        <p:spPr>
          <a:xfrm>
            <a:off x="0" y="0"/>
            <a:ext cx="3810000" cy="369332"/>
          </a:xfrm>
          <a:prstGeom prst="rect">
            <a:avLst/>
          </a:prstGeom>
          <a:noFill/>
        </p:spPr>
        <p:txBody>
          <a:bodyPr vert="horz" rtlCol="0">
            <a:spAutoFit/>
          </a:bodyPr>
          <a:lstStyle/>
          <a:p>
            <a:endParaRPr lang="fr-CA" dirty="0"/>
          </a:p>
        </p:txBody>
      </p:sp>
      <p:pic>
        <p:nvPicPr>
          <p:cNvPr id="5" name="Image 4">
            <a:extLst>
              <a:ext uri="{FF2B5EF4-FFF2-40B4-BE49-F238E27FC236}">
                <a16:creationId xmlns:a16="http://schemas.microsoft.com/office/drawing/2014/main" id="{0B05956E-571E-4917-9A6F-A8A2AF04B6F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92822" y="3842904"/>
            <a:ext cx="1817179" cy="1533795"/>
          </a:xfrm>
          <a:prstGeom prst="rect">
            <a:avLst/>
          </a:prstGeom>
        </p:spPr>
      </p:pic>
    </p:spTree>
    <p:extLst>
      <p:ext uri="{BB962C8B-B14F-4D97-AF65-F5344CB8AC3E}">
        <p14:creationId xmlns:p14="http://schemas.microsoft.com/office/powerpoint/2010/main" val="424899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ZoneTexte 12"/>
          <p:cNvSpPr txBox="1"/>
          <p:nvPr>
            <p:custDataLst>
              <p:tags r:id="rId1"/>
            </p:custDataLst>
          </p:nvPr>
        </p:nvSpPr>
        <p:spPr>
          <a:xfrm>
            <a:off x="1837266" y="6163736"/>
            <a:ext cx="357790" cy="276999"/>
          </a:xfrm>
          <a:prstGeom prst="rect">
            <a:avLst/>
          </a:prstGeom>
          <a:noFill/>
        </p:spPr>
        <p:txBody>
          <a:bodyPr wrap="none" rtlCol="0">
            <a:spAutoFit/>
          </a:bodyPr>
          <a:lstStyle/>
          <a:p>
            <a:pPr marL="171446" indent="-171446">
              <a:buFont typeface="Arial" panose="020B0604020202020204" pitchFamily="34" charset="0"/>
              <a:buChar char="•"/>
            </a:pPr>
            <a:endParaRPr lang="fr-CA" sz="1200" dirty="0">
              <a:solidFill>
                <a:schemeClr val="bg1"/>
              </a:solidFill>
            </a:endParaRPr>
          </a:p>
        </p:txBody>
      </p:sp>
      <p:graphicFrame>
        <p:nvGraphicFramePr>
          <p:cNvPr id="10" name="Graphique 9">
            <a:extLst>
              <a:ext uri="{FF2B5EF4-FFF2-40B4-BE49-F238E27FC236}">
                <a16:creationId xmlns:a16="http://schemas.microsoft.com/office/drawing/2014/main" id="{662C95A6-DE5C-402B-ABEE-9FECAAA7535C}"/>
              </a:ext>
            </a:extLst>
          </p:cNvPr>
          <p:cNvGraphicFramePr>
            <a:graphicFrameLocks/>
          </p:cNvGraphicFramePr>
          <p:nvPr>
            <p:extLst>
              <p:ext uri="{D42A27DB-BD31-4B8C-83A1-F6EECF244321}">
                <p14:modId xmlns:p14="http://schemas.microsoft.com/office/powerpoint/2010/main" val="678359803"/>
              </p:ext>
            </p:extLst>
          </p:nvPr>
        </p:nvGraphicFramePr>
        <p:xfrm>
          <a:off x="707521" y="905933"/>
          <a:ext cx="7752969" cy="50397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36380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6">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 1">
            <a:extLst>
              <a:ext uri="{FF2B5EF4-FFF2-40B4-BE49-F238E27FC236}">
                <a16:creationId xmlns:a16="http://schemas.microsoft.com/office/drawing/2014/main" id="{492396A3-E43C-47BB-A428-B04348F06372}"/>
              </a:ext>
            </a:extLst>
          </p:cNvPr>
          <p:cNvPicPr>
            <a:picLocks noChangeAspect="1"/>
          </p:cNvPicPr>
          <p:nvPr/>
        </p:nvPicPr>
        <p:blipFill>
          <a:blip r:embed="rId3"/>
          <a:stretch>
            <a:fillRect/>
          </a:stretch>
        </p:blipFill>
        <p:spPr>
          <a:xfrm>
            <a:off x="707521" y="1095785"/>
            <a:ext cx="7752969" cy="4660029"/>
          </a:xfrm>
          <a:prstGeom prst="rect">
            <a:avLst/>
          </a:prstGeom>
        </p:spPr>
      </p:pic>
    </p:spTree>
    <p:extLst>
      <p:ext uri="{BB962C8B-B14F-4D97-AF65-F5344CB8AC3E}">
        <p14:creationId xmlns:p14="http://schemas.microsoft.com/office/powerpoint/2010/main" val="2992827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6" name="Rectangle 22">
            <a:extLst>
              <a:ext uri="{FF2B5EF4-FFF2-40B4-BE49-F238E27FC236}">
                <a16:creationId xmlns:a16="http://schemas.microsoft.com/office/drawing/2014/main" id="{F6C9D135-2BF4-4694-8732-88EEE18AA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7" name="Rectangle 24">
            <a:extLst>
              <a:ext uri="{FF2B5EF4-FFF2-40B4-BE49-F238E27FC236}">
                <a16:creationId xmlns:a16="http://schemas.microsoft.com/office/drawing/2014/main" id="{F778FCE6-4D20-4A9A-90B4-C948024EB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8" name="Straight Connector 26">
            <a:extLst>
              <a:ext uri="{FF2B5EF4-FFF2-40B4-BE49-F238E27FC236}">
                <a16:creationId xmlns:a16="http://schemas.microsoft.com/office/drawing/2014/main" id="{FBCBF307-3BC6-4D33-BC45-E7DADD14F2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9" name="Rectangle 28">
            <a:extLst>
              <a:ext uri="{FF2B5EF4-FFF2-40B4-BE49-F238E27FC236}">
                <a16:creationId xmlns:a16="http://schemas.microsoft.com/office/drawing/2014/main" id="{9E085669-B98A-4058-A3EE-9CDCCD8CF8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Espace réservé du contenu 6">
            <a:extLst>
              <a:ext uri="{FF2B5EF4-FFF2-40B4-BE49-F238E27FC236}">
                <a16:creationId xmlns:a16="http://schemas.microsoft.com/office/drawing/2014/main" id="{EBED14F3-5371-4A30-9E0A-7014B06B5EE8}"/>
              </a:ext>
            </a:extLst>
          </p:cNvPr>
          <p:cNvPicPr>
            <a:picLocks noGrp="1" noChangeAspect="1"/>
          </p:cNvPicPr>
          <p:nvPr>
            <p:ph idx="4294967295"/>
          </p:nvPr>
        </p:nvPicPr>
        <p:blipFill>
          <a:blip r:embed="rId3"/>
          <a:stretch>
            <a:fillRect/>
          </a:stretch>
        </p:blipFill>
        <p:spPr>
          <a:xfrm>
            <a:off x="157388" y="640081"/>
            <a:ext cx="8712944" cy="5237037"/>
          </a:xfrm>
          <a:prstGeom prst="rect">
            <a:avLst/>
          </a:prstGeom>
        </p:spPr>
      </p:pic>
      <p:cxnSp>
        <p:nvCxnSpPr>
          <p:cNvPr id="40" name="Straight Connector 30">
            <a:extLst>
              <a:ext uri="{FF2B5EF4-FFF2-40B4-BE49-F238E27FC236}">
                <a16:creationId xmlns:a16="http://schemas.microsoft.com/office/drawing/2014/main" id="{73A7C6B8-4726-4319-8661-22605DA41E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0814" y="5618770"/>
            <a:ext cx="78867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1" name="Rectangle 32">
            <a:extLst>
              <a:ext uri="{FF2B5EF4-FFF2-40B4-BE49-F238E27FC236}">
                <a16:creationId xmlns:a16="http://schemas.microsoft.com/office/drawing/2014/main" id="{469B4FDC-9532-4F57-AE3F-2E0DE717C1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3989"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a16="http://schemas.microsoft.com/office/drawing/2014/main" id="{BB5D465D-4A19-4A72-8D6D-9CEEC1DFA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7442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a:extLst>
              <a:ext uri="{FF2B5EF4-FFF2-40B4-BE49-F238E27FC236}">
                <a16:creationId xmlns:a16="http://schemas.microsoft.com/office/drawing/2014/main" id="{84A25990-3134-4E79-8DBB-CADB38C823B6}"/>
              </a:ext>
            </a:extLst>
          </p:cNvPr>
          <p:cNvPicPr>
            <a:picLocks noChangeAspect="1"/>
          </p:cNvPicPr>
          <p:nvPr/>
        </p:nvPicPr>
        <p:blipFill>
          <a:blip r:embed="rId3"/>
          <a:stretch>
            <a:fillRect/>
          </a:stretch>
        </p:blipFill>
        <p:spPr>
          <a:xfrm>
            <a:off x="707521" y="1095785"/>
            <a:ext cx="7752969" cy="4660029"/>
          </a:xfrm>
          <a:prstGeom prst="rect">
            <a:avLst/>
          </a:prstGeom>
        </p:spPr>
      </p:pic>
    </p:spTree>
    <p:extLst>
      <p:ext uri="{BB962C8B-B14F-4D97-AF65-F5344CB8AC3E}">
        <p14:creationId xmlns:p14="http://schemas.microsoft.com/office/powerpoint/2010/main" val="2272008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E654F600-CB12-4903-99D8-DB85A478C39A}"/>
              </a:ext>
            </a:extLst>
          </p:cNvPr>
          <p:cNvPicPr>
            <a:picLocks noChangeAspect="1"/>
          </p:cNvPicPr>
          <p:nvPr/>
        </p:nvPicPr>
        <p:blipFill>
          <a:blip r:embed="rId3"/>
          <a:stretch>
            <a:fillRect/>
          </a:stretch>
        </p:blipFill>
        <p:spPr>
          <a:xfrm>
            <a:off x="707521" y="1095785"/>
            <a:ext cx="7752969" cy="4660029"/>
          </a:xfrm>
          <a:prstGeom prst="rect">
            <a:avLst/>
          </a:prstGeom>
        </p:spPr>
      </p:pic>
    </p:spTree>
    <p:extLst>
      <p:ext uri="{BB962C8B-B14F-4D97-AF65-F5344CB8AC3E}">
        <p14:creationId xmlns:p14="http://schemas.microsoft.com/office/powerpoint/2010/main" val="1474364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F6C9D135-2BF4-4694-8732-88EEE18AA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 name="Rectangle 59">
            <a:extLst>
              <a:ext uri="{FF2B5EF4-FFF2-40B4-BE49-F238E27FC236}">
                <a16:creationId xmlns:a16="http://schemas.microsoft.com/office/drawing/2014/main" id="{F778FCE6-4D20-4A9A-90B4-C948024EB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2" name="Straight Connector 61">
            <a:extLst>
              <a:ext uri="{FF2B5EF4-FFF2-40B4-BE49-F238E27FC236}">
                <a16:creationId xmlns:a16="http://schemas.microsoft.com/office/drawing/2014/main" id="{FBCBF307-3BC6-4D33-BC45-E7DADD14F2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64" name="Rectangle 63">
            <a:extLst>
              <a:ext uri="{FF2B5EF4-FFF2-40B4-BE49-F238E27FC236}">
                <a16:creationId xmlns:a16="http://schemas.microsoft.com/office/drawing/2014/main" id="{26B229C7-9B45-4F13-BD80-FF26C3107F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Espace réservé du contenu 3">
            <a:extLst>
              <a:ext uri="{FF2B5EF4-FFF2-40B4-BE49-F238E27FC236}">
                <a16:creationId xmlns:a16="http://schemas.microsoft.com/office/drawing/2014/main" id="{73D29AAA-3B58-4615-B903-FEC68D7EE063}"/>
              </a:ext>
            </a:extLst>
          </p:cNvPr>
          <p:cNvPicPr>
            <a:picLocks noGrp="1" noChangeAspect="1"/>
          </p:cNvPicPr>
          <p:nvPr>
            <p:ph idx="1"/>
          </p:nvPr>
        </p:nvPicPr>
        <p:blipFill>
          <a:blip r:embed="rId2"/>
          <a:stretch>
            <a:fillRect/>
          </a:stretch>
        </p:blipFill>
        <p:spPr>
          <a:xfrm>
            <a:off x="285752" y="76203"/>
            <a:ext cx="8515351" cy="6191631"/>
          </a:xfrm>
          <a:prstGeom prst="rect">
            <a:avLst/>
          </a:prstGeom>
        </p:spPr>
      </p:pic>
      <p:cxnSp>
        <p:nvCxnSpPr>
          <p:cNvPr id="66" name="Straight Connector 65">
            <a:extLst>
              <a:ext uri="{FF2B5EF4-FFF2-40B4-BE49-F238E27FC236}">
                <a16:creationId xmlns:a16="http://schemas.microsoft.com/office/drawing/2014/main" id="{CBFBA6A7-95D6-4239-B14C-C391C9AB0A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56978" y="4343400"/>
            <a:ext cx="24003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4FD99AF6-F027-43A0-A89A-36FCA2C851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3989"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 name="Rectangle 69">
            <a:extLst>
              <a:ext uri="{FF2B5EF4-FFF2-40B4-BE49-F238E27FC236}">
                <a16:creationId xmlns:a16="http://schemas.microsoft.com/office/drawing/2014/main" id="{8A33A5B0-1EE4-4C83-AC98-9F64529406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7931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B2B03D-3E29-4A71-B75A-DFD6FBD1EF24}"/>
              </a:ext>
            </a:extLst>
          </p:cNvPr>
          <p:cNvSpPr>
            <a:spLocks noGrp="1"/>
          </p:cNvSpPr>
          <p:nvPr>
            <p:ph type="title"/>
          </p:nvPr>
        </p:nvSpPr>
        <p:spPr>
          <a:xfrm>
            <a:off x="822960" y="286606"/>
            <a:ext cx="7543800" cy="1124115"/>
          </a:xfrm>
        </p:spPr>
        <p:txBody>
          <a:bodyPr>
            <a:normAutofit/>
          </a:bodyPr>
          <a:lstStyle/>
          <a:p>
            <a:pPr algn="r"/>
            <a:r>
              <a:rPr lang="fr-CA" sz="4000" b="1" dirty="0"/>
              <a:t>Les beaux moments de 2021 </a:t>
            </a:r>
          </a:p>
        </p:txBody>
      </p:sp>
      <p:pic>
        <p:nvPicPr>
          <p:cNvPr id="9" name="Image 8" descr="Une image contenant arbre, extérieur, passage&#10;&#10;Description générée automatiquement">
            <a:extLst>
              <a:ext uri="{FF2B5EF4-FFF2-40B4-BE49-F238E27FC236}">
                <a16:creationId xmlns:a16="http://schemas.microsoft.com/office/drawing/2014/main" id="{867E5332-1091-49B5-A6C5-80CED4205D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28147">
            <a:off x="7253986" y="1507407"/>
            <a:ext cx="1666875" cy="2222500"/>
          </a:xfrm>
          <a:prstGeom prst="rect">
            <a:avLst/>
          </a:prstGeom>
        </p:spPr>
      </p:pic>
      <p:pic>
        <p:nvPicPr>
          <p:cNvPr id="11" name="Image 10" descr="Une image contenant texte, arbre, extérieur, signe&#10;&#10;Description générée automatiquement">
            <a:extLst>
              <a:ext uri="{FF2B5EF4-FFF2-40B4-BE49-F238E27FC236}">
                <a16:creationId xmlns:a16="http://schemas.microsoft.com/office/drawing/2014/main" id="{7BB5F7E5-306E-4CE0-8A45-0B279B9A1E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22758">
            <a:off x="2144003" y="1518919"/>
            <a:ext cx="1315312" cy="1853181"/>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5105119A-34B1-4A68-8906-F165F4A701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1045" y="3868094"/>
            <a:ext cx="3215356" cy="1268995"/>
          </a:xfrm>
          <a:prstGeom prst="rect">
            <a:avLst/>
          </a:prstGeom>
        </p:spPr>
      </p:pic>
      <p:pic>
        <p:nvPicPr>
          <p:cNvPr id="29" name="Image 28" descr="Une image contenant arbre, extérieur, route&#10;&#10;Description générée automatiquement">
            <a:extLst>
              <a:ext uri="{FF2B5EF4-FFF2-40B4-BE49-F238E27FC236}">
                <a16:creationId xmlns:a16="http://schemas.microsoft.com/office/drawing/2014/main" id="{4F470757-1841-4D0C-BBB2-4DC6CDED6A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469177">
            <a:off x="3097031" y="3347962"/>
            <a:ext cx="2477927" cy="1651307"/>
          </a:xfrm>
          <a:prstGeom prst="rect">
            <a:avLst/>
          </a:prstGeom>
        </p:spPr>
      </p:pic>
      <p:pic>
        <p:nvPicPr>
          <p:cNvPr id="41" name="Image 40" descr="Une image contenant ciel, eau, extérieur, bateau&#10;&#10;Description générée automatiquement">
            <a:extLst>
              <a:ext uri="{FF2B5EF4-FFF2-40B4-BE49-F238E27FC236}">
                <a16:creationId xmlns:a16="http://schemas.microsoft.com/office/drawing/2014/main" id="{4EC8482E-A84C-4E24-B9F5-E5BF9B6377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88726" y="4329092"/>
            <a:ext cx="1964843" cy="1473632"/>
          </a:xfrm>
          <a:prstGeom prst="rect">
            <a:avLst/>
          </a:prstGeom>
        </p:spPr>
      </p:pic>
      <p:pic>
        <p:nvPicPr>
          <p:cNvPr id="44" name="Image 43" descr="Une image contenant eau, bateau, extérieur, ciel&#10;&#10;Description générée automatiquement">
            <a:extLst>
              <a:ext uri="{FF2B5EF4-FFF2-40B4-BE49-F238E27FC236}">
                <a16:creationId xmlns:a16="http://schemas.microsoft.com/office/drawing/2014/main" id="{204811CD-77F5-47C7-B417-A1C18731851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37541" y="1422042"/>
            <a:ext cx="1433380" cy="1886353"/>
          </a:xfrm>
          <a:prstGeom prst="rect">
            <a:avLst/>
          </a:prstGeom>
        </p:spPr>
      </p:pic>
      <p:pic>
        <p:nvPicPr>
          <p:cNvPr id="46" name="Image 45" descr="Une image contenant eau, extérieur, nature, crépuscule&#10;&#10;Description générée automatiquement">
            <a:extLst>
              <a:ext uri="{FF2B5EF4-FFF2-40B4-BE49-F238E27FC236}">
                <a16:creationId xmlns:a16="http://schemas.microsoft.com/office/drawing/2014/main" id="{806AFA54-4F37-4362-AAD7-4099F12534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21047" y="5330887"/>
            <a:ext cx="3432975" cy="937397"/>
          </a:xfrm>
          <a:prstGeom prst="rect">
            <a:avLst/>
          </a:prstGeom>
        </p:spPr>
      </p:pic>
      <p:pic>
        <p:nvPicPr>
          <p:cNvPr id="48" name="Image 47" descr="Une image contenant arbre, extérieur&#10;&#10;Description générée automatiquement">
            <a:extLst>
              <a:ext uri="{FF2B5EF4-FFF2-40B4-BE49-F238E27FC236}">
                <a16:creationId xmlns:a16="http://schemas.microsoft.com/office/drawing/2014/main" id="{FCC23E3B-4615-4DA4-AD1B-C0FBA3CDF25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465606">
            <a:off x="5351330" y="2132894"/>
            <a:ext cx="1894979" cy="1419971"/>
          </a:xfrm>
          <a:prstGeom prst="rect">
            <a:avLst/>
          </a:prstGeom>
        </p:spPr>
      </p:pic>
      <p:pic>
        <p:nvPicPr>
          <p:cNvPr id="50" name="Image 49" descr="Une image contenant personne, extérieur, gens, groupe&#10;&#10;Description générée automatiquement">
            <a:extLst>
              <a:ext uri="{FF2B5EF4-FFF2-40B4-BE49-F238E27FC236}">
                <a16:creationId xmlns:a16="http://schemas.microsoft.com/office/drawing/2014/main" id="{4FDC535F-3946-4E39-9E63-FBDBBC3A853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7064" y="2933701"/>
            <a:ext cx="1964843" cy="1588548"/>
          </a:xfrm>
          <a:prstGeom prst="rect">
            <a:avLst/>
          </a:prstGeom>
        </p:spPr>
      </p:pic>
      <p:pic>
        <p:nvPicPr>
          <p:cNvPr id="52" name="Image 51" descr="Une image contenant texte, arbre, extérieur&#10;&#10;Description générée automatiquement">
            <a:extLst>
              <a:ext uri="{FF2B5EF4-FFF2-40B4-BE49-F238E27FC236}">
                <a16:creationId xmlns:a16="http://schemas.microsoft.com/office/drawing/2014/main" id="{9EFEAA75-3EBE-464A-9A9A-4A00B05716E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137747">
            <a:off x="3210442" y="4986087"/>
            <a:ext cx="1760289" cy="1373791"/>
          </a:xfrm>
          <a:prstGeom prst="rect">
            <a:avLst/>
          </a:prstGeom>
        </p:spPr>
      </p:pic>
      <p:pic>
        <p:nvPicPr>
          <p:cNvPr id="54" name="Image 53" descr="Une image contenant plante, vert, arbre, légume&#10;&#10;Description générée automatiquement">
            <a:extLst>
              <a:ext uri="{FF2B5EF4-FFF2-40B4-BE49-F238E27FC236}">
                <a16:creationId xmlns:a16="http://schemas.microsoft.com/office/drawing/2014/main" id="{C630BC5D-4503-49CF-A60D-6E77B65164B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21667" y="1454581"/>
            <a:ext cx="1727200" cy="1295400"/>
          </a:xfrm>
          <a:prstGeom prst="rect">
            <a:avLst/>
          </a:prstGeom>
        </p:spPr>
      </p:pic>
      <p:pic>
        <p:nvPicPr>
          <p:cNvPr id="56" name="Image 55">
            <a:extLst>
              <a:ext uri="{FF2B5EF4-FFF2-40B4-BE49-F238E27FC236}">
                <a16:creationId xmlns:a16="http://schemas.microsoft.com/office/drawing/2014/main" id="{1E890D93-FAD2-4143-98E6-CEFDB0C42981}"/>
              </a:ext>
            </a:extLst>
          </p:cNvPr>
          <p:cNvPicPr>
            <a:picLocks noChangeAspect="1"/>
          </p:cNvPicPr>
          <p:nvPr/>
        </p:nvPicPr>
        <p:blipFill>
          <a:blip r:embed="rId14"/>
          <a:stretch>
            <a:fillRect/>
          </a:stretch>
        </p:blipFill>
        <p:spPr>
          <a:xfrm>
            <a:off x="4953001" y="5050642"/>
            <a:ext cx="933507" cy="1244675"/>
          </a:xfrm>
          <a:prstGeom prst="rect">
            <a:avLst/>
          </a:prstGeom>
        </p:spPr>
      </p:pic>
      <p:pic>
        <p:nvPicPr>
          <p:cNvPr id="58" name="Image 57" descr="Une image contenant arbre, extérieur, ciel, herbe&#10;&#10;Description générée automatiquement">
            <a:extLst>
              <a:ext uri="{FF2B5EF4-FFF2-40B4-BE49-F238E27FC236}">
                <a16:creationId xmlns:a16="http://schemas.microsoft.com/office/drawing/2014/main" id="{10665EA1-75F0-4ACE-A5CE-33AB2097701F}"/>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283049">
            <a:off x="146629" y="4541918"/>
            <a:ext cx="1433380" cy="1793339"/>
          </a:xfrm>
          <a:prstGeom prst="rect">
            <a:avLst/>
          </a:prstGeom>
        </p:spPr>
      </p:pic>
    </p:spTree>
    <p:extLst>
      <p:ext uri="{BB962C8B-B14F-4D97-AF65-F5344CB8AC3E}">
        <p14:creationId xmlns:p14="http://schemas.microsoft.com/office/powerpoint/2010/main" val="319434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4C672B-608F-49AE-ABBD-E475A8C0F025}"/>
              </a:ext>
            </a:extLst>
          </p:cNvPr>
          <p:cNvSpPr>
            <a:spLocks noGrp="1"/>
          </p:cNvSpPr>
          <p:nvPr>
            <p:ph type="title"/>
          </p:nvPr>
        </p:nvSpPr>
        <p:spPr>
          <a:xfrm>
            <a:off x="822960" y="286606"/>
            <a:ext cx="7543800" cy="574276"/>
          </a:xfrm>
        </p:spPr>
        <p:txBody>
          <a:bodyPr>
            <a:normAutofit/>
          </a:bodyPr>
          <a:lstStyle/>
          <a:p>
            <a:pPr algn="ctr"/>
            <a:r>
              <a:rPr lang="fr-CA" sz="3200" b="1" dirty="0"/>
              <a:t>Les travaux et améliorations de 2021</a:t>
            </a:r>
          </a:p>
        </p:txBody>
      </p:sp>
      <p:sp>
        <p:nvSpPr>
          <p:cNvPr id="4" name="Rectangle 2">
            <a:extLst>
              <a:ext uri="{FF2B5EF4-FFF2-40B4-BE49-F238E27FC236}">
                <a16:creationId xmlns:a16="http://schemas.microsoft.com/office/drawing/2014/main" id="{1079126B-93BA-48A5-B5B3-BFCA2A2C2613}"/>
              </a:ext>
            </a:extLst>
          </p:cNvPr>
          <p:cNvSpPr>
            <a:spLocks noChangeArrowheads="1"/>
          </p:cNvSpPr>
          <p:nvPr/>
        </p:nvSpPr>
        <p:spPr bwMode="auto">
          <a:xfrm>
            <a:off x="0" y="-260557"/>
            <a:ext cx="279302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377" eaLnBrk="0" fontAlgn="base" hangingPunct="0">
              <a:spcBef>
                <a:spcPct val="0"/>
              </a:spcBef>
              <a:spcAft>
                <a:spcPct val="0"/>
              </a:spcAft>
            </a:pPr>
            <a:br>
              <a:rPr lang="fr-CA" altLang="fr-FR" sz="1100">
                <a:latin typeface="Arial" panose="020B0604020202020204" pitchFamily="34" charset="0"/>
                <a:ea typeface="Times New Roman" panose="02020603050405020304" pitchFamily="18" charset="0"/>
              </a:rPr>
            </a:br>
            <a:br>
              <a:rPr lang="fr-CA" altLang="fr-FR" sz="1100">
                <a:latin typeface="Arial" panose="020B0604020202020204" pitchFamily="34" charset="0"/>
                <a:ea typeface="Times New Roman" panose="02020603050405020304" pitchFamily="18" charset="0"/>
              </a:rPr>
            </a:br>
            <a:endParaRPr lang="fr-CA" altLang="fr-FR">
              <a:latin typeface="Arial" panose="020B0604020202020204" pitchFamily="34" charset="0"/>
            </a:endParaRPr>
          </a:p>
        </p:txBody>
      </p:sp>
      <p:sp>
        <p:nvSpPr>
          <p:cNvPr id="5" name="Rectangle 5">
            <a:extLst>
              <a:ext uri="{FF2B5EF4-FFF2-40B4-BE49-F238E27FC236}">
                <a16:creationId xmlns:a16="http://schemas.microsoft.com/office/drawing/2014/main" id="{24D89517-3DB0-4B73-825B-7767C5640938}"/>
              </a:ext>
            </a:extLst>
          </p:cNvPr>
          <p:cNvSpPr>
            <a:spLocks noChangeArrowheads="1"/>
          </p:cNvSpPr>
          <p:nvPr/>
        </p:nvSpPr>
        <p:spPr bwMode="auto">
          <a:xfrm>
            <a:off x="4926904" y="3149678"/>
            <a:ext cx="12344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CA"/>
          </a:p>
        </p:txBody>
      </p:sp>
      <p:pic>
        <p:nvPicPr>
          <p:cNvPr id="7" name="Image 6" descr="Une image contenant extérieur, arbre, herbe, nature&#10;&#10;Description générée automatiquement">
            <a:extLst>
              <a:ext uri="{FF2B5EF4-FFF2-40B4-BE49-F238E27FC236}">
                <a16:creationId xmlns:a16="http://schemas.microsoft.com/office/drawing/2014/main" id="{F8603DCC-F73E-4D8D-844F-E55C2A7B7D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151" y="1629073"/>
            <a:ext cx="1428751" cy="1790700"/>
          </a:xfrm>
          <a:prstGeom prst="rect">
            <a:avLst/>
          </a:prstGeom>
        </p:spPr>
      </p:pic>
      <p:pic>
        <p:nvPicPr>
          <p:cNvPr id="10" name="Image 9" descr="Une image contenant extérieur, terrain, arbre, sol&#10;&#10;Description générée automatiquement">
            <a:extLst>
              <a:ext uri="{FF2B5EF4-FFF2-40B4-BE49-F238E27FC236}">
                <a16:creationId xmlns:a16="http://schemas.microsoft.com/office/drawing/2014/main" id="{C4B32FAD-A39E-481F-BB20-B9230744009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903" y="3642099"/>
            <a:ext cx="1266825" cy="1689100"/>
          </a:xfrm>
          <a:prstGeom prst="rect">
            <a:avLst/>
          </a:prstGeom>
        </p:spPr>
      </p:pic>
      <p:pic>
        <p:nvPicPr>
          <p:cNvPr id="14" name="Image 13" descr="Une image contenant arbre, herbe, extérieur, bois&#10;&#10;Description générée automatiquement">
            <a:extLst>
              <a:ext uri="{FF2B5EF4-FFF2-40B4-BE49-F238E27FC236}">
                <a16:creationId xmlns:a16="http://schemas.microsoft.com/office/drawing/2014/main" id="{39B13864-7138-470C-9598-7EB34E0B806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19278" y="3101341"/>
            <a:ext cx="1514475" cy="2019300"/>
          </a:xfrm>
          <a:prstGeom prst="rect">
            <a:avLst/>
          </a:prstGeom>
        </p:spPr>
      </p:pic>
      <p:pic>
        <p:nvPicPr>
          <p:cNvPr id="18" name="Image 17" descr="Une image contenant terrain, extérieur, saleté, zone&#10;&#10;Description générée automatiquement">
            <a:extLst>
              <a:ext uri="{FF2B5EF4-FFF2-40B4-BE49-F238E27FC236}">
                <a16:creationId xmlns:a16="http://schemas.microsoft.com/office/drawing/2014/main" id="{9A95C233-E543-4431-88C6-2F3CF981001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75788" y="4044520"/>
            <a:ext cx="1614183" cy="2152243"/>
          </a:xfrm>
          <a:prstGeom prst="rect">
            <a:avLst/>
          </a:prstGeom>
        </p:spPr>
      </p:pic>
      <p:pic>
        <p:nvPicPr>
          <p:cNvPr id="21" name="Image 20" descr="Une image contenant panneau de configuration&#10;&#10;Description générée automatiquement">
            <a:extLst>
              <a:ext uri="{FF2B5EF4-FFF2-40B4-BE49-F238E27FC236}">
                <a16:creationId xmlns:a16="http://schemas.microsoft.com/office/drawing/2014/main" id="{E376325C-CF73-47DB-B398-7CA47DA31A4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63265">
            <a:off x="6438903" y="1191262"/>
            <a:ext cx="2162175" cy="2882900"/>
          </a:xfrm>
          <a:prstGeom prst="rect">
            <a:avLst/>
          </a:prstGeom>
        </p:spPr>
      </p:pic>
      <p:pic>
        <p:nvPicPr>
          <p:cNvPr id="25" name="Image 24" descr="Une image contenant extérieur, arbre, en bois&#10;&#10;Description générée automatiquement">
            <a:extLst>
              <a:ext uri="{FF2B5EF4-FFF2-40B4-BE49-F238E27FC236}">
                <a16:creationId xmlns:a16="http://schemas.microsoft.com/office/drawing/2014/main" id="{2ED740FA-2A38-4D4B-9DF5-EC1D15855AC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37335" y="3926162"/>
            <a:ext cx="2108380" cy="1405039"/>
          </a:xfrm>
          <a:prstGeom prst="rect">
            <a:avLst/>
          </a:prstGeom>
        </p:spPr>
      </p:pic>
      <p:pic>
        <p:nvPicPr>
          <p:cNvPr id="27" name="Image 26" descr="Une image contenant ciel, extérieur, terrain, herbe&#10;&#10;Description générée automatiquement">
            <a:extLst>
              <a:ext uri="{FF2B5EF4-FFF2-40B4-BE49-F238E27FC236}">
                <a16:creationId xmlns:a16="http://schemas.microsoft.com/office/drawing/2014/main" id="{4CA5F228-8E91-4D07-A8C8-419FBC44D4B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43547" y="1744601"/>
            <a:ext cx="3056911" cy="2292683"/>
          </a:xfrm>
          <a:prstGeom prst="rect">
            <a:avLst/>
          </a:prstGeom>
        </p:spPr>
      </p:pic>
      <p:pic>
        <p:nvPicPr>
          <p:cNvPr id="29" name="Image 28" descr="Une image contenant texte, arbre, extérieur, terrain&#10;&#10;Description générée automatiquement">
            <a:extLst>
              <a:ext uri="{FF2B5EF4-FFF2-40B4-BE49-F238E27FC236}">
                <a16:creationId xmlns:a16="http://schemas.microsoft.com/office/drawing/2014/main" id="{C25410C2-E3A1-41C7-9993-D3D1F928E5E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76514" y="4988302"/>
            <a:ext cx="2281239" cy="1710929"/>
          </a:xfrm>
          <a:prstGeom prst="rect">
            <a:avLst/>
          </a:prstGeom>
        </p:spPr>
      </p:pic>
      <p:pic>
        <p:nvPicPr>
          <p:cNvPr id="32" name="Image 31" descr="Une image contenant terrain, extérieur, arbre, clôture&#10;&#10;Description générée automatiquement">
            <a:extLst>
              <a:ext uri="{FF2B5EF4-FFF2-40B4-BE49-F238E27FC236}">
                <a16:creationId xmlns:a16="http://schemas.microsoft.com/office/drawing/2014/main" id="{8CA6BAE8-4FA2-48E6-8373-42922BC33E7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4845" y="5245419"/>
            <a:ext cx="2152651" cy="1614488"/>
          </a:xfrm>
          <a:prstGeom prst="rect">
            <a:avLst/>
          </a:prstGeom>
        </p:spPr>
      </p:pic>
      <p:pic>
        <p:nvPicPr>
          <p:cNvPr id="35" name="Image 34" descr="Une image contenant arbre, extérieur, herbe, parc&#10;&#10;Description générée automatiquement">
            <a:extLst>
              <a:ext uri="{FF2B5EF4-FFF2-40B4-BE49-F238E27FC236}">
                <a16:creationId xmlns:a16="http://schemas.microsoft.com/office/drawing/2014/main" id="{94864BBD-6FF7-40B9-89FB-B35B1E6CB28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811508">
            <a:off x="6776423" y="5114933"/>
            <a:ext cx="2030337" cy="1522753"/>
          </a:xfrm>
          <a:prstGeom prst="rect">
            <a:avLst/>
          </a:prstGeom>
        </p:spPr>
      </p:pic>
      <p:pic>
        <p:nvPicPr>
          <p:cNvPr id="38" name="Image 37" descr="Une image contenant arbre, herbe, extérieur, ciel&#10;&#10;Description générée automatiquement">
            <a:extLst>
              <a:ext uri="{FF2B5EF4-FFF2-40B4-BE49-F238E27FC236}">
                <a16:creationId xmlns:a16="http://schemas.microsoft.com/office/drawing/2014/main" id="{18FA9792-FC14-4B5E-A292-8AA3C8E803D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46055" y="1315257"/>
            <a:ext cx="1934343" cy="1450757"/>
          </a:xfrm>
          <a:prstGeom prst="rect">
            <a:avLst/>
          </a:prstGeom>
        </p:spPr>
      </p:pic>
      <p:pic>
        <p:nvPicPr>
          <p:cNvPr id="40" name="Image 39" descr="Une image contenant personne, terrain, extérieur&#10;&#10;Description générée automatiquement">
            <a:extLst>
              <a:ext uri="{FF2B5EF4-FFF2-40B4-BE49-F238E27FC236}">
                <a16:creationId xmlns:a16="http://schemas.microsoft.com/office/drawing/2014/main" id="{2D3CB7A7-8014-4F4F-8121-434AD4D13C0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51763" y="3926162"/>
            <a:ext cx="1753672" cy="1315255"/>
          </a:xfrm>
          <a:prstGeom prst="rect">
            <a:avLst/>
          </a:prstGeom>
        </p:spPr>
      </p:pic>
      <p:pic>
        <p:nvPicPr>
          <p:cNvPr id="42" name="Image 41" descr="Une image contenant arbre, en bois, extérieur, terrain&#10;&#10;Description générée automatiquement">
            <a:extLst>
              <a:ext uri="{FF2B5EF4-FFF2-40B4-BE49-F238E27FC236}">
                <a16:creationId xmlns:a16="http://schemas.microsoft.com/office/drawing/2014/main" id="{51B21D8D-7B3E-4309-B3F7-B163AA6A32A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720965" y="5411798"/>
            <a:ext cx="1251512" cy="1668683"/>
          </a:xfrm>
          <a:prstGeom prst="rect">
            <a:avLst/>
          </a:prstGeom>
        </p:spPr>
      </p:pic>
      <p:pic>
        <p:nvPicPr>
          <p:cNvPr id="44" name="Image 43" descr="Une image contenant terrain, extérieur, arbre, nature&#10;&#10;Description générée automatiquement">
            <a:extLst>
              <a:ext uri="{FF2B5EF4-FFF2-40B4-BE49-F238E27FC236}">
                <a16:creationId xmlns:a16="http://schemas.microsoft.com/office/drawing/2014/main" id="{9077AACD-BCE3-4410-B812-F517C24315D7}"/>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712623" y="277887"/>
            <a:ext cx="1166008" cy="1554677"/>
          </a:xfrm>
          <a:prstGeom prst="rect">
            <a:avLst/>
          </a:prstGeom>
        </p:spPr>
      </p:pic>
      <p:pic>
        <p:nvPicPr>
          <p:cNvPr id="6" name="Image 5" descr="Une image contenant arbre, route, extérieur, scène&#10;&#10;Description générée automatiquement">
            <a:extLst>
              <a:ext uri="{FF2B5EF4-FFF2-40B4-BE49-F238E27FC236}">
                <a16:creationId xmlns:a16="http://schemas.microsoft.com/office/drawing/2014/main" id="{856B3860-4F57-4521-A133-1291FA247E8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9856" y="349906"/>
            <a:ext cx="1557339" cy="1168004"/>
          </a:xfrm>
          <a:prstGeom prst="rect">
            <a:avLst/>
          </a:prstGeom>
        </p:spPr>
      </p:pic>
    </p:spTree>
    <p:extLst>
      <p:ext uri="{BB962C8B-B14F-4D97-AF65-F5344CB8AC3E}">
        <p14:creationId xmlns:p14="http://schemas.microsoft.com/office/powerpoint/2010/main" val="3971441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9" name="Rectangle 54">
            <a:extLst>
              <a:ext uri="{FF2B5EF4-FFF2-40B4-BE49-F238E27FC236}">
                <a16:creationId xmlns:a16="http://schemas.microsoft.com/office/drawing/2014/main" id="{AAAE3770-609E-4289-8B0A-45119D434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 name="Rectangle 56">
            <a:extLst>
              <a:ext uri="{FF2B5EF4-FFF2-40B4-BE49-F238E27FC236}">
                <a16:creationId xmlns:a16="http://schemas.microsoft.com/office/drawing/2014/main" id="{AA8B6BCE-776F-41C6-B8BE-87214BA6A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1" name="Straight Connector 58">
            <a:extLst>
              <a:ext uri="{FF2B5EF4-FFF2-40B4-BE49-F238E27FC236}">
                <a16:creationId xmlns:a16="http://schemas.microsoft.com/office/drawing/2014/main" id="{8BA5AC9C-E659-489D-8683-D019CE12A7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2" name="Rectangle 60">
            <a:extLst>
              <a:ext uri="{FF2B5EF4-FFF2-40B4-BE49-F238E27FC236}">
                <a16:creationId xmlns:a16="http://schemas.microsoft.com/office/drawing/2014/main" id="{2AAF3CF2-D3D4-4883-A873-C1A8B69218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 y="0"/>
            <a:ext cx="343855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CDF94A27-114D-47A2-B1F1-933B2B0E453E}"/>
              </a:ext>
            </a:extLst>
          </p:cNvPr>
          <p:cNvSpPr>
            <a:spLocks noGrp="1"/>
          </p:cNvSpPr>
          <p:nvPr>
            <p:ph type="title"/>
          </p:nvPr>
        </p:nvSpPr>
        <p:spPr>
          <a:xfrm>
            <a:off x="342902" y="640081"/>
            <a:ext cx="2962275" cy="4246245"/>
          </a:xfrm>
        </p:spPr>
        <p:txBody>
          <a:bodyPr vert="horz" lIns="91440" tIns="45720" rIns="91440" bIns="45720" rtlCol="0" anchor="b">
            <a:normAutofit/>
          </a:bodyPr>
          <a:lstStyle/>
          <a:p>
            <a:r>
              <a:rPr lang="en-US" sz="2000" b="1" dirty="0">
                <a:solidFill>
                  <a:srgbClr val="FFFFFF"/>
                </a:solidFill>
              </a:rPr>
              <a:t>Le </a:t>
            </a:r>
            <a:r>
              <a:rPr lang="en-US" sz="2000" b="1" dirty="0" err="1">
                <a:solidFill>
                  <a:srgbClr val="FFFFFF"/>
                </a:solidFill>
              </a:rPr>
              <a:t>projet</a:t>
            </a:r>
            <a:r>
              <a:rPr lang="en-US" sz="2000" b="1" dirty="0">
                <a:solidFill>
                  <a:srgbClr val="FFFFFF"/>
                </a:solidFill>
              </a:rPr>
              <a:t> de 2022 ! </a:t>
            </a:r>
            <a:br>
              <a:rPr lang="en-US" sz="2000" b="1" dirty="0">
                <a:solidFill>
                  <a:srgbClr val="FFFFFF"/>
                </a:solidFill>
              </a:rPr>
            </a:br>
            <a:br>
              <a:rPr lang="en-US" sz="2000" b="1" dirty="0">
                <a:solidFill>
                  <a:srgbClr val="FFFFFF"/>
                </a:solidFill>
              </a:rPr>
            </a:br>
            <a:r>
              <a:rPr lang="en-US" sz="2000" b="1" dirty="0" err="1">
                <a:solidFill>
                  <a:srgbClr val="FFFFFF"/>
                </a:solidFill>
              </a:rPr>
              <a:t>Demande</a:t>
            </a:r>
            <a:r>
              <a:rPr lang="en-US" sz="2000" b="1" dirty="0">
                <a:solidFill>
                  <a:srgbClr val="FFFFFF"/>
                </a:solidFill>
              </a:rPr>
              <a:t> de subvention a </a:t>
            </a:r>
            <a:r>
              <a:rPr lang="en-US" sz="2000" b="1" dirty="0" err="1">
                <a:solidFill>
                  <a:srgbClr val="FFFFFF"/>
                </a:solidFill>
              </a:rPr>
              <a:t>été</a:t>
            </a:r>
            <a:r>
              <a:rPr lang="en-US" sz="2000" b="1" dirty="0">
                <a:solidFill>
                  <a:srgbClr val="FFFFFF"/>
                </a:solidFill>
              </a:rPr>
              <a:t> </a:t>
            </a:r>
            <a:r>
              <a:rPr lang="en-US" sz="2000" b="1" dirty="0" err="1">
                <a:solidFill>
                  <a:srgbClr val="FFFFFF"/>
                </a:solidFill>
              </a:rPr>
              <a:t>jugée</a:t>
            </a:r>
            <a:r>
              <a:rPr lang="en-US" sz="2000" b="1" dirty="0">
                <a:solidFill>
                  <a:srgbClr val="FFFFFF"/>
                </a:solidFill>
              </a:rPr>
              <a:t> </a:t>
            </a:r>
            <a:r>
              <a:rPr lang="en-US" sz="2000" b="1" dirty="0" err="1">
                <a:solidFill>
                  <a:srgbClr val="FFFFFF"/>
                </a:solidFill>
              </a:rPr>
              <a:t>prioritaire</a:t>
            </a:r>
            <a:r>
              <a:rPr lang="en-US" sz="2000" b="1" dirty="0">
                <a:solidFill>
                  <a:srgbClr val="FFFFFF"/>
                </a:solidFill>
              </a:rPr>
              <a:t> par le </a:t>
            </a:r>
            <a:r>
              <a:rPr lang="en-US" sz="2000" b="1" dirty="0" err="1">
                <a:solidFill>
                  <a:srgbClr val="FFFFFF"/>
                </a:solidFill>
              </a:rPr>
              <a:t>Ministère</a:t>
            </a:r>
            <a:r>
              <a:rPr lang="en-US" sz="2000" b="1" dirty="0">
                <a:solidFill>
                  <a:srgbClr val="FFFFFF"/>
                </a:solidFill>
              </a:rPr>
              <a:t> dans le cadre du Programme de </a:t>
            </a:r>
            <a:r>
              <a:rPr lang="en-US" sz="2000" b="1" dirty="0" err="1">
                <a:solidFill>
                  <a:srgbClr val="FFFFFF"/>
                </a:solidFill>
              </a:rPr>
              <a:t>Réfection</a:t>
            </a:r>
            <a:r>
              <a:rPr lang="en-US" sz="2000" b="1" dirty="0">
                <a:solidFill>
                  <a:srgbClr val="FFFFFF"/>
                </a:solidFill>
              </a:rPr>
              <a:t> des infrastructures municipals (RÉCIM)- </a:t>
            </a:r>
            <a:r>
              <a:rPr lang="en-US" sz="2000" b="1" dirty="0" err="1">
                <a:solidFill>
                  <a:srgbClr val="FFFFFF"/>
                </a:solidFill>
              </a:rPr>
              <a:t>Projet</a:t>
            </a:r>
            <a:r>
              <a:rPr lang="en-US" sz="2000" b="1" dirty="0">
                <a:solidFill>
                  <a:srgbClr val="FFFFFF"/>
                </a:solidFill>
              </a:rPr>
              <a:t> </a:t>
            </a:r>
            <a:r>
              <a:rPr lang="en-US" sz="2000" b="1" dirty="0" err="1">
                <a:solidFill>
                  <a:srgbClr val="FFFFFF"/>
                </a:solidFill>
              </a:rPr>
              <a:t>d’infrastructures</a:t>
            </a:r>
            <a:r>
              <a:rPr lang="en-US" sz="2000" b="1" dirty="0">
                <a:solidFill>
                  <a:srgbClr val="FFFFFF"/>
                </a:solidFill>
              </a:rPr>
              <a:t> à vocation municipal </a:t>
            </a:r>
            <a:r>
              <a:rPr lang="en-US" sz="2000" b="1" dirty="0" err="1">
                <a:solidFill>
                  <a:srgbClr val="FFFFFF"/>
                </a:solidFill>
              </a:rPr>
              <a:t>ou</a:t>
            </a:r>
            <a:r>
              <a:rPr lang="en-US" sz="2000" b="1" dirty="0">
                <a:solidFill>
                  <a:srgbClr val="FFFFFF"/>
                </a:solidFill>
              </a:rPr>
              <a:t> Communautaire (80 % des </a:t>
            </a:r>
            <a:r>
              <a:rPr lang="en-US" sz="2000" b="1" dirty="0" err="1">
                <a:solidFill>
                  <a:srgbClr val="FFFFFF"/>
                </a:solidFill>
              </a:rPr>
              <a:t>coûts</a:t>
            </a:r>
            <a:r>
              <a:rPr lang="en-US" sz="2000" b="1" dirty="0">
                <a:solidFill>
                  <a:srgbClr val="FFFFFF"/>
                </a:solidFill>
              </a:rPr>
              <a:t>  </a:t>
            </a:r>
            <a:r>
              <a:rPr lang="en-US" sz="2000" b="1" dirty="0" err="1">
                <a:solidFill>
                  <a:srgbClr val="FFFFFF"/>
                </a:solidFill>
              </a:rPr>
              <a:t>subventionnés</a:t>
            </a:r>
            <a:r>
              <a:rPr lang="en-US" sz="2000" b="1" dirty="0">
                <a:solidFill>
                  <a:srgbClr val="FFFFFF"/>
                </a:solidFill>
              </a:rPr>
              <a:t>)</a:t>
            </a:r>
          </a:p>
        </p:txBody>
      </p:sp>
      <p:pic>
        <p:nvPicPr>
          <p:cNvPr id="5" name="Espace réservé du contenu 4" descr="Une image contenant montagne, herbe, bâtiment, vue&#10;&#10;Description générée automatiquement">
            <a:extLst>
              <a:ext uri="{FF2B5EF4-FFF2-40B4-BE49-F238E27FC236}">
                <a16:creationId xmlns:a16="http://schemas.microsoft.com/office/drawing/2014/main" id="{940FC46D-4E3C-4BCD-A5EC-6209C6D9EFC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700" r="31356"/>
          <a:stretch/>
        </p:blipFill>
        <p:spPr>
          <a:xfrm rot="21600000">
            <a:off x="3479799" y="11"/>
            <a:ext cx="5664200" cy="6857991"/>
          </a:xfrm>
          <a:prstGeom prst="rect">
            <a:avLst/>
          </a:prstGeom>
        </p:spPr>
      </p:pic>
      <p:sp>
        <p:nvSpPr>
          <p:cNvPr id="73" name="Rectangle 62">
            <a:extLst>
              <a:ext uri="{FF2B5EF4-FFF2-40B4-BE49-F238E27FC236}">
                <a16:creationId xmlns:a16="http://schemas.microsoft.com/office/drawing/2014/main" id="{167649D9-3A9D-4872-9DF6-3948CA3E6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3856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41405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7F93CB3-555F-4601-A486-59E82D9E81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62F2601-C4CE-4B73-A162-D5A14E5191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C3B9F8A8-0D8A-485C-B428-AEB588E169A1}"/>
              </a:ext>
            </a:extLst>
          </p:cNvPr>
          <p:cNvSpPr>
            <a:spLocks noGrp="1"/>
          </p:cNvSpPr>
          <p:nvPr>
            <p:ph type="title"/>
          </p:nvPr>
        </p:nvSpPr>
        <p:spPr>
          <a:xfrm>
            <a:off x="369281" y="516835"/>
            <a:ext cx="2313633" cy="5772840"/>
          </a:xfrm>
        </p:spPr>
        <p:txBody>
          <a:bodyPr anchor="ctr">
            <a:normAutofit/>
          </a:bodyPr>
          <a:lstStyle/>
          <a:p>
            <a:r>
              <a:rPr lang="fr-CA" sz="3100" dirty="0">
                <a:solidFill>
                  <a:srgbClr val="FFFFFF"/>
                </a:solidFill>
              </a:rPr>
              <a:t>Subvention à la hauteur de 80 % pour ce projet </a:t>
            </a:r>
          </a:p>
        </p:txBody>
      </p:sp>
      <p:sp>
        <p:nvSpPr>
          <p:cNvPr id="13" name="Rectangle 12">
            <a:extLst>
              <a:ext uri="{FF2B5EF4-FFF2-40B4-BE49-F238E27FC236}">
                <a16:creationId xmlns:a16="http://schemas.microsoft.com/office/drawing/2014/main" id="{3FAE6B79-0440-457F-9036-C4C304225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 name="Espace réservé du contenu 3">
            <a:extLst>
              <a:ext uri="{FF2B5EF4-FFF2-40B4-BE49-F238E27FC236}">
                <a16:creationId xmlns:a16="http://schemas.microsoft.com/office/drawing/2014/main" id="{F674DEC0-4F59-47EC-86EE-380744943EF3}"/>
              </a:ext>
            </a:extLst>
          </p:cNvPr>
          <p:cNvGraphicFramePr>
            <a:graphicFrameLocks noGrp="1"/>
          </p:cNvGraphicFramePr>
          <p:nvPr>
            <p:ph idx="1"/>
            <p:extLst>
              <p:ext uri="{D42A27DB-BD31-4B8C-83A1-F6EECF244321}">
                <p14:modId xmlns:p14="http://schemas.microsoft.com/office/powerpoint/2010/main" val="2878550920"/>
              </p:ext>
            </p:extLst>
          </p:nvPr>
        </p:nvGraphicFramePr>
        <p:xfrm>
          <a:off x="3556401" y="982237"/>
          <a:ext cx="5098257" cy="4964986"/>
        </p:xfrm>
        <a:graphic>
          <a:graphicData uri="http://schemas.openxmlformats.org/drawingml/2006/table">
            <a:tbl>
              <a:tblPr/>
              <a:tblGrid>
                <a:gridCol w="3087813">
                  <a:extLst>
                    <a:ext uri="{9D8B030D-6E8A-4147-A177-3AD203B41FA5}">
                      <a16:colId xmlns:a16="http://schemas.microsoft.com/office/drawing/2014/main" val="3523703313"/>
                    </a:ext>
                  </a:extLst>
                </a:gridCol>
                <a:gridCol w="898168">
                  <a:extLst>
                    <a:ext uri="{9D8B030D-6E8A-4147-A177-3AD203B41FA5}">
                      <a16:colId xmlns:a16="http://schemas.microsoft.com/office/drawing/2014/main" val="569355088"/>
                    </a:ext>
                  </a:extLst>
                </a:gridCol>
                <a:gridCol w="1112276">
                  <a:extLst>
                    <a:ext uri="{9D8B030D-6E8A-4147-A177-3AD203B41FA5}">
                      <a16:colId xmlns:a16="http://schemas.microsoft.com/office/drawing/2014/main" val="265045732"/>
                    </a:ext>
                  </a:extLst>
                </a:gridCol>
              </a:tblGrid>
              <a:tr h="363155">
                <a:tc>
                  <a:txBody>
                    <a:bodyPr/>
                    <a:lstStyle/>
                    <a:p>
                      <a:pPr algn="l" fontAlgn="b">
                        <a:spcBef>
                          <a:spcPts val="0"/>
                        </a:spcBef>
                        <a:spcAft>
                          <a:spcPts val="0"/>
                        </a:spcAft>
                      </a:pPr>
                      <a:r>
                        <a:rPr lang="fr-CA" sz="1200" b="0" i="0" u="none" strike="noStrike">
                          <a:solidFill>
                            <a:srgbClr val="000000"/>
                          </a:solidFill>
                          <a:effectLst/>
                          <a:latin typeface="Calibri" panose="020F0502020204030204" pitchFamily="34" charset="0"/>
                        </a:rPr>
                        <a:t>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fr-CA" sz="1100" b="1" i="0" u="none" strike="noStrike">
                          <a:solidFill>
                            <a:srgbClr val="000000"/>
                          </a:solidFill>
                          <a:effectLst/>
                          <a:latin typeface="Calibri" panose="020F0502020204030204" pitchFamily="34" charset="0"/>
                        </a:rPr>
                        <a:t>Bâtiment (estimation)</a:t>
                      </a:r>
                      <a:endParaRPr lang="fr-CA" sz="2000" b="0" i="0" u="none" strike="noStrike">
                        <a:effectLst/>
                        <a:latin typeface="Arial" panose="020B0604020202020204" pitchFamily="34" charset="0"/>
                      </a:endParaRPr>
                    </a:p>
                  </a:txBody>
                  <a:tcPr marL="10795" marR="10795" marT="1079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fr-CA" sz="1100" b="1" i="0" u="none" strike="noStrike">
                          <a:solidFill>
                            <a:srgbClr val="000000"/>
                          </a:solidFill>
                          <a:effectLst/>
                          <a:latin typeface="Calibri" panose="020F0502020204030204" pitchFamily="34" charset="0"/>
                        </a:rPr>
                        <a:t>% de participation (bâtiment)</a:t>
                      </a:r>
                      <a:endParaRPr lang="fr-CA" sz="2000" b="0" i="0" u="none" strike="noStrike">
                        <a:effectLst/>
                        <a:latin typeface="Arial" panose="020B0604020202020204" pitchFamily="34" charset="0"/>
                      </a:endParaRPr>
                    </a:p>
                  </a:txBody>
                  <a:tcPr marL="10795" marR="10795" marT="1079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658025085"/>
                  </a:ext>
                </a:extLst>
              </a:tr>
              <a:tr h="242247">
                <a:tc>
                  <a:txBody>
                    <a:bodyPr/>
                    <a:lstStyle/>
                    <a:p>
                      <a:pPr algn="l" fontAlgn="b">
                        <a:spcBef>
                          <a:spcPts val="0"/>
                        </a:spcBef>
                        <a:spcAft>
                          <a:spcPts val="0"/>
                        </a:spcAft>
                      </a:pPr>
                      <a:r>
                        <a:rPr lang="fr-CA" sz="1100" b="1" i="0" u="none" strike="noStrike">
                          <a:solidFill>
                            <a:srgbClr val="000000"/>
                          </a:solidFill>
                          <a:effectLst/>
                          <a:latin typeface="Calibri" panose="020F0502020204030204" pitchFamily="34" charset="0"/>
                        </a:rPr>
                        <a:t>TOTAL COÛTS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1 965 249 $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ctr" fontAlgn="b">
                        <a:spcBef>
                          <a:spcPts val="0"/>
                        </a:spcBef>
                        <a:spcAft>
                          <a:spcPts val="0"/>
                        </a:spcAft>
                      </a:pPr>
                      <a:r>
                        <a:rPr lang="fr-CA" sz="1200" b="1" i="0" u="none" strike="noStrike">
                          <a:solidFill>
                            <a:srgbClr val="000000"/>
                          </a:solidFill>
                          <a:effectLst/>
                          <a:latin typeface="Calibri" panose="020F0502020204030204" pitchFamily="34" charset="0"/>
                        </a:rPr>
                        <a:t>100%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595912254"/>
                  </a:ext>
                </a:extLst>
              </a:tr>
              <a:tr h="242247">
                <a:tc>
                  <a:txBody>
                    <a:bodyPr/>
                    <a:lstStyle/>
                    <a:p>
                      <a:pPr algn="l" fontAlgn="b">
                        <a:spcBef>
                          <a:spcPts val="0"/>
                        </a:spcBef>
                        <a:spcAft>
                          <a:spcPts val="0"/>
                        </a:spcAft>
                      </a:pPr>
                      <a:r>
                        <a:rPr lang="fr-CA" sz="1100" b="1" i="0" u="sng" strike="noStrike">
                          <a:solidFill>
                            <a:srgbClr val="000000"/>
                          </a:solidFill>
                          <a:effectLst/>
                          <a:latin typeface="Calibri" panose="020F0502020204030204" pitchFamily="34" charset="0"/>
                        </a:rPr>
                        <a:t>FINANCEMENT</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spcBef>
                          <a:spcPts val="0"/>
                        </a:spcBef>
                        <a:spcAft>
                          <a:spcPts val="0"/>
                        </a:spcAft>
                      </a:pPr>
                      <a:r>
                        <a:rPr lang="fr-CA" sz="1200" b="0" i="0" u="none" strike="noStrike">
                          <a:solidFill>
                            <a:srgbClr val="000000"/>
                          </a:solidFill>
                          <a:effectLst/>
                          <a:latin typeface="Calibri" panose="020F0502020204030204" pitchFamily="34" charset="0"/>
                        </a:rPr>
                        <a:t>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94056945"/>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Fonds Régional de la Capitale Nationale (FRCN)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75 000 $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4%</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121007966"/>
                  </a:ext>
                </a:extLst>
              </a:tr>
              <a:tr h="363155">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Programme Réfection Et Construction des Infrastructures municipales (RÉCIM)</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1 375 674 $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70%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88482075"/>
                  </a:ext>
                </a:extLst>
              </a:tr>
              <a:tr h="363155">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Programme d'aide finacière pour les bâtiments municipaux (PRABAM)</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75 000 $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4%</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1048956"/>
                  </a:ext>
                </a:extLst>
              </a:tr>
              <a:tr h="363155">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Programme de la taxe sur l'essence et de la contribution du Québec (TECQ 2019-2023)</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1" i="0" u="none" strike="noStrike">
                          <a:solidFill>
                            <a:srgbClr val="FF0000"/>
                          </a:solidFill>
                          <a:effectLst/>
                          <a:latin typeface="Calibri" panose="020F0502020204030204" pitchFamily="34" charset="0"/>
                        </a:rPr>
                        <a:t>50 177 $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3%</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35954217"/>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Fonds d'action bénévole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855492538"/>
                  </a:ext>
                </a:extLst>
              </a:tr>
              <a:tr h="242247">
                <a:tc>
                  <a:txBody>
                    <a:bodyPr/>
                    <a:lstStyle/>
                    <a:p>
                      <a:pPr algn="l" fontAlgn="b">
                        <a:spcBef>
                          <a:spcPts val="0"/>
                        </a:spcBef>
                        <a:spcAft>
                          <a:spcPts val="0"/>
                        </a:spcAft>
                      </a:pPr>
                      <a:r>
                        <a:rPr lang="fr-CA" sz="1100" b="1" i="0" u="none" strike="noStrike">
                          <a:solidFill>
                            <a:srgbClr val="000000"/>
                          </a:solidFill>
                          <a:effectLst/>
                          <a:latin typeface="Calibri" panose="020F0502020204030204" pitchFamily="34" charset="0"/>
                        </a:rPr>
                        <a:t>TOTAL de la participation gouvernementale (69 %)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1 575 851 $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ctr" fontAlgn="b">
                        <a:spcBef>
                          <a:spcPts val="0"/>
                        </a:spcBef>
                        <a:spcAft>
                          <a:spcPts val="0"/>
                        </a:spcAft>
                      </a:pPr>
                      <a:r>
                        <a:rPr lang="fr-CA" sz="1200" b="1" i="0" u="none" strike="noStrike">
                          <a:solidFill>
                            <a:srgbClr val="000000"/>
                          </a:solidFill>
                          <a:effectLst/>
                          <a:latin typeface="Calibri" panose="020F0502020204030204" pitchFamily="34" charset="0"/>
                        </a:rPr>
                        <a:t>80%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42835447"/>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Emprunt (Ville)</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389 398 $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C000"/>
                    </a:solidFill>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20%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66540350"/>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Surplus accumulé (Ville)</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23283895"/>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Réserve (Ville)</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65956588"/>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Fonds de roulement (Ville)</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4144395812"/>
                  </a:ext>
                </a:extLst>
              </a:tr>
              <a:tr h="242247">
                <a:tc>
                  <a:txBody>
                    <a:bodyPr/>
                    <a:lstStyle/>
                    <a:p>
                      <a:pPr algn="l" fontAlgn="b">
                        <a:spcBef>
                          <a:spcPts val="0"/>
                        </a:spcBef>
                        <a:spcAft>
                          <a:spcPts val="0"/>
                        </a:spcAft>
                      </a:pPr>
                      <a:r>
                        <a:rPr lang="fr-CA" sz="1100" b="1" i="0" u="none" strike="noStrike">
                          <a:solidFill>
                            <a:srgbClr val="000000"/>
                          </a:solidFill>
                          <a:effectLst/>
                          <a:latin typeface="Calibri" panose="020F0502020204030204" pitchFamily="34" charset="0"/>
                        </a:rPr>
                        <a:t>TOTAL de la participation Ville de Lac-Delage (30 %)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389 398 $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ctr" fontAlgn="b">
                        <a:spcBef>
                          <a:spcPts val="0"/>
                        </a:spcBef>
                        <a:spcAft>
                          <a:spcPts val="0"/>
                        </a:spcAft>
                      </a:pPr>
                      <a:r>
                        <a:rPr lang="fr-CA" sz="1200" b="1" i="0" u="none" strike="noStrike">
                          <a:solidFill>
                            <a:srgbClr val="000000"/>
                          </a:solidFill>
                          <a:effectLst/>
                          <a:latin typeface="Calibri" panose="020F0502020204030204" pitchFamily="34" charset="0"/>
                        </a:rPr>
                        <a:t>20%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939501700"/>
                  </a:ext>
                </a:extLst>
              </a:tr>
              <a:tr h="242247">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Caisse Populaire</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92731542"/>
                  </a:ext>
                </a:extLst>
              </a:tr>
              <a:tr h="363155">
                <a:tc>
                  <a:txBody>
                    <a:bodyPr/>
                    <a:lstStyle/>
                    <a:p>
                      <a:pPr algn="l" fontAlgn="b">
                        <a:spcBef>
                          <a:spcPts val="0"/>
                        </a:spcBef>
                        <a:spcAft>
                          <a:spcPts val="0"/>
                        </a:spcAft>
                      </a:pPr>
                      <a:r>
                        <a:rPr lang="fr-CA" sz="1100" b="0" i="0" u="none" strike="noStrike">
                          <a:solidFill>
                            <a:srgbClr val="000000"/>
                          </a:solidFill>
                          <a:effectLst/>
                          <a:latin typeface="Calibri" panose="020F0502020204030204" pitchFamily="34" charset="0"/>
                        </a:rPr>
                        <a:t>Union Régionale des Loisirs et du Sport de la Capitale Nationale (URLSCN)</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r" fontAlgn="b">
                        <a:spcBef>
                          <a:spcPts val="0"/>
                        </a:spcBef>
                        <a:spcAft>
                          <a:spcPts val="0"/>
                        </a:spcAft>
                      </a:pPr>
                      <a:r>
                        <a:rPr lang="fr-CA" sz="1200" b="0"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fr-CA" sz="1200" b="0"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314286429"/>
                  </a:ext>
                </a:extLst>
              </a:tr>
              <a:tr h="242247">
                <a:tc>
                  <a:txBody>
                    <a:bodyPr/>
                    <a:lstStyle/>
                    <a:p>
                      <a:pPr algn="l" fontAlgn="b">
                        <a:spcBef>
                          <a:spcPts val="0"/>
                        </a:spcBef>
                        <a:spcAft>
                          <a:spcPts val="0"/>
                        </a:spcAft>
                      </a:pPr>
                      <a:r>
                        <a:rPr lang="fr-CA" sz="1100" b="1" i="0" u="none" strike="noStrike">
                          <a:solidFill>
                            <a:srgbClr val="000000"/>
                          </a:solidFill>
                          <a:effectLst/>
                          <a:latin typeface="Calibri" panose="020F0502020204030204" pitchFamily="34" charset="0"/>
                        </a:rPr>
                        <a:t>TOTAL participation autres (3%)</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0 $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tc>
                  <a:txBody>
                    <a:bodyPr/>
                    <a:lstStyle/>
                    <a:p>
                      <a:pPr algn="ctr" fontAlgn="b">
                        <a:spcBef>
                          <a:spcPts val="0"/>
                        </a:spcBef>
                        <a:spcAft>
                          <a:spcPts val="0"/>
                        </a:spcAft>
                      </a:pPr>
                      <a:r>
                        <a:rPr lang="fr-CA" sz="1200" b="1" i="0" u="none" strike="noStrike">
                          <a:solidFill>
                            <a:srgbClr val="000000"/>
                          </a:solidFill>
                          <a:effectLst/>
                          <a:latin typeface="Calibri" panose="020F0502020204030204" pitchFamily="34" charset="0"/>
                        </a:rPr>
                        <a:t>0%</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43844303"/>
                  </a:ext>
                </a:extLst>
              </a:tr>
              <a:tr h="242247">
                <a:tc>
                  <a:txBody>
                    <a:bodyPr/>
                    <a:lstStyle/>
                    <a:p>
                      <a:pPr algn="l" fontAlgn="b">
                        <a:spcBef>
                          <a:spcPts val="0"/>
                        </a:spcBef>
                        <a:spcAft>
                          <a:spcPts val="0"/>
                        </a:spcAft>
                      </a:pPr>
                      <a:r>
                        <a:rPr lang="fr-CA" sz="1100" b="1" i="0" u="none" strike="noStrike">
                          <a:solidFill>
                            <a:srgbClr val="000000"/>
                          </a:solidFill>
                          <a:effectLst/>
                          <a:latin typeface="Calibri" panose="020F0502020204030204" pitchFamily="34" charset="0"/>
                        </a:rPr>
                        <a:t>TOTAL FINANCEMENT</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E2EFDA"/>
                    </a:solidFill>
                  </a:tcPr>
                </a:tc>
                <a:tc>
                  <a:txBody>
                    <a:bodyPr/>
                    <a:lstStyle/>
                    <a:p>
                      <a:pPr algn="r" fontAlgn="b">
                        <a:spcBef>
                          <a:spcPts val="0"/>
                        </a:spcBef>
                        <a:spcAft>
                          <a:spcPts val="0"/>
                        </a:spcAft>
                      </a:pPr>
                      <a:r>
                        <a:rPr lang="fr-CA" sz="1200" b="1" i="0" u="none" strike="noStrike">
                          <a:solidFill>
                            <a:srgbClr val="000000"/>
                          </a:solidFill>
                          <a:effectLst/>
                          <a:latin typeface="Calibri" panose="020F0502020204030204" pitchFamily="34" charset="0"/>
                        </a:rPr>
                        <a:t>1 965 249 $</a:t>
                      </a:r>
                      <a:endParaRPr lang="fr-CA" sz="2000" b="0" i="0" u="none" strike="noStrike">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E2EFDA"/>
                    </a:solidFill>
                  </a:tcPr>
                </a:tc>
                <a:tc>
                  <a:txBody>
                    <a:bodyPr/>
                    <a:lstStyle/>
                    <a:p>
                      <a:pPr algn="ctr" fontAlgn="b">
                        <a:spcBef>
                          <a:spcPts val="0"/>
                        </a:spcBef>
                        <a:spcAft>
                          <a:spcPts val="0"/>
                        </a:spcAft>
                      </a:pPr>
                      <a:r>
                        <a:rPr lang="fr-CA" sz="1200" b="1" i="0" u="none" strike="noStrike" dirty="0">
                          <a:solidFill>
                            <a:srgbClr val="000000"/>
                          </a:solidFill>
                          <a:effectLst/>
                          <a:latin typeface="Calibri" panose="020F0502020204030204" pitchFamily="34" charset="0"/>
                        </a:rPr>
                        <a:t>100%</a:t>
                      </a:r>
                      <a:endParaRPr lang="fr-CA" sz="2000" b="0" i="0" u="none" strike="noStrike" dirty="0">
                        <a:effectLst/>
                        <a:latin typeface="Arial" panose="020B0604020202020204" pitchFamily="34" charset="0"/>
                      </a:endParaRPr>
                    </a:p>
                  </a:txBody>
                  <a:tcPr marL="10795" marR="10795" marT="1079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277153716"/>
                  </a:ext>
                </a:extLst>
              </a:tr>
            </a:tbl>
          </a:graphicData>
        </a:graphic>
      </p:graphicFrame>
    </p:spTree>
    <p:extLst>
      <p:ext uri="{BB962C8B-B14F-4D97-AF65-F5344CB8AC3E}">
        <p14:creationId xmlns:p14="http://schemas.microsoft.com/office/powerpoint/2010/main" val="3733015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custDataLst>
              <p:tags r:id="rId1"/>
            </p:custDataLst>
          </p:nvPr>
        </p:nvSpPr>
        <p:spPr>
          <a:xfrm>
            <a:off x="2286000" y="412159"/>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Revenus 2022</a:t>
            </a:r>
          </a:p>
          <a:p>
            <a:pPr algn="ctr">
              <a:defRPr sz="1400" b="0" i="0" u="none" strike="noStrike" kern="1200" spc="0" baseline="0">
                <a:solidFill>
                  <a:prstClr val="black">
                    <a:lumMod val="65000"/>
                    <a:lumOff val="35000"/>
                  </a:prstClr>
                </a:solidFill>
                <a:latin typeface="+mn-lt"/>
                <a:ea typeface="+mn-ea"/>
                <a:cs typeface="+mn-cs"/>
              </a:defRPr>
            </a:pPr>
            <a:endParaRPr lang="fr-CA" sz="3200" b="1" dirty="0">
              <a:effectLst>
                <a:outerShdw blurRad="38100" dist="38100" dir="2700000" algn="tl">
                  <a:srgbClr val="000000">
                    <a:alpha val="43137"/>
                  </a:srgbClr>
                </a:outerShdw>
              </a:effectLst>
            </a:endParaRPr>
          </a:p>
        </p:txBody>
      </p:sp>
      <p:pic>
        <p:nvPicPr>
          <p:cNvPr id="9" name="Image 8">
            <a:extLst>
              <a:ext uri="{FF2B5EF4-FFF2-40B4-BE49-F238E27FC236}">
                <a16:creationId xmlns:a16="http://schemas.microsoft.com/office/drawing/2014/main" id="{A4E705DA-1317-4A9E-B80E-EECDB227E5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0146" y="4435270"/>
            <a:ext cx="2597831" cy="1709159"/>
          </a:xfrm>
          <a:prstGeom prst="rect">
            <a:avLst/>
          </a:prstGeom>
        </p:spPr>
      </p:pic>
      <p:pic>
        <p:nvPicPr>
          <p:cNvPr id="6" name="Image 5">
            <a:extLst>
              <a:ext uri="{FF2B5EF4-FFF2-40B4-BE49-F238E27FC236}">
                <a16:creationId xmlns:a16="http://schemas.microsoft.com/office/drawing/2014/main" id="{7732EE2A-5A5F-4F4E-967F-1DD13ADF9E2C}"/>
              </a:ext>
            </a:extLst>
          </p:cNvPr>
          <p:cNvPicPr>
            <a:picLocks noChangeAspect="1"/>
          </p:cNvPicPr>
          <p:nvPr/>
        </p:nvPicPr>
        <p:blipFill>
          <a:blip r:embed="rId5"/>
          <a:stretch>
            <a:fillRect/>
          </a:stretch>
        </p:blipFill>
        <p:spPr>
          <a:xfrm>
            <a:off x="895354" y="1828802"/>
            <a:ext cx="7496175" cy="2606467"/>
          </a:xfrm>
          <a:prstGeom prst="rect">
            <a:avLst/>
          </a:prstGeom>
        </p:spPr>
      </p:pic>
    </p:spTree>
    <p:extLst>
      <p:ext uri="{BB962C8B-B14F-4D97-AF65-F5344CB8AC3E}">
        <p14:creationId xmlns:p14="http://schemas.microsoft.com/office/powerpoint/2010/main" val="3240937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F6C9D135-2BF4-4694-8732-88EEE18AA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3"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a:extLst>
              <a:ext uri="{FF2B5EF4-FFF2-40B4-BE49-F238E27FC236}">
                <a16:creationId xmlns:a16="http://schemas.microsoft.com/office/drawing/2014/main" id="{F778FCE6-4D20-4A9A-90B4-C948024EB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7" name="Straight Connector 46">
            <a:extLst>
              <a:ext uri="{FF2B5EF4-FFF2-40B4-BE49-F238E27FC236}">
                <a16:creationId xmlns:a16="http://schemas.microsoft.com/office/drawing/2014/main" id="{FBCBF307-3BC6-4D33-BC45-E7DADD14F2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49" name="Rectangle 48">
            <a:extLst>
              <a:ext uri="{FF2B5EF4-FFF2-40B4-BE49-F238E27FC236}">
                <a16:creationId xmlns:a16="http://schemas.microsoft.com/office/drawing/2014/main" id="{AD52AB10-A2E8-4497-AE97-16F9577E8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904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B7FBCFF0-6CD1-40C7-9A2F-5CDCE1BA3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67445FA5-801D-46E5-AC4A-93DA81B5212E}"/>
              </a:ext>
            </a:extLst>
          </p:cNvPr>
          <p:cNvSpPr>
            <a:spLocks noGrp="1"/>
          </p:cNvSpPr>
          <p:nvPr>
            <p:ph type="title"/>
          </p:nvPr>
        </p:nvSpPr>
        <p:spPr>
          <a:xfrm>
            <a:off x="798897" y="5120640"/>
            <a:ext cx="7543800" cy="822960"/>
          </a:xfrm>
        </p:spPr>
        <p:txBody>
          <a:bodyPr vert="horz" lIns="91440" tIns="45720" rIns="91440" bIns="45720" rtlCol="0" anchor="b">
            <a:normAutofit/>
          </a:bodyPr>
          <a:lstStyle/>
          <a:p>
            <a:pPr algn="ctr"/>
            <a:r>
              <a:rPr lang="en-US" sz="3100" dirty="0" err="1"/>
              <a:t>Période</a:t>
            </a:r>
            <a:r>
              <a:rPr lang="en-US" sz="3100" dirty="0"/>
              <a:t> de questions</a:t>
            </a:r>
          </a:p>
        </p:txBody>
      </p:sp>
      <p:pic>
        <p:nvPicPr>
          <p:cNvPr id="6" name="Espace réservé pour une image  5">
            <a:extLst>
              <a:ext uri="{FF2B5EF4-FFF2-40B4-BE49-F238E27FC236}">
                <a16:creationId xmlns:a16="http://schemas.microsoft.com/office/drawing/2014/main" id="{091DD17D-98A6-475E-BE97-9970C6EA618E}"/>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6068" r="6068"/>
          <a:stretch/>
        </p:blipFill>
        <p:spPr>
          <a:xfrm>
            <a:off x="3078079" y="643538"/>
            <a:ext cx="2988668" cy="3618587"/>
          </a:xfrm>
          <a:prstGeom prst="rect">
            <a:avLst/>
          </a:prstGeom>
        </p:spPr>
      </p:pic>
      <p:sp>
        <p:nvSpPr>
          <p:cNvPr id="53" name="Rectangle 52">
            <a:extLst>
              <a:ext uri="{FF2B5EF4-FFF2-40B4-BE49-F238E27FC236}">
                <a16:creationId xmlns:a16="http://schemas.microsoft.com/office/drawing/2014/main" id="{3FB0B787-E713-4BAC-9EB2-9EDF781DF8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89583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292652682"/>
              </p:ext>
            </p:extLst>
          </p:nvPr>
        </p:nvGraphicFramePr>
        <p:xfrm>
          <a:off x="9527" y="628651"/>
          <a:ext cx="9124951" cy="5600700"/>
        </p:xfrm>
        <a:graphic>
          <a:graphicData uri="http://schemas.openxmlformats.org/drawingml/2006/chart">
            <c:chart xmlns:c="http://schemas.openxmlformats.org/drawingml/2006/chart" xmlns:r="http://schemas.openxmlformats.org/officeDocument/2006/relationships" r:id="rId3"/>
          </a:graphicData>
        </a:graphic>
      </p:graphicFrame>
      <p:pic>
        <p:nvPicPr>
          <p:cNvPr id="3" name="Image 2">
            <a:extLst>
              <a:ext uri="{FF2B5EF4-FFF2-40B4-BE49-F238E27FC236}">
                <a16:creationId xmlns:a16="http://schemas.microsoft.com/office/drawing/2014/main" id="{318029EB-9FF8-4233-B5A8-36A42D14B71F}"/>
              </a:ext>
            </a:extLst>
          </p:cNvPr>
          <p:cNvPicPr>
            <a:picLocks noChangeAspect="1"/>
          </p:cNvPicPr>
          <p:nvPr/>
        </p:nvPicPr>
        <p:blipFill>
          <a:blip r:embed="rId4"/>
          <a:stretch>
            <a:fillRect/>
          </a:stretch>
        </p:blipFill>
        <p:spPr>
          <a:xfrm>
            <a:off x="155053" y="777001"/>
            <a:ext cx="8883780" cy="5452353"/>
          </a:xfrm>
          <a:prstGeom prst="rect">
            <a:avLst/>
          </a:prstGeom>
        </p:spPr>
      </p:pic>
    </p:spTree>
    <p:extLst>
      <p:ext uri="{BB962C8B-B14F-4D97-AF65-F5344CB8AC3E}">
        <p14:creationId xmlns:p14="http://schemas.microsoft.com/office/powerpoint/2010/main" val="128057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t 17"/>
          <p:cNvGraphicFramePr>
            <a:graphicFrameLocks noChangeAspect="1"/>
          </p:cNvGraphicFramePr>
          <p:nvPr>
            <p:custDataLst>
              <p:tags r:id="rId2"/>
            </p:custDataLst>
            <p:extLst>
              <p:ext uri="{D42A27DB-BD31-4B8C-83A1-F6EECF244321}">
                <p14:modId xmlns:p14="http://schemas.microsoft.com/office/powerpoint/2010/main" val="778203487"/>
              </p:ext>
            </p:extLst>
          </p:nvPr>
        </p:nvGraphicFramePr>
        <p:xfrm>
          <a:off x="506415" y="1749426"/>
          <a:ext cx="8120063" cy="4700588"/>
        </p:xfrm>
        <a:graphic>
          <a:graphicData uri="http://schemas.openxmlformats.org/presentationml/2006/ole">
            <mc:AlternateContent xmlns:mc="http://schemas.openxmlformats.org/markup-compatibility/2006">
              <mc:Choice xmlns:v="urn:schemas-microsoft-com:vml" Requires="v">
                <p:oleObj spid="_x0000_s1056" name="Document" r:id="rId6" imgW="5479475" imgH="3176231" progId="Word.Document.12">
                  <p:embed/>
                </p:oleObj>
              </mc:Choice>
              <mc:Fallback>
                <p:oleObj name="Document" r:id="rId6" imgW="5479475" imgH="3176231" progId="Word.Document.12">
                  <p:embed/>
                  <p:pic>
                    <p:nvPicPr>
                      <p:cNvPr id="0" name=""/>
                      <p:cNvPicPr/>
                      <p:nvPr/>
                    </p:nvPicPr>
                    <p:blipFill>
                      <a:blip r:embed="rId7"/>
                      <a:stretch>
                        <a:fillRect/>
                      </a:stretch>
                    </p:blipFill>
                    <p:spPr>
                      <a:xfrm>
                        <a:off x="506415" y="1749426"/>
                        <a:ext cx="8120063" cy="4700588"/>
                      </a:xfrm>
                      <a:prstGeom prst="rect">
                        <a:avLst/>
                      </a:prstGeom>
                    </p:spPr>
                  </p:pic>
                </p:oleObj>
              </mc:Fallback>
            </mc:AlternateContent>
          </a:graphicData>
        </a:graphic>
      </p:graphicFrame>
      <p:sp>
        <p:nvSpPr>
          <p:cNvPr id="47" name="Rectangle 46"/>
          <p:cNvSpPr/>
          <p:nvPr>
            <p:custDataLst>
              <p:tags r:id="rId3"/>
            </p:custDataLst>
          </p:nvPr>
        </p:nvSpPr>
        <p:spPr>
          <a:xfrm>
            <a:off x="1421396" y="257177"/>
            <a:ext cx="7093957" cy="1723549"/>
          </a:xfrm>
          <a:prstGeom prst="rect">
            <a:avLst/>
          </a:prstGeom>
          <a:noFill/>
        </p:spPr>
        <p:txBody>
          <a:bodyPr wrap="square">
            <a:spAutoFit/>
          </a:bodyPr>
          <a:lstStyle/>
          <a:p>
            <a:pPr algn="ctr"/>
            <a:r>
              <a:rPr lang="fr-CA" sz="3200" b="1" dirty="0">
                <a:latin typeface="Calibri" panose="020F0502020204030204" pitchFamily="34" charset="0"/>
                <a:ea typeface="Times New Roman" panose="02020603050405020304" pitchFamily="18" charset="0"/>
                <a:cs typeface="Calibri" panose="020F0502020204030204" pitchFamily="34" charset="0"/>
              </a:rPr>
              <a:t>Nombre de permis Lac-Delage</a:t>
            </a:r>
          </a:p>
          <a:p>
            <a:pPr algn="ctr"/>
            <a:r>
              <a:rPr lang="fr-CA" sz="3200" b="1" dirty="0">
                <a:latin typeface="Calibri" panose="020F0502020204030204" pitchFamily="34" charset="0"/>
                <a:ea typeface="Times New Roman" panose="02020603050405020304" pitchFamily="18" charset="0"/>
                <a:cs typeface="Calibri" panose="020F0502020204030204" pitchFamily="34" charset="0"/>
              </a:rPr>
              <a:t>2015-2021</a:t>
            </a:r>
          </a:p>
          <a:p>
            <a:pPr algn="ctr"/>
            <a:r>
              <a:rPr lang="fr-CA" sz="1400" b="1" dirty="0">
                <a:latin typeface="Calibri" panose="020F0502020204030204" pitchFamily="34" charset="0"/>
                <a:ea typeface="Times New Roman" panose="02020603050405020304" pitchFamily="18" charset="0"/>
                <a:cs typeface="Calibri" panose="020F0502020204030204" pitchFamily="34" charset="0"/>
              </a:rPr>
              <a:t> 71 permis émis pour un total d’environ $ en ajout d’évaluation pour des rénovations dont 3 permis de nouvelles résidences dont deux sont portées au rôle en 2021.</a:t>
            </a:r>
          </a:p>
          <a:p>
            <a:pPr algn="ctr"/>
            <a:endParaRPr lang="fr-CA" sz="1400" b="1" dirty="0">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07428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custDataLst>
              <p:tags r:id="rId1"/>
            </p:custDataLst>
          </p:nvPr>
        </p:nvSpPr>
        <p:spPr>
          <a:xfrm>
            <a:off x="2286000" y="85589"/>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Dépenses 2022</a:t>
            </a:r>
          </a:p>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1 399 000 $</a:t>
            </a:r>
          </a:p>
        </p:txBody>
      </p:sp>
      <p:pic>
        <p:nvPicPr>
          <p:cNvPr id="9" name="Image 8" descr="Une image contenant équipement électronique, ordinateur, table&#10;&#10;Description générée automatiquement">
            <a:extLst>
              <a:ext uri="{FF2B5EF4-FFF2-40B4-BE49-F238E27FC236}">
                <a16:creationId xmlns:a16="http://schemas.microsoft.com/office/drawing/2014/main" id="{28249D1D-FC86-4FCE-AD9F-507033A414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5135" y="4640679"/>
            <a:ext cx="1691756" cy="1691756"/>
          </a:xfrm>
          <a:prstGeom prst="rect">
            <a:avLst/>
          </a:prstGeom>
        </p:spPr>
      </p:pic>
      <p:graphicFrame>
        <p:nvGraphicFramePr>
          <p:cNvPr id="2" name="Tableau 1">
            <a:extLst>
              <a:ext uri="{FF2B5EF4-FFF2-40B4-BE49-F238E27FC236}">
                <a16:creationId xmlns:a16="http://schemas.microsoft.com/office/drawing/2014/main" id="{07DA0F93-E146-44B7-8150-6E9B7952F6F1}"/>
              </a:ext>
            </a:extLst>
          </p:cNvPr>
          <p:cNvGraphicFramePr>
            <a:graphicFrameLocks noGrp="1"/>
          </p:cNvGraphicFramePr>
          <p:nvPr>
            <p:extLst>
              <p:ext uri="{D42A27DB-BD31-4B8C-83A1-F6EECF244321}">
                <p14:modId xmlns:p14="http://schemas.microsoft.com/office/powerpoint/2010/main" val="581215139"/>
              </p:ext>
            </p:extLst>
          </p:nvPr>
        </p:nvGraphicFramePr>
        <p:xfrm>
          <a:off x="809629" y="1962151"/>
          <a:ext cx="7620002" cy="2581280"/>
        </p:xfrm>
        <a:graphic>
          <a:graphicData uri="http://schemas.openxmlformats.org/drawingml/2006/table">
            <a:tbl>
              <a:tblPr/>
              <a:tblGrid>
                <a:gridCol w="3129769">
                  <a:extLst>
                    <a:ext uri="{9D8B030D-6E8A-4147-A177-3AD203B41FA5}">
                      <a16:colId xmlns:a16="http://schemas.microsoft.com/office/drawing/2014/main" val="1934651261"/>
                    </a:ext>
                  </a:extLst>
                </a:gridCol>
                <a:gridCol w="1173663">
                  <a:extLst>
                    <a:ext uri="{9D8B030D-6E8A-4147-A177-3AD203B41FA5}">
                      <a16:colId xmlns:a16="http://schemas.microsoft.com/office/drawing/2014/main" val="3231818276"/>
                    </a:ext>
                  </a:extLst>
                </a:gridCol>
                <a:gridCol w="549824">
                  <a:extLst>
                    <a:ext uri="{9D8B030D-6E8A-4147-A177-3AD203B41FA5}">
                      <a16:colId xmlns:a16="http://schemas.microsoft.com/office/drawing/2014/main" val="1767136842"/>
                    </a:ext>
                  </a:extLst>
                </a:gridCol>
                <a:gridCol w="1000963">
                  <a:extLst>
                    <a:ext uri="{9D8B030D-6E8A-4147-A177-3AD203B41FA5}">
                      <a16:colId xmlns:a16="http://schemas.microsoft.com/office/drawing/2014/main" val="1683779181"/>
                    </a:ext>
                  </a:extLst>
                </a:gridCol>
                <a:gridCol w="919899">
                  <a:extLst>
                    <a:ext uri="{9D8B030D-6E8A-4147-A177-3AD203B41FA5}">
                      <a16:colId xmlns:a16="http://schemas.microsoft.com/office/drawing/2014/main" val="243711413"/>
                    </a:ext>
                  </a:extLst>
                </a:gridCol>
                <a:gridCol w="845884">
                  <a:extLst>
                    <a:ext uri="{9D8B030D-6E8A-4147-A177-3AD203B41FA5}">
                      <a16:colId xmlns:a16="http://schemas.microsoft.com/office/drawing/2014/main" val="3413694202"/>
                    </a:ext>
                  </a:extLst>
                </a:gridCol>
              </a:tblGrid>
              <a:tr h="243747">
                <a:tc>
                  <a:txBody>
                    <a:bodyPr/>
                    <a:lstStyle/>
                    <a:p>
                      <a:pPr algn="l" fontAlgn="b"/>
                      <a:r>
                        <a:rPr lang="fr-CA" sz="1100" b="1" i="0" u="sng" strike="noStrike" dirty="0">
                          <a:solidFill>
                            <a:srgbClr val="000000"/>
                          </a:solidFill>
                          <a:effectLst/>
                          <a:latin typeface="Arial" panose="020B0604020202020204" pitchFamily="34" charset="0"/>
                        </a:rPr>
                        <a:t>DÉPENSES</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fr-CA" sz="11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fr-CA" sz="11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fr-CA" sz="11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fr-CA" sz="1100" b="0" i="0" u="none" strike="noStrike">
                          <a:solidFill>
                            <a:srgbClr val="000000"/>
                          </a:solidFill>
                          <a:effectLst/>
                          <a:latin typeface="Calibri" panose="020F0502020204030204" pitchFamily="34" charset="0"/>
                        </a:rPr>
                        <a:t> </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896090963"/>
                  </a:ext>
                </a:extLst>
              </a:tr>
              <a:tr h="243747">
                <a:tc>
                  <a:txBody>
                    <a:bodyPr/>
                    <a:lstStyle/>
                    <a:p>
                      <a:pPr algn="l" fontAlgn="b"/>
                      <a:r>
                        <a:rPr lang="fr-CA" sz="900" b="0" i="0" u="none" strike="noStrike">
                          <a:solidFill>
                            <a:srgbClr val="000000"/>
                          </a:solidFill>
                          <a:effectLst/>
                          <a:latin typeface="Arial" panose="020B0604020202020204" pitchFamily="34" charset="0"/>
                        </a:rPr>
                        <a:t>ADMINISTRATION GÉNÉRALE</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dirty="0">
                          <a:solidFill>
                            <a:srgbClr val="000000"/>
                          </a:solidFill>
                          <a:effectLst/>
                          <a:latin typeface="Calibri" panose="020F0502020204030204" pitchFamily="34" charset="0"/>
                        </a:rPr>
                        <a:t>235 145 $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17%</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256 004 $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-20 859 $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-8%</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556225858"/>
                  </a:ext>
                </a:extLst>
              </a:tr>
              <a:tr h="243747">
                <a:tc>
                  <a:txBody>
                    <a:bodyPr/>
                    <a:lstStyle/>
                    <a:p>
                      <a:pPr algn="l" fontAlgn="b"/>
                      <a:r>
                        <a:rPr lang="fr-CA" sz="900" b="0" i="0" u="none" strike="noStrike">
                          <a:solidFill>
                            <a:srgbClr val="000000"/>
                          </a:solidFill>
                          <a:effectLst/>
                          <a:latin typeface="Arial" panose="020B0604020202020204" pitchFamily="34" charset="0"/>
                        </a:rPr>
                        <a:t>SÉCURITÉ PUBLIQUE</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216 721 $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15%</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217 357 $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-636 $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0%</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893014831"/>
                  </a:ext>
                </a:extLst>
              </a:tr>
              <a:tr h="243747">
                <a:tc>
                  <a:txBody>
                    <a:bodyPr/>
                    <a:lstStyle/>
                    <a:p>
                      <a:pPr algn="l" fontAlgn="b"/>
                      <a:r>
                        <a:rPr lang="fr-CA" sz="900" b="0" i="0" u="none" strike="noStrike">
                          <a:solidFill>
                            <a:srgbClr val="000000"/>
                          </a:solidFill>
                          <a:effectLst/>
                          <a:latin typeface="Arial" panose="020B0604020202020204" pitchFamily="34" charset="0"/>
                        </a:rPr>
                        <a:t>TRANSPORT ROUTIER</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221 507 $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16%</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215 001 $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6 506 $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3%</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40866072"/>
                  </a:ext>
                </a:extLst>
              </a:tr>
              <a:tr h="243747">
                <a:tc>
                  <a:txBody>
                    <a:bodyPr/>
                    <a:lstStyle/>
                    <a:p>
                      <a:pPr algn="l" fontAlgn="b"/>
                      <a:r>
                        <a:rPr lang="fr-CA" sz="900" b="0" i="0" u="none" strike="noStrike">
                          <a:solidFill>
                            <a:srgbClr val="000000"/>
                          </a:solidFill>
                          <a:effectLst/>
                          <a:latin typeface="Arial" panose="020B0604020202020204" pitchFamily="34" charset="0"/>
                        </a:rPr>
                        <a:t>HYGIÈNE DU MILIEU</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244 075 $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17%</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237 196 $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6 879 $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3%</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477127420"/>
                  </a:ext>
                </a:extLst>
              </a:tr>
              <a:tr h="350995">
                <a:tc>
                  <a:txBody>
                    <a:bodyPr/>
                    <a:lstStyle/>
                    <a:p>
                      <a:pPr algn="l" fontAlgn="b"/>
                      <a:r>
                        <a:rPr lang="fr-CA" sz="900" b="0" i="0" u="none" strike="noStrike">
                          <a:solidFill>
                            <a:srgbClr val="000000"/>
                          </a:solidFill>
                          <a:effectLst/>
                          <a:latin typeface="Arial" panose="020B0604020202020204" pitchFamily="34" charset="0"/>
                        </a:rPr>
                        <a:t>AMÉNAGEMENT, URBANISME ET DÉVELOPPEMENT</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99 044 $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7%</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50 688 $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48 356 $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95%</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994317413"/>
                  </a:ext>
                </a:extLst>
              </a:tr>
              <a:tr h="243747">
                <a:tc>
                  <a:txBody>
                    <a:bodyPr/>
                    <a:lstStyle/>
                    <a:p>
                      <a:pPr algn="l" fontAlgn="b"/>
                      <a:r>
                        <a:rPr lang="fr-CA" sz="900" b="0" i="0" u="none" strike="noStrike">
                          <a:solidFill>
                            <a:srgbClr val="000000"/>
                          </a:solidFill>
                          <a:effectLst/>
                          <a:latin typeface="Arial" panose="020B0604020202020204" pitchFamily="34" charset="0"/>
                        </a:rPr>
                        <a:t>LOISIRS ET CULTURE</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56 835 $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4%</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53 307 $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3 528 $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7%</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877506026"/>
                  </a:ext>
                </a:extLst>
              </a:tr>
              <a:tr h="243747">
                <a:tc>
                  <a:txBody>
                    <a:bodyPr/>
                    <a:lstStyle/>
                    <a:p>
                      <a:pPr algn="l" fontAlgn="b"/>
                      <a:r>
                        <a:rPr lang="fr-CA" sz="900" b="0" i="0" u="none" strike="noStrike">
                          <a:solidFill>
                            <a:srgbClr val="000000"/>
                          </a:solidFill>
                          <a:effectLst/>
                          <a:latin typeface="Arial" panose="020B0604020202020204" pitchFamily="34" charset="0"/>
                        </a:rPr>
                        <a:t>FRAIS DE FINANCEMENT</a:t>
                      </a:r>
                    </a:p>
                  </a:txBody>
                  <a:tcPr marL="0" marR="0" marT="0" marB="0" anchor="b">
                    <a:lnL w="190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315 758 $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23%</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321 532 $ </a:t>
                      </a:r>
                    </a:p>
                  </a:txBody>
                  <a:tcPr marL="0" marR="0" marT="0" marB="0" anchor="b">
                    <a:lnL>
                      <a:noFill/>
                    </a:lnL>
                    <a:lnR>
                      <a:noFill/>
                    </a:lnR>
                    <a:lnT>
                      <a:noFill/>
                    </a:lnT>
                    <a:lnB>
                      <a:noFill/>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-5 774 $ </a:t>
                      </a:r>
                    </a:p>
                  </a:txBody>
                  <a:tcPr marL="0" marR="0" marT="0" marB="0" anchor="b">
                    <a:lnL>
                      <a:noFill/>
                    </a:lnL>
                    <a:lnR>
                      <a:noFill/>
                    </a:lnR>
                    <a:lnT>
                      <a:noFill/>
                    </a:lnT>
                    <a:lnB>
                      <a:noFill/>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-2%</a:t>
                      </a:r>
                    </a:p>
                  </a:txBody>
                  <a:tcPr marL="0" marR="0" marT="0" marB="0" anchor="b">
                    <a:lnL>
                      <a:noFill/>
                    </a:lnL>
                    <a:lnR w="1905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03547728"/>
                  </a:ext>
                </a:extLst>
              </a:tr>
              <a:tr h="255935">
                <a:tc>
                  <a:txBody>
                    <a:bodyPr/>
                    <a:lstStyle/>
                    <a:p>
                      <a:pPr algn="l" fontAlgn="b"/>
                      <a:r>
                        <a:rPr lang="fr-CA" sz="900" b="0" i="0" u="none" strike="noStrike">
                          <a:solidFill>
                            <a:srgbClr val="000000"/>
                          </a:solidFill>
                          <a:effectLst/>
                          <a:latin typeface="Arial" panose="020B0604020202020204" pitchFamily="34" charset="0"/>
                        </a:rPr>
                        <a:t>AFFECTATION IMMOBILISATIONS</a:t>
                      </a:r>
                    </a:p>
                  </a:txBody>
                  <a:tcPr marL="0" marR="0" marT="0" marB="0" anchor="b">
                    <a:lnL w="190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9 915 $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1%</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4 915 $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0" i="0" u="none" strike="noStrike">
                          <a:solidFill>
                            <a:srgbClr val="000000"/>
                          </a:solidFill>
                          <a:effectLst/>
                          <a:latin typeface="Calibri" panose="020F0502020204030204" pitchFamily="34" charset="0"/>
                        </a:rPr>
                        <a:t>5 000 $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fr-CA" sz="1100" b="0" i="0" u="none" strike="noStrike">
                          <a:solidFill>
                            <a:srgbClr val="000000"/>
                          </a:solidFill>
                          <a:effectLst/>
                          <a:latin typeface="Calibri" panose="020F0502020204030204" pitchFamily="34" charset="0"/>
                        </a:rPr>
                        <a:t>0%</a:t>
                      </a:r>
                    </a:p>
                  </a:txBody>
                  <a:tcPr marL="0" marR="0" marT="0" marB="0" anchor="b">
                    <a:lnL>
                      <a:noFill/>
                    </a:lnL>
                    <a:lnR w="190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93301879"/>
                  </a:ext>
                </a:extLst>
              </a:tr>
              <a:tr h="268121">
                <a:tc>
                  <a:txBody>
                    <a:bodyPr/>
                    <a:lstStyle/>
                    <a:p>
                      <a:pPr algn="l" fontAlgn="b"/>
                      <a:r>
                        <a:rPr lang="fr-CA" sz="1100" b="1" i="0" u="none" strike="noStrike">
                          <a:solidFill>
                            <a:srgbClr val="000000"/>
                          </a:solidFill>
                          <a:effectLst/>
                          <a:latin typeface="Arial" panose="020B0604020202020204" pitchFamily="34" charset="0"/>
                        </a:rPr>
                        <a:t>TOTAL DES DÉPENSES</a:t>
                      </a:r>
                    </a:p>
                  </a:txBody>
                  <a:tcPr marL="0" marR="0" marT="0" marB="0" anchor="b">
                    <a:lnL w="190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a:solidFill>
                            <a:srgbClr val="000000"/>
                          </a:solidFill>
                          <a:effectLst/>
                          <a:latin typeface="Arial" panose="020B0604020202020204" pitchFamily="34" charset="0"/>
                        </a:rPr>
                        <a:t>1 399 000 $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Arial" panose="020B0604020202020204" pitchFamily="34" charset="0"/>
                        </a:rPr>
                        <a:t>100%</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a:solidFill>
                            <a:srgbClr val="000000"/>
                          </a:solidFill>
                          <a:effectLst/>
                          <a:latin typeface="Arial" panose="020B0604020202020204" pitchFamily="34" charset="0"/>
                        </a:rPr>
                        <a:t>1 356 000 $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a:solidFill>
                            <a:srgbClr val="000000"/>
                          </a:solidFill>
                          <a:effectLst/>
                          <a:latin typeface="Arial" panose="020B0604020202020204" pitchFamily="34" charset="0"/>
                        </a:rPr>
                        <a:t>43 000 $ </a:t>
                      </a:r>
                    </a:p>
                  </a:txBody>
                  <a:tcPr marL="0" marR="0" marT="0"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Arial" panose="020B0604020202020204" pitchFamily="34" charset="0"/>
                        </a:rPr>
                        <a:t>3%</a:t>
                      </a:r>
                    </a:p>
                  </a:txBody>
                  <a:tcPr marL="0" marR="0" marT="0" marB="0" anchor="b">
                    <a:lnL>
                      <a:noFill/>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65496986"/>
                  </a:ext>
                </a:extLst>
              </a:tr>
            </a:tbl>
          </a:graphicData>
        </a:graphic>
      </p:graphicFrame>
    </p:spTree>
    <p:extLst>
      <p:ext uri="{BB962C8B-B14F-4D97-AF65-F5344CB8AC3E}">
        <p14:creationId xmlns:p14="http://schemas.microsoft.com/office/powerpoint/2010/main" val="197006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custDataLst>
              <p:tags r:id="rId1"/>
            </p:custDataLst>
            <p:extLst>
              <p:ext uri="{D42A27DB-BD31-4B8C-83A1-F6EECF244321}">
                <p14:modId xmlns:p14="http://schemas.microsoft.com/office/powerpoint/2010/main" val="935571308"/>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4"/>
          </a:graphicData>
        </a:graphic>
      </p:graphicFrame>
      <p:sp>
        <p:nvSpPr>
          <p:cNvPr id="2" name="ZoneTexte 1">
            <a:extLst>
              <a:ext uri="{FF2B5EF4-FFF2-40B4-BE49-F238E27FC236}">
                <a16:creationId xmlns:a16="http://schemas.microsoft.com/office/drawing/2014/main" id="{3AA9072E-2293-4024-BC15-A4329131B3FF}"/>
              </a:ext>
            </a:extLst>
          </p:cNvPr>
          <p:cNvSpPr txBox="1"/>
          <p:nvPr/>
        </p:nvSpPr>
        <p:spPr>
          <a:xfrm>
            <a:off x="3003171" y="898914"/>
            <a:ext cx="2604260" cy="769441"/>
          </a:xfrm>
          <a:prstGeom prst="rect">
            <a:avLst/>
          </a:prstGeom>
          <a:noFill/>
        </p:spPr>
        <p:txBody>
          <a:bodyPr wrap="square" rtlCol="0">
            <a:spAutoFit/>
          </a:bodyPr>
          <a:lstStyle/>
          <a:p>
            <a:pPr algn="ctr"/>
            <a:r>
              <a:rPr lang="fr-CA" sz="2200" b="1" dirty="0"/>
              <a:t>DÉPENSES 2022</a:t>
            </a:r>
          </a:p>
          <a:p>
            <a:pPr algn="ctr"/>
            <a:r>
              <a:rPr lang="fr-CA" sz="2200" b="1" dirty="0"/>
              <a:t>1 399 000 $</a:t>
            </a:r>
          </a:p>
        </p:txBody>
      </p:sp>
      <p:graphicFrame>
        <p:nvGraphicFramePr>
          <p:cNvPr id="5" name="Chart 40">
            <a:extLst>
              <a:ext uri="{FF2B5EF4-FFF2-40B4-BE49-F238E27FC236}">
                <a16:creationId xmlns:a16="http://schemas.microsoft.com/office/drawing/2014/main" id="{EAD5F00F-CA69-47D3-B251-48E843BDB1EF}"/>
              </a:ext>
            </a:extLst>
          </p:cNvPr>
          <p:cNvGraphicFramePr>
            <a:graphicFrameLocks/>
          </p:cNvGraphicFramePr>
          <p:nvPr/>
        </p:nvGraphicFramePr>
        <p:xfrm>
          <a:off x="1262064" y="1196268"/>
          <a:ext cx="6619875" cy="446546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51162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98360" y="198443"/>
            <a:ext cx="8855107" cy="833655"/>
          </a:xfrm>
        </p:spPr>
        <p:txBody>
          <a:bodyPr>
            <a:normAutofit/>
          </a:bodyPr>
          <a:lstStyle/>
          <a:p>
            <a:pPr algn="ctr"/>
            <a:r>
              <a:rPr lang="fr-CA" sz="3200" b="1" dirty="0">
                <a:effectLst>
                  <a:outerShdw blurRad="38100" dist="38100" dir="2700000" algn="tl">
                    <a:srgbClr val="000000">
                      <a:alpha val="43137"/>
                    </a:srgbClr>
                  </a:outerShdw>
                </a:effectLst>
                <a:latin typeface="+mn-lt"/>
              </a:rPr>
              <a:t>Les taux de taxation et de la tarification</a:t>
            </a:r>
          </a:p>
        </p:txBody>
      </p:sp>
      <p:graphicFrame>
        <p:nvGraphicFramePr>
          <p:cNvPr id="6" name="Tableau 5"/>
          <p:cNvGraphicFramePr>
            <a:graphicFrameLocks noGrp="1"/>
          </p:cNvGraphicFramePr>
          <p:nvPr>
            <p:custDataLst>
              <p:tags r:id="rId2"/>
            </p:custDataLst>
            <p:extLst>
              <p:ext uri="{D42A27DB-BD31-4B8C-83A1-F6EECF244321}">
                <p14:modId xmlns:p14="http://schemas.microsoft.com/office/powerpoint/2010/main" val="870947798"/>
              </p:ext>
            </p:extLst>
          </p:nvPr>
        </p:nvGraphicFramePr>
        <p:xfrm>
          <a:off x="1018104" y="1421344"/>
          <a:ext cx="7107794" cy="3441696"/>
        </p:xfrm>
        <a:graphic>
          <a:graphicData uri="http://schemas.openxmlformats.org/drawingml/2006/table">
            <a:tbl>
              <a:tblPr>
                <a:tableStyleId>{5C22544A-7EE6-4342-B048-85BDC9FD1C3A}</a:tableStyleId>
              </a:tblPr>
              <a:tblGrid>
                <a:gridCol w="3881228">
                  <a:extLst>
                    <a:ext uri="{9D8B030D-6E8A-4147-A177-3AD203B41FA5}">
                      <a16:colId xmlns:a16="http://schemas.microsoft.com/office/drawing/2014/main" val="20000"/>
                    </a:ext>
                  </a:extLst>
                </a:gridCol>
                <a:gridCol w="1613283">
                  <a:extLst>
                    <a:ext uri="{9D8B030D-6E8A-4147-A177-3AD203B41FA5}">
                      <a16:colId xmlns:a16="http://schemas.microsoft.com/office/drawing/2014/main" val="20001"/>
                    </a:ext>
                  </a:extLst>
                </a:gridCol>
                <a:gridCol w="1613283">
                  <a:extLst>
                    <a:ext uri="{9D8B030D-6E8A-4147-A177-3AD203B41FA5}">
                      <a16:colId xmlns:a16="http://schemas.microsoft.com/office/drawing/2014/main" val="20002"/>
                    </a:ext>
                  </a:extLst>
                </a:gridCol>
              </a:tblGrid>
              <a:tr h="286808">
                <a:tc>
                  <a:txBody>
                    <a:bodyPr/>
                    <a:lstStyle/>
                    <a:p>
                      <a:pPr algn="ctr" fontAlgn="b"/>
                      <a:endParaRPr lang="fr-CA" sz="1500" b="0" i="0" u="none" strike="noStrike" dirty="0">
                        <a:solidFill>
                          <a:srgbClr val="000000"/>
                        </a:solidFill>
                        <a:effectLst/>
                        <a:latin typeface="+mn-lt"/>
                      </a:endParaRPr>
                    </a:p>
                  </a:txBody>
                  <a:tcPr marL="8239" marR="8239" marT="8239" marB="0" anchor="b">
                    <a:solidFill>
                      <a:schemeClr val="bg1"/>
                    </a:solidFill>
                  </a:tcPr>
                </a:tc>
                <a:tc gridSpan="2">
                  <a:txBody>
                    <a:bodyPr/>
                    <a:lstStyle/>
                    <a:p>
                      <a:pPr algn="ctr" fontAlgn="ctr"/>
                      <a:r>
                        <a:rPr lang="fr-CA" sz="1500" b="1" u="none" strike="noStrike" dirty="0">
                          <a:solidFill>
                            <a:schemeClr val="bg1"/>
                          </a:solidFill>
                          <a:effectLst/>
                          <a:latin typeface="+mn-lt"/>
                        </a:rPr>
                        <a:t>Variation des taux de taxes</a:t>
                      </a:r>
                      <a:endParaRPr lang="fr-CA" sz="1500" b="1" i="0" u="none" strike="noStrike" dirty="0">
                        <a:solidFill>
                          <a:schemeClr val="bg1"/>
                        </a:solidFill>
                        <a:effectLst/>
                        <a:latin typeface="+mn-lt"/>
                      </a:endParaRPr>
                    </a:p>
                  </a:txBody>
                  <a:tcPr marL="8239" marR="8239" marT="8239" marB="0" anchor="ctr">
                    <a:solidFill>
                      <a:schemeClr val="tx1"/>
                    </a:solidFill>
                  </a:tcPr>
                </a:tc>
                <a:tc hMerge="1">
                  <a:txBody>
                    <a:bodyPr/>
                    <a:lstStyle/>
                    <a:p>
                      <a:endParaRPr lang="fr-CA"/>
                    </a:p>
                  </a:txBody>
                  <a:tcPr/>
                </a:tc>
                <a:extLst>
                  <a:ext uri="{0D108BD9-81ED-4DB2-BD59-A6C34878D82A}">
                    <a16:rowId xmlns:a16="http://schemas.microsoft.com/office/drawing/2014/main" val="10000"/>
                  </a:ext>
                </a:extLst>
              </a:tr>
              <a:tr h="286808">
                <a:tc>
                  <a:txBody>
                    <a:bodyPr/>
                    <a:lstStyle/>
                    <a:p>
                      <a:pPr algn="ctr" fontAlgn="b"/>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b="1" u="none" strike="noStrike" dirty="0">
                          <a:solidFill>
                            <a:schemeClr val="bg1"/>
                          </a:solidFill>
                          <a:effectLst/>
                          <a:latin typeface="+mn-lt"/>
                        </a:rPr>
                        <a:t>2021</a:t>
                      </a:r>
                      <a:endParaRPr lang="fr-CA" sz="1500" b="1" i="0" u="none" strike="noStrike" dirty="0">
                        <a:solidFill>
                          <a:schemeClr val="bg1"/>
                        </a:solidFill>
                        <a:effectLst/>
                        <a:latin typeface="+mn-lt"/>
                      </a:endParaRPr>
                    </a:p>
                  </a:txBody>
                  <a:tcPr marL="8239" marR="8239" marT="8239" marB="0" anchor="b">
                    <a:solidFill>
                      <a:schemeClr val="tx1"/>
                    </a:solidFill>
                  </a:tcPr>
                </a:tc>
                <a:tc>
                  <a:txBody>
                    <a:bodyPr/>
                    <a:lstStyle/>
                    <a:p>
                      <a:pPr algn="ctr" fontAlgn="b"/>
                      <a:r>
                        <a:rPr lang="fr-CA" sz="1500" b="1" u="none" strike="noStrike" dirty="0">
                          <a:solidFill>
                            <a:schemeClr val="bg1"/>
                          </a:solidFill>
                          <a:effectLst/>
                          <a:latin typeface="+mn-lt"/>
                        </a:rPr>
                        <a:t>2022</a:t>
                      </a:r>
                      <a:endParaRPr lang="fr-CA" sz="1500" b="1" i="0" u="none" strike="noStrike" dirty="0">
                        <a:solidFill>
                          <a:schemeClr val="bg1"/>
                        </a:solidFill>
                        <a:effectLst/>
                        <a:latin typeface="+mn-lt"/>
                      </a:endParaRPr>
                    </a:p>
                  </a:txBody>
                  <a:tcPr marL="8239" marR="8239" marT="8239" marB="0" anchor="b">
                    <a:solidFill>
                      <a:schemeClr val="tx1"/>
                    </a:solidFill>
                  </a:tcPr>
                </a:tc>
                <a:extLst>
                  <a:ext uri="{0D108BD9-81ED-4DB2-BD59-A6C34878D82A}">
                    <a16:rowId xmlns:a16="http://schemas.microsoft.com/office/drawing/2014/main" val="10001"/>
                  </a:ext>
                </a:extLst>
              </a:tr>
              <a:tr h="286808">
                <a:tc>
                  <a:txBody>
                    <a:bodyPr/>
                    <a:lstStyle/>
                    <a:p>
                      <a:pPr algn="ctr" fontAlgn="b"/>
                      <a:r>
                        <a:rPr lang="fr-CA" sz="1500" u="none" strike="noStrike" dirty="0">
                          <a:effectLst/>
                          <a:latin typeface="+mn-lt"/>
                        </a:rPr>
                        <a:t>Non résidentiel</a:t>
                      </a:r>
                      <a:endParaRPr lang="fr-CA" sz="1500" b="1"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1.462  $ </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1.512  $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0002"/>
                  </a:ext>
                </a:extLst>
              </a:tr>
              <a:tr h="286808">
                <a:tc>
                  <a:txBody>
                    <a:bodyPr/>
                    <a:lstStyle/>
                    <a:p>
                      <a:pPr algn="ctr" fontAlgn="b"/>
                      <a:r>
                        <a:rPr lang="fr-CA" sz="1500" u="none" strike="noStrike" dirty="0">
                          <a:effectLst/>
                          <a:latin typeface="+mn-lt"/>
                        </a:rPr>
                        <a:t>Terrains vagues </a:t>
                      </a:r>
                      <a:endParaRPr lang="fr-CA" sz="1500" b="1"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0.784  $ </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0.834  $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0004"/>
                  </a:ext>
                </a:extLst>
              </a:tr>
              <a:tr h="286808">
                <a:tc>
                  <a:txBody>
                    <a:bodyPr/>
                    <a:lstStyle/>
                    <a:p>
                      <a:pPr algn="ctr" fontAlgn="b"/>
                      <a:r>
                        <a:rPr lang="fr-CA" sz="1500" b="1" u="none" strike="noStrike" dirty="0">
                          <a:effectLst/>
                          <a:latin typeface="+mn-lt"/>
                        </a:rPr>
                        <a:t>Taux de base</a:t>
                      </a:r>
                      <a:endParaRPr lang="fr-CA" sz="1500" b="1" i="0" u="none" strike="noStrike" dirty="0">
                        <a:solidFill>
                          <a:srgbClr val="000000"/>
                        </a:solidFill>
                        <a:effectLst/>
                        <a:latin typeface="+mn-lt"/>
                      </a:endParaRPr>
                    </a:p>
                  </a:txBody>
                  <a:tcPr marL="8239" marR="8239" marT="8239" marB="0" anchor="b">
                    <a:solidFill>
                      <a:schemeClr val="accent6">
                        <a:lumMod val="60000"/>
                        <a:lumOff val="40000"/>
                      </a:schemeClr>
                    </a:solidFill>
                  </a:tcPr>
                </a:tc>
                <a:tc>
                  <a:txBody>
                    <a:bodyPr/>
                    <a:lstStyle/>
                    <a:p>
                      <a:pPr algn="ctr" fontAlgn="b"/>
                      <a:r>
                        <a:rPr lang="fr-CA" sz="1500" b="1" u="none" strike="noStrike" dirty="0">
                          <a:effectLst/>
                          <a:latin typeface="+mn-lt"/>
                        </a:rPr>
                        <a:t>          0.59 $ </a:t>
                      </a:r>
                      <a:endParaRPr lang="fr-CA" sz="1500" b="1" i="0" u="none" strike="noStrike" dirty="0">
                        <a:solidFill>
                          <a:srgbClr val="000000"/>
                        </a:solidFill>
                        <a:effectLst/>
                        <a:latin typeface="+mn-lt"/>
                      </a:endParaRPr>
                    </a:p>
                  </a:txBody>
                  <a:tcPr marL="8239" marR="8239" marT="8239" marB="0" anchor="b">
                    <a:solidFill>
                      <a:schemeClr val="accent6">
                        <a:lumMod val="60000"/>
                        <a:lumOff val="40000"/>
                      </a:schemeClr>
                    </a:solidFill>
                  </a:tcPr>
                </a:tc>
                <a:tc>
                  <a:txBody>
                    <a:bodyPr/>
                    <a:lstStyle/>
                    <a:p>
                      <a:pPr algn="ctr" fontAlgn="b"/>
                      <a:r>
                        <a:rPr lang="fr-CA" sz="1500" b="1" u="none" strike="noStrike" dirty="0">
                          <a:effectLst/>
                          <a:latin typeface="+mn-lt"/>
                        </a:rPr>
                        <a:t>        0.64   $ </a:t>
                      </a:r>
                      <a:endParaRPr lang="fr-CA" sz="1500" b="1" i="0" u="none" strike="noStrike" dirty="0">
                        <a:solidFill>
                          <a:srgbClr val="000000"/>
                        </a:solidFill>
                        <a:effectLst/>
                        <a:latin typeface="+mn-lt"/>
                      </a:endParaRPr>
                    </a:p>
                  </a:txBody>
                  <a:tcPr marL="8239" marR="8239" marT="8239" marB="0" anchor="b">
                    <a:solidFill>
                      <a:schemeClr val="accent6">
                        <a:lumMod val="60000"/>
                        <a:lumOff val="40000"/>
                      </a:schemeClr>
                    </a:solidFill>
                  </a:tcPr>
                </a:tc>
                <a:extLst>
                  <a:ext uri="{0D108BD9-81ED-4DB2-BD59-A6C34878D82A}">
                    <a16:rowId xmlns:a16="http://schemas.microsoft.com/office/drawing/2014/main" val="10005"/>
                  </a:ext>
                </a:extLst>
              </a:tr>
              <a:tr h="286808">
                <a:tc>
                  <a:txBody>
                    <a:bodyPr/>
                    <a:lstStyle/>
                    <a:p>
                      <a:pPr algn="ctr" fontAlgn="b"/>
                      <a:r>
                        <a:rPr lang="fr-FR" sz="1500" b="0" i="0" u="none" strike="noStrike" dirty="0">
                          <a:solidFill>
                            <a:srgbClr val="000000"/>
                          </a:solidFill>
                          <a:effectLst/>
                          <a:latin typeface="+mn-lt"/>
                        </a:rPr>
                        <a:t>Quote-part MRC</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FR" sz="1500" b="0" i="0" u="none" strike="noStrike" dirty="0">
                          <a:solidFill>
                            <a:srgbClr val="000000"/>
                          </a:solidFill>
                          <a:effectLst/>
                          <a:latin typeface="+mn-lt"/>
                        </a:rPr>
                        <a:t>        0,036 $</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FR" sz="1500" b="0" i="0" u="none" strike="noStrike" dirty="0">
                          <a:solidFill>
                            <a:srgbClr val="000000"/>
                          </a:solidFill>
                          <a:effectLst/>
                          <a:latin typeface="+mn-lt"/>
                        </a:rPr>
                        <a:t>       0,036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117076069"/>
                  </a:ext>
                </a:extLst>
              </a:tr>
              <a:tr h="286808">
                <a:tc>
                  <a:txBody>
                    <a:bodyPr/>
                    <a:lstStyle/>
                    <a:p>
                      <a:pPr algn="ctr" fontAlgn="b"/>
                      <a:r>
                        <a:rPr lang="fr-CA" sz="1500" u="none" strike="noStrike" dirty="0">
                          <a:effectLst/>
                          <a:latin typeface="+mn-lt"/>
                        </a:rPr>
                        <a:t>Service de police</a:t>
                      </a:r>
                      <a:endParaRPr lang="fr-CA" sz="1500" b="1"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0.0487  $ </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0,0537 $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0008"/>
                  </a:ext>
                </a:extLst>
              </a:tr>
              <a:tr h="286808">
                <a:tc>
                  <a:txBody>
                    <a:bodyPr/>
                    <a:lstStyle/>
                    <a:p>
                      <a:pPr algn="ctr" fontAlgn="b"/>
                      <a:r>
                        <a:rPr lang="fr-CA" sz="1500" u="none" strike="noStrike" dirty="0">
                          <a:effectLst/>
                          <a:latin typeface="+mn-lt"/>
                        </a:rPr>
                        <a:t>Eau-Égouts</a:t>
                      </a:r>
                      <a:endParaRPr lang="fr-CA" sz="1500" b="1" i="0" u="none" strike="noStrike" dirty="0">
                        <a:solidFill>
                          <a:srgbClr val="000000"/>
                        </a:solidFill>
                        <a:effectLst/>
                        <a:latin typeface="+mn-lt"/>
                      </a:endParaRPr>
                    </a:p>
                  </a:txBody>
                  <a:tcPr marL="8239" marR="8239" marT="8239" marB="0" anchor="b">
                    <a:solidFill>
                      <a:schemeClr val="bg1">
                        <a:lumMod val="85000"/>
                      </a:schemeClr>
                    </a:solidFill>
                  </a:tcPr>
                </a:tc>
                <a:tc>
                  <a:txBody>
                    <a:bodyPr/>
                    <a:lstStyle/>
                    <a:p>
                      <a:pPr algn="ctr" fontAlgn="b"/>
                      <a:r>
                        <a:rPr lang="fr-CA" sz="1500" u="none" strike="noStrike" dirty="0">
                          <a:effectLst/>
                          <a:latin typeface="+mn-lt"/>
                        </a:rPr>
                        <a:t>          700   $ </a:t>
                      </a:r>
                      <a:endParaRPr lang="fr-CA" sz="1500" b="0" i="0" u="none" strike="noStrike" dirty="0">
                        <a:solidFill>
                          <a:srgbClr val="000000"/>
                        </a:solidFill>
                        <a:effectLst/>
                        <a:latin typeface="+mn-lt"/>
                      </a:endParaRPr>
                    </a:p>
                  </a:txBody>
                  <a:tcPr marL="8239" marR="8239" marT="8239" marB="0" anchor="b">
                    <a:solidFill>
                      <a:schemeClr val="bg1">
                        <a:lumMod val="85000"/>
                      </a:schemeClr>
                    </a:solidFill>
                  </a:tcPr>
                </a:tc>
                <a:tc>
                  <a:txBody>
                    <a:bodyPr/>
                    <a:lstStyle/>
                    <a:p>
                      <a:pPr algn="ctr" fontAlgn="b"/>
                      <a:r>
                        <a:rPr lang="fr-CA" sz="1500" u="none" strike="noStrike" dirty="0">
                          <a:effectLst/>
                          <a:latin typeface="+mn-lt"/>
                        </a:rPr>
                        <a:t>          700  $ </a:t>
                      </a:r>
                      <a:endParaRPr lang="fr-CA" sz="1500" b="0" i="0" u="none" strike="noStrike" dirty="0">
                        <a:solidFill>
                          <a:srgbClr val="000000"/>
                        </a:solidFill>
                        <a:effectLst/>
                        <a:latin typeface="+mn-lt"/>
                      </a:endParaRPr>
                    </a:p>
                  </a:txBody>
                  <a:tcPr marL="8239" marR="8239" marT="8239" marB="0" anchor="b">
                    <a:solidFill>
                      <a:schemeClr val="bg1">
                        <a:lumMod val="85000"/>
                      </a:schemeClr>
                    </a:solidFill>
                  </a:tcPr>
                </a:tc>
                <a:extLst>
                  <a:ext uri="{0D108BD9-81ED-4DB2-BD59-A6C34878D82A}">
                    <a16:rowId xmlns:a16="http://schemas.microsoft.com/office/drawing/2014/main" val="10009"/>
                  </a:ext>
                </a:extLst>
              </a:tr>
              <a:tr h="286808">
                <a:tc>
                  <a:txBody>
                    <a:bodyPr/>
                    <a:lstStyle/>
                    <a:p>
                      <a:pPr algn="ctr" fontAlgn="b"/>
                      <a:r>
                        <a:rPr lang="fr-CA" sz="1500" u="none" strike="noStrike" dirty="0">
                          <a:effectLst/>
                          <a:latin typeface="+mn-lt"/>
                        </a:rPr>
                        <a:t>Ordure-recyclage</a:t>
                      </a:r>
                      <a:endParaRPr lang="fr-CA" sz="1500" b="1"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190  $ </a:t>
                      </a:r>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190  $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0010"/>
                  </a:ext>
                </a:extLst>
              </a:tr>
              <a:tr h="286808">
                <a:tc>
                  <a:txBody>
                    <a:bodyPr/>
                    <a:lstStyle/>
                    <a:p>
                      <a:pPr algn="ctr" fontAlgn="b"/>
                      <a:endParaRPr lang="fr-CA" sz="1500" b="0" i="0" u="none" strike="noStrike">
                        <a:solidFill>
                          <a:srgbClr val="000000"/>
                        </a:solidFill>
                        <a:effectLst/>
                        <a:latin typeface="+mn-lt"/>
                      </a:endParaRPr>
                    </a:p>
                  </a:txBody>
                  <a:tcPr marL="8239" marR="8239" marT="8239" marB="0" anchor="b">
                    <a:solidFill>
                      <a:schemeClr val="bg1"/>
                    </a:solidFill>
                  </a:tcPr>
                </a:tc>
                <a:tc>
                  <a:txBody>
                    <a:bodyPr/>
                    <a:lstStyle/>
                    <a:p>
                      <a:pPr algn="ctr" fontAlgn="b"/>
                      <a:endParaRPr lang="fr-CA" sz="1500" b="0" i="0" u="none" strike="noStrike" dirty="0">
                        <a:solidFill>
                          <a:srgbClr val="000000"/>
                        </a:solidFill>
                        <a:effectLst/>
                        <a:latin typeface="+mn-lt"/>
                      </a:endParaRPr>
                    </a:p>
                  </a:txBody>
                  <a:tcPr marL="8239" marR="8239" marT="8239" marB="0" anchor="b">
                    <a:solidFill>
                      <a:schemeClr val="bg1"/>
                    </a:solidFill>
                  </a:tcPr>
                </a:tc>
                <a:tc>
                  <a:txBody>
                    <a:bodyPr/>
                    <a:lstStyle/>
                    <a:p>
                      <a:pPr algn="ctr" fontAlgn="b"/>
                      <a:r>
                        <a:rPr lang="fr-CA" sz="1500" u="none" strike="noStrike" dirty="0">
                          <a:effectLst/>
                          <a:latin typeface="+mn-lt"/>
                        </a:rPr>
                        <a:t> </a:t>
                      </a:r>
                      <a:endParaRPr lang="fr-CA" sz="1500" b="0" i="0" u="none" strike="noStrike" dirty="0">
                        <a:solidFill>
                          <a:srgbClr val="000000"/>
                        </a:solidFill>
                        <a:effectLst/>
                        <a:latin typeface="+mn-lt"/>
                      </a:endParaRPr>
                    </a:p>
                  </a:txBody>
                  <a:tcPr marL="8239" marR="8239" marT="8239" marB="0" anchor="b">
                    <a:solidFill>
                      <a:schemeClr val="bg1"/>
                    </a:solidFill>
                  </a:tcPr>
                </a:tc>
                <a:extLst>
                  <a:ext uri="{0D108BD9-81ED-4DB2-BD59-A6C34878D82A}">
                    <a16:rowId xmlns:a16="http://schemas.microsoft.com/office/drawing/2014/main" val="10011"/>
                  </a:ext>
                </a:extLst>
              </a:tr>
              <a:tr h="573616">
                <a:tc>
                  <a:txBody>
                    <a:bodyPr/>
                    <a:lstStyle/>
                    <a:p>
                      <a:pPr algn="ctr" fontAlgn="ctr"/>
                      <a:r>
                        <a:rPr lang="fr-CA" sz="1500" b="1" u="sng" strike="noStrike" dirty="0">
                          <a:solidFill>
                            <a:schemeClr val="bg1"/>
                          </a:solidFill>
                          <a:effectLst/>
                          <a:latin typeface="+mn-lt"/>
                        </a:rPr>
                        <a:t>Augmentation en $ taux global</a:t>
                      </a:r>
                      <a:endParaRPr lang="fr-CA" sz="1500" b="1" i="0" u="sng" strike="noStrike" dirty="0">
                        <a:solidFill>
                          <a:schemeClr val="bg1"/>
                        </a:solidFill>
                        <a:effectLst/>
                        <a:latin typeface="+mn-lt"/>
                      </a:endParaRPr>
                    </a:p>
                  </a:txBody>
                  <a:tcPr marL="8239" marR="8239" marT="8239" marB="0" anchor="ctr">
                    <a:solidFill>
                      <a:schemeClr val="tx1"/>
                    </a:solidFill>
                  </a:tcPr>
                </a:tc>
                <a:tc>
                  <a:txBody>
                    <a:bodyPr/>
                    <a:lstStyle/>
                    <a:p>
                      <a:pPr algn="ctr" fontAlgn="ctr"/>
                      <a:r>
                        <a:rPr lang="fr-CA" sz="1500" b="1" i="0" u="none" strike="noStrike" dirty="0">
                          <a:solidFill>
                            <a:schemeClr val="bg1"/>
                          </a:solidFill>
                          <a:effectLst/>
                          <a:latin typeface="Calibri" panose="020F0502020204030204" pitchFamily="34" charset="0"/>
                        </a:rPr>
                        <a:t>5 cents et demi du 100 $/d’évaluation</a:t>
                      </a:r>
                    </a:p>
                  </a:txBody>
                  <a:tcPr marL="9525" marR="9525" marT="9525" marB="0" anchor="ctr">
                    <a:solidFill>
                      <a:schemeClr val="tx1"/>
                    </a:solidFill>
                  </a:tcPr>
                </a:tc>
                <a:tc>
                  <a:txBody>
                    <a:bodyPr/>
                    <a:lstStyle/>
                    <a:p>
                      <a:pPr marL="0" algn="l" defTabSz="914400" rtl="0" eaLnBrk="1" fontAlgn="b" latinLnBrk="0" hangingPunct="1">
                        <a:tabLst>
                          <a:tab pos="809625" algn="l"/>
                        </a:tabLst>
                      </a:pPr>
                      <a:r>
                        <a:rPr lang="fr-CA" sz="1500" b="1" u="none" strike="noStrike" kern="1200" dirty="0">
                          <a:solidFill>
                            <a:schemeClr val="bg1"/>
                          </a:solidFill>
                          <a:effectLst/>
                          <a:latin typeface="+mn-lt"/>
                          <a:ea typeface="+mn-ea"/>
                          <a:cs typeface="+mn-cs"/>
                        </a:rPr>
                        <a:t>                  0,055 $</a:t>
                      </a:r>
                    </a:p>
                  </a:txBody>
                  <a:tcPr marL="9525" marR="9525" marT="9525" marB="0" anchor="ctr">
                    <a:solidFill>
                      <a:schemeClr val="tx1"/>
                    </a:solidFill>
                  </a:tcPr>
                </a:tc>
                <a:extLst>
                  <a:ext uri="{0D108BD9-81ED-4DB2-BD59-A6C34878D82A}">
                    <a16:rowId xmlns:a16="http://schemas.microsoft.com/office/drawing/2014/main" val="10012"/>
                  </a:ext>
                </a:extLst>
              </a:tr>
            </a:tbl>
          </a:graphicData>
        </a:graphic>
      </p:graphicFrame>
      <p:sp>
        <p:nvSpPr>
          <p:cNvPr id="3" name="Rectangle 2"/>
          <p:cNvSpPr/>
          <p:nvPr>
            <p:custDataLst>
              <p:tags r:id="rId3"/>
            </p:custDataLst>
          </p:nvPr>
        </p:nvSpPr>
        <p:spPr>
          <a:xfrm>
            <a:off x="6519140" y="1719539"/>
            <a:ext cx="1606759" cy="316836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 name="Image 3"/>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20539107">
            <a:off x="4931445" y="5049461"/>
            <a:ext cx="1261985" cy="1273752"/>
          </a:xfrm>
          <a:prstGeom prst="rect">
            <a:avLst/>
          </a:prstGeom>
        </p:spPr>
      </p:pic>
      <p:sp>
        <p:nvSpPr>
          <p:cNvPr id="5" name="ZoneTexte 4"/>
          <p:cNvSpPr txBox="1"/>
          <p:nvPr>
            <p:custDataLst>
              <p:tags r:id="rId5"/>
            </p:custDataLst>
          </p:nvPr>
        </p:nvSpPr>
        <p:spPr>
          <a:xfrm>
            <a:off x="6519139" y="5000626"/>
            <a:ext cx="1939063" cy="1477328"/>
          </a:xfrm>
          <a:prstGeom prst="rect">
            <a:avLst/>
          </a:prstGeom>
          <a:noFill/>
        </p:spPr>
        <p:txBody>
          <a:bodyPr wrap="square" rtlCol="0">
            <a:spAutoFit/>
          </a:bodyPr>
          <a:lstStyle/>
          <a:p>
            <a:r>
              <a:rPr lang="fr-CA" b="1" i="1" dirty="0"/>
              <a:t>2022 = 12 900 $</a:t>
            </a:r>
          </a:p>
          <a:p>
            <a:r>
              <a:rPr lang="fr-CA" b="1" i="1" dirty="0"/>
              <a:t>2021 = 12 500 $</a:t>
            </a:r>
          </a:p>
          <a:p>
            <a:r>
              <a:rPr lang="fr-CA" b="1" i="1" dirty="0"/>
              <a:t>2020 = 12 000 $</a:t>
            </a:r>
          </a:p>
          <a:p>
            <a:r>
              <a:rPr lang="fr-CA" b="1" i="1" dirty="0"/>
              <a:t>2019 = 11 500 $</a:t>
            </a:r>
          </a:p>
          <a:p>
            <a:endParaRPr lang="fr-CA" b="1" i="1" dirty="0"/>
          </a:p>
        </p:txBody>
      </p:sp>
    </p:spTree>
    <p:extLst>
      <p:ext uri="{BB962C8B-B14F-4D97-AF65-F5344CB8AC3E}">
        <p14:creationId xmlns:p14="http://schemas.microsoft.com/office/powerpoint/2010/main" val="190698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custDataLst>
              <p:tags r:id="rId1"/>
            </p:custDataLst>
            <p:extLst>
              <p:ext uri="{D42A27DB-BD31-4B8C-83A1-F6EECF244321}">
                <p14:modId xmlns:p14="http://schemas.microsoft.com/office/powerpoint/2010/main" val="956113418"/>
              </p:ext>
            </p:extLst>
          </p:nvPr>
        </p:nvGraphicFramePr>
        <p:xfrm>
          <a:off x="2" y="2"/>
          <a:ext cx="9144003" cy="982819"/>
        </p:xfrm>
        <a:graphic>
          <a:graphicData uri="http://schemas.openxmlformats.org/drawingml/2006/table">
            <a:tbl>
              <a:tblPr>
                <a:tableStyleId>{5C22544A-7EE6-4342-B048-85BDC9FD1C3A}</a:tableStyleId>
              </a:tblPr>
              <a:tblGrid>
                <a:gridCol w="9144003">
                  <a:extLst>
                    <a:ext uri="{9D8B030D-6E8A-4147-A177-3AD203B41FA5}">
                      <a16:colId xmlns:a16="http://schemas.microsoft.com/office/drawing/2014/main" val="20000"/>
                    </a:ext>
                  </a:extLst>
                </a:gridCol>
              </a:tblGrid>
              <a:tr h="982819">
                <a:tc>
                  <a:txBody>
                    <a:bodyPr/>
                    <a:lstStyle/>
                    <a:p>
                      <a:pPr algn="ctr" fontAlgn="b"/>
                      <a:r>
                        <a:rPr lang="fr-CA" sz="3200" b="1" u="none" strike="noStrike" dirty="0">
                          <a:solidFill>
                            <a:schemeClr val="tx1"/>
                          </a:solidFill>
                          <a:effectLst>
                            <a:outerShdw blurRad="38100" dist="38100" dir="2700000" algn="tl">
                              <a:srgbClr val="000000">
                                <a:alpha val="43137"/>
                              </a:srgbClr>
                            </a:outerShdw>
                          </a:effectLst>
                          <a:latin typeface="+mn-lt"/>
                        </a:rPr>
                        <a:t>IMPACT SUR LE COMPTE DE TAXES</a:t>
                      </a:r>
                    </a:p>
                    <a:p>
                      <a:pPr marL="0" marR="0" indent="0" algn="ctr" defTabSz="914400" rtl="0" eaLnBrk="1" fontAlgn="b" latinLnBrk="0" hangingPunct="1">
                        <a:lnSpc>
                          <a:spcPct val="100000"/>
                        </a:lnSpc>
                        <a:spcBef>
                          <a:spcPts val="0"/>
                        </a:spcBef>
                        <a:spcAft>
                          <a:spcPts val="0"/>
                        </a:spcAft>
                        <a:buClrTx/>
                        <a:buSzTx/>
                        <a:buFontTx/>
                        <a:buNone/>
                        <a:tabLst/>
                        <a:defRPr/>
                      </a:pPr>
                      <a:r>
                        <a:rPr lang="fr-CA" sz="3200" b="1" u="none" strike="noStrike" dirty="0">
                          <a:solidFill>
                            <a:schemeClr val="tx1"/>
                          </a:solidFill>
                          <a:effectLst>
                            <a:outerShdw blurRad="38100" dist="38100" dir="2700000" algn="tl">
                              <a:srgbClr val="000000">
                                <a:alpha val="43137"/>
                              </a:srgbClr>
                            </a:outerShdw>
                          </a:effectLst>
                          <a:latin typeface="+mn-lt"/>
                        </a:rPr>
                        <a:t>Simulation pour une résidence unifamiliale desservie</a:t>
                      </a:r>
                    </a:p>
                  </a:txBody>
                  <a:tcPr marL="7459" marR="7459" marT="7459" marB="0" anchor="b">
                    <a:solidFill>
                      <a:schemeClr val="bg1"/>
                    </a:solidFill>
                  </a:tcPr>
                </a:tc>
                <a:extLst>
                  <a:ext uri="{0D108BD9-81ED-4DB2-BD59-A6C34878D82A}">
                    <a16:rowId xmlns:a16="http://schemas.microsoft.com/office/drawing/2014/main" val="10000"/>
                  </a:ext>
                </a:extLst>
              </a:tr>
            </a:tbl>
          </a:graphicData>
        </a:graphic>
      </p:graphicFrame>
      <p:graphicFrame>
        <p:nvGraphicFramePr>
          <p:cNvPr id="3" name="Tableau 2">
            <a:extLst>
              <a:ext uri="{FF2B5EF4-FFF2-40B4-BE49-F238E27FC236}">
                <a16:creationId xmlns:a16="http://schemas.microsoft.com/office/drawing/2014/main" id="{F67574FF-E77B-4C95-8D9B-F0C6420031F9}"/>
              </a:ext>
            </a:extLst>
          </p:cNvPr>
          <p:cNvGraphicFramePr>
            <a:graphicFrameLocks noGrp="1"/>
          </p:cNvGraphicFramePr>
          <p:nvPr>
            <p:extLst>
              <p:ext uri="{D42A27DB-BD31-4B8C-83A1-F6EECF244321}">
                <p14:modId xmlns:p14="http://schemas.microsoft.com/office/powerpoint/2010/main" val="3895329769"/>
              </p:ext>
            </p:extLst>
          </p:nvPr>
        </p:nvGraphicFramePr>
        <p:xfrm>
          <a:off x="85729" y="1085850"/>
          <a:ext cx="8905880" cy="5210178"/>
        </p:xfrm>
        <a:graphic>
          <a:graphicData uri="http://schemas.openxmlformats.org/drawingml/2006/table">
            <a:tbl>
              <a:tblPr/>
              <a:tblGrid>
                <a:gridCol w="2829256">
                  <a:extLst>
                    <a:ext uri="{9D8B030D-6E8A-4147-A177-3AD203B41FA5}">
                      <a16:colId xmlns:a16="http://schemas.microsoft.com/office/drawing/2014/main" val="3873734300"/>
                    </a:ext>
                  </a:extLst>
                </a:gridCol>
                <a:gridCol w="842489">
                  <a:extLst>
                    <a:ext uri="{9D8B030D-6E8A-4147-A177-3AD203B41FA5}">
                      <a16:colId xmlns:a16="http://schemas.microsoft.com/office/drawing/2014/main" val="4005806069"/>
                    </a:ext>
                  </a:extLst>
                </a:gridCol>
                <a:gridCol w="1046827">
                  <a:extLst>
                    <a:ext uri="{9D8B030D-6E8A-4147-A177-3AD203B41FA5}">
                      <a16:colId xmlns:a16="http://schemas.microsoft.com/office/drawing/2014/main" val="1362323375"/>
                    </a:ext>
                  </a:extLst>
                </a:gridCol>
                <a:gridCol w="1046827">
                  <a:extLst>
                    <a:ext uri="{9D8B030D-6E8A-4147-A177-3AD203B41FA5}">
                      <a16:colId xmlns:a16="http://schemas.microsoft.com/office/drawing/2014/main" val="3543630664"/>
                    </a:ext>
                  </a:extLst>
                </a:gridCol>
                <a:gridCol w="1046827">
                  <a:extLst>
                    <a:ext uri="{9D8B030D-6E8A-4147-A177-3AD203B41FA5}">
                      <a16:colId xmlns:a16="http://schemas.microsoft.com/office/drawing/2014/main" val="3973727827"/>
                    </a:ext>
                  </a:extLst>
                </a:gridCol>
                <a:gridCol w="1046827">
                  <a:extLst>
                    <a:ext uri="{9D8B030D-6E8A-4147-A177-3AD203B41FA5}">
                      <a16:colId xmlns:a16="http://schemas.microsoft.com/office/drawing/2014/main" val="586873287"/>
                    </a:ext>
                  </a:extLst>
                </a:gridCol>
                <a:gridCol w="1046827">
                  <a:extLst>
                    <a:ext uri="{9D8B030D-6E8A-4147-A177-3AD203B41FA5}">
                      <a16:colId xmlns:a16="http://schemas.microsoft.com/office/drawing/2014/main" val="187033352"/>
                    </a:ext>
                  </a:extLst>
                </a:gridCol>
              </a:tblGrid>
              <a:tr h="342255">
                <a:tc gridSpan="7">
                  <a:txBody>
                    <a:bodyPr/>
                    <a:lstStyle/>
                    <a:p>
                      <a:pPr algn="ctr" fontAlgn="b"/>
                      <a:r>
                        <a:rPr lang="fr-CA" sz="1200" b="1" i="0" u="none" strike="noStrike">
                          <a:solidFill>
                            <a:srgbClr val="000000"/>
                          </a:solidFill>
                          <a:effectLst/>
                          <a:latin typeface="Calibri" panose="020F0502020204030204" pitchFamily="34" charset="0"/>
                        </a:rPr>
                        <a:t>Année 2022</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9BC2E6"/>
                    </a:solidFill>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extLst>
                  <a:ext uri="{0D108BD9-81ED-4DB2-BD59-A6C34878D82A}">
                    <a16:rowId xmlns:a16="http://schemas.microsoft.com/office/drawing/2014/main" val="3198784582"/>
                  </a:ext>
                </a:extLst>
              </a:tr>
              <a:tr h="332601">
                <a:tc gridSpan="7">
                  <a:txBody>
                    <a:bodyPr/>
                    <a:lstStyle/>
                    <a:p>
                      <a:pPr algn="ctr" fontAlgn="b"/>
                      <a:r>
                        <a:rPr lang="fr-CA" sz="1200" b="1" i="0" u="none" strike="noStrike">
                          <a:solidFill>
                            <a:srgbClr val="000000"/>
                          </a:solidFill>
                          <a:effectLst/>
                          <a:latin typeface="Calibri" panose="020F0502020204030204" pitchFamily="34" charset="0"/>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tc hMerge="1">
                  <a:txBody>
                    <a:bodyPr/>
                    <a:lstStyle/>
                    <a:p>
                      <a:endParaRPr lang="fr-CA"/>
                    </a:p>
                  </a:txBody>
                  <a:tcPr/>
                </a:tc>
                <a:extLst>
                  <a:ext uri="{0D108BD9-81ED-4DB2-BD59-A6C34878D82A}">
                    <a16:rowId xmlns:a16="http://schemas.microsoft.com/office/drawing/2014/main" val="365600807"/>
                  </a:ext>
                </a:extLst>
              </a:tr>
              <a:tr h="543219">
                <a:tc>
                  <a:txBody>
                    <a:bodyPr/>
                    <a:lstStyle/>
                    <a:p>
                      <a:pPr algn="r" fontAlgn="ctr"/>
                      <a:r>
                        <a:rPr lang="fr-CA" sz="1100" b="1" i="0" u="none" strike="noStrike">
                          <a:solidFill>
                            <a:srgbClr val="000000"/>
                          </a:solidFill>
                          <a:effectLst/>
                          <a:latin typeface="Calibri" panose="020F0502020204030204" pitchFamily="34" charset="0"/>
                        </a:rPr>
                        <a:t>VALEUR MOYENNE D'UNE RÉSIDENCE UNIFAMILIALE DESSERVIE</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CA" sz="800" b="1" i="0" u="none" strike="noStrike" dirty="0">
                          <a:solidFill>
                            <a:srgbClr val="000000"/>
                          </a:solidFill>
                          <a:effectLst/>
                          <a:latin typeface="Calibri" panose="020F0502020204030204" pitchFamily="34" charset="0"/>
                        </a:rPr>
                        <a:t>TAUX du 100 $ d'évaluation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CA" sz="1100" b="1" i="0" u="none" strike="noStrike" dirty="0">
                          <a:solidFill>
                            <a:srgbClr val="000000"/>
                          </a:solidFill>
                          <a:effectLst/>
                          <a:latin typeface="Calibri" panose="020F0502020204030204" pitchFamily="34" charset="0"/>
                        </a:rPr>
                        <a:t>200 000 $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CA" sz="1100" b="1" i="0" u="none" strike="noStrike">
                          <a:solidFill>
                            <a:srgbClr val="000000"/>
                          </a:solidFill>
                          <a:effectLst/>
                          <a:latin typeface="Calibri" panose="020F0502020204030204" pitchFamily="34" charset="0"/>
                        </a:rPr>
                        <a:t>250 000 $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CA" sz="1100" b="1" i="0" u="none" strike="noStrike" dirty="0">
                          <a:solidFill>
                            <a:srgbClr val="000000"/>
                          </a:solidFill>
                          <a:effectLst/>
                          <a:latin typeface="Calibri" panose="020F0502020204030204" pitchFamily="34" charset="0"/>
                        </a:rPr>
                        <a:t>300 000 $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fr-CA" sz="1100" b="1" i="0" u="none" strike="noStrike" dirty="0">
                          <a:solidFill>
                            <a:srgbClr val="000000"/>
                          </a:solidFill>
                          <a:effectLst/>
                          <a:latin typeface="Calibri" panose="020F0502020204030204" pitchFamily="34" charset="0"/>
                        </a:rPr>
                        <a:t>350 000 $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CA" sz="1100" b="1" i="0" u="none" strike="noStrike">
                          <a:solidFill>
                            <a:srgbClr val="000000"/>
                          </a:solidFill>
                          <a:effectLst/>
                          <a:latin typeface="Calibri" panose="020F0502020204030204" pitchFamily="34" charset="0"/>
                        </a:rPr>
                        <a:t>400 000 $</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81031162"/>
                  </a:ext>
                </a:extLst>
              </a:tr>
              <a:tr h="300132">
                <a:tc>
                  <a:txBody>
                    <a:bodyPr/>
                    <a:lstStyle/>
                    <a:p>
                      <a:pPr algn="r" fontAlgn="b"/>
                      <a:r>
                        <a:rPr lang="fr-CA" sz="1100" b="1" i="0" u="none" strike="noStrike">
                          <a:solidFill>
                            <a:srgbClr val="000000"/>
                          </a:solidFill>
                          <a:effectLst/>
                          <a:latin typeface="Calibri" panose="020F0502020204030204" pitchFamily="34" charset="0"/>
                        </a:rPr>
                        <a:t>Charge fiscale moyenne </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66468043"/>
                  </a:ext>
                </a:extLst>
              </a:tr>
              <a:tr h="300132">
                <a:tc>
                  <a:txBody>
                    <a:bodyPr/>
                    <a:lstStyle/>
                    <a:p>
                      <a:pPr algn="r" fontAlgn="b"/>
                      <a:r>
                        <a:rPr lang="fr-CA" sz="1100" b="0" i="0" u="none" strike="noStrike">
                          <a:solidFill>
                            <a:srgbClr val="000000"/>
                          </a:solidFill>
                          <a:effectLst/>
                          <a:latin typeface="Calibri" panose="020F0502020204030204" pitchFamily="34" charset="0"/>
                        </a:rPr>
                        <a:t>Foncière générale</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0,6400 $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1 280 $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1 600 $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1 920 $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2 240 $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2 560 $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680177"/>
                  </a:ext>
                </a:extLst>
              </a:tr>
              <a:tr h="300132">
                <a:tc>
                  <a:txBody>
                    <a:bodyPr/>
                    <a:lstStyle/>
                    <a:p>
                      <a:pPr algn="r" fontAlgn="b"/>
                      <a:r>
                        <a:rPr lang="fr-CA" sz="1100" b="0" i="0" u="none" strike="noStrike">
                          <a:solidFill>
                            <a:srgbClr val="000000"/>
                          </a:solidFill>
                          <a:effectLst/>
                          <a:latin typeface="Calibri" panose="020F0502020204030204" pitchFamily="34" charset="0"/>
                        </a:rPr>
                        <a:t>MRC-CLD</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0,0360 $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72 $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108 $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126 $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Calibri" panose="020F0502020204030204" pitchFamily="34" charset="0"/>
                        </a:rPr>
                        <a:t>144 $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904559"/>
                  </a:ext>
                </a:extLst>
              </a:tr>
              <a:tr h="300132">
                <a:tc>
                  <a:txBody>
                    <a:bodyPr/>
                    <a:lstStyle/>
                    <a:p>
                      <a:pPr algn="r" fontAlgn="b"/>
                      <a:r>
                        <a:rPr lang="fr-CA" sz="1100" b="0" i="0" u="none" strike="noStrike">
                          <a:solidFill>
                            <a:srgbClr val="000000"/>
                          </a:solidFill>
                          <a:effectLst/>
                          <a:latin typeface="Calibri" panose="020F0502020204030204" pitchFamily="34" charset="0"/>
                        </a:rPr>
                        <a:t>Police</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0,0537 $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107 $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134 $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Calibri" panose="020F0502020204030204" pitchFamily="34" charset="0"/>
                        </a:rPr>
                        <a:t>161 $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188 $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215 $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29315074"/>
                  </a:ext>
                </a:extLst>
              </a:tr>
              <a:tr h="300132">
                <a:tc>
                  <a:txBody>
                    <a:bodyPr/>
                    <a:lstStyle/>
                    <a:p>
                      <a:pPr algn="r" fontAlgn="b"/>
                      <a:r>
                        <a:rPr lang="fr-CA" sz="1100" b="1" i="0" u="none" strike="noStrike">
                          <a:solidFill>
                            <a:srgbClr val="000000"/>
                          </a:solidFill>
                          <a:effectLst/>
                          <a:latin typeface="Calibri" panose="020F0502020204030204" pitchFamily="34" charset="0"/>
                        </a:rPr>
                        <a:t>TAUX</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r" fontAlgn="b"/>
                      <a:r>
                        <a:rPr lang="fr-CA" sz="1100" b="1" i="0" u="none" strike="noStrike" dirty="0">
                          <a:solidFill>
                            <a:srgbClr val="000000"/>
                          </a:solidFill>
                          <a:effectLst/>
                          <a:latin typeface="Calibri" panose="020F0502020204030204" pitchFamily="34" charset="0"/>
                        </a:rPr>
                        <a:t>0,7297 $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1 459 $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dirty="0">
                          <a:solidFill>
                            <a:srgbClr val="000000"/>
                          </a:solidFill>
                          <a:effectLst/>
                          <a:latin typeface="Calibri" panose="020F0502020204030204" pitchFamily="34" charset="0"/>
                        </a:rPr>
                        <a:t>1 824 $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2 189 $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2 554 $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2 919 $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355763231"/>
                  </a:ext>
                </a:extLst>
              </a:tr>
              <a:tr h="300132">
                <a:tc>
                  <a:txBody>
                    <a:bodyPr/>
                    <a:lstStyle/>
                    <a:p>
                      <a:pPr algn="r" fontAlgn="b"/>
                      <a:r>
                        <a:rPr lang="fr-CA" sz="1100" b="0" i="0" u="none" strike="noStrike">
                          <a:solidFill>
                            <a:srgbClr val="000000"/>
                          </a:solidFill>
                          <a:effectLst/>
                          <a:latin typeface="Calibri" panose="020F0502020204030204" pitchFamily="34" charset="0"/>
                        </a:rPr>
                        <a:t>Matières résiduelles</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dirty="0">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190 $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27946493"/>
                  </a:ext>
                </a:extLst>
              </a:tr>
              <a:tr h="300132">
                <a:tc>
                  <a:txBody>
                    <a:bodyPr/>
                    <a:lstStyle/>
                    <a:p>
                      <a:pPr algn="r" fontAlgn="b"/>
                      <a:r>
                        <a:rPr lang="fr-CA" sz="1100" b="0" i="0" u="none" strike="noStrike">
                          <a:solidFill>
                            <a:srgbClr val="000000"/>
                          </a:solidFill>
                          <a:effectLst/>
                          <a:latin typeface="Calibri" panose="020F0502020204030204" pitchFamily="34" charset="0"/>
                        </a:rPr>
                        <a:t>Aqueduc et égout</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dirty="0">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1100" b="1" i="0" u="none" strike="noStrike">
                          <a:solidFill>
                            <a:srgbClr val="000000"/>
                          </a:solidFill>
                          <a:effectLst/>
                          <a:latin typeface="Calibri" panose="020F0502020204030204" pitchFamily="34" charset="0"/>
                        </a:rPr>
                        <a:t>700 $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3235113"/>
                  </a:ext>
                </a:extLst>
              </a:tr>
              <a:tr h="300132">
                <a:tc>
                  <a:txBody>
                    <a:bodyPr/>
                    <a:lstStyle/>
                    <a:p>
                      <a:pPr algn="r" fontAlgn="b"/>
                      <a:r>
                        <a:rPr lang="fr-CA" sz="1100" b="1" i="0" u="none" strike="noStrike">
                          <a:solidFill>
                            <a:srgbClr val="000000"/>
                          </a:solidFill>
                          <a:effectLst/>
                          <a:latin typeface="Calibri" panose="020F0502020204030204" pitchFamily="34" charset="0"/>
                        </a:rPr>
                        <a:t>TOTAL COMPTE DE TAXES 2022</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2 349 $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2 714 $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dirty="0">
                          <a:solidFill>
                            <a:srgbClr val="000000"/>
                          </a:solidFill>
                          <a:effectLst/>
                          <a:latin typeface="Calibri" panose="020F0502020204030204" pitchFamily="34" charset="0"/>
                        </a:rPr>
                        <a:t>3 079 $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3 444 $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3 809 $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3243583723"/>
                  </a:ext>
                </a:extLst>
              </a:tr>
              <a:tr h="300132">
                <a:tc>
                  <a:txBody>
                    <a:bodyPr/>
                    <a:lstStyle/>
                    <a:p>
                      <a:pPr algn="r" fontAlgn="b"/>
                      <a:r>
                        <a:rPr lang="fr-CA" sz="1100" b="1" i="0" u="none" strike="noStrike">
                          <a:solidFill>
                            <a:srgbClr val="000000"/>
                          </a:solidFill>
                          <a:effectLst/>
                          <a:latin typeface="Calibri" panose="020F0502020204030204" pitchFamily="34" charset="0"/>
                        </a:rPr>
                        <a:t>TOTAL COMPTE DE TAXES 2021</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2 239 $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2 577 $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dirty="0">
                          <a:solidFill>
                            <a:srgbClr val="000000"/>
                          </a:solidFill>
                          <a:effectLst/>
                          <a:latin typeface="Calibri" panose="020F0502020204030204" pitchFamily="34" charset="0"/>
                        </a:rPr>
                        <a:t>2 914 $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1100" b="1" i="0" u="none" strike="noStrike">
                          <a:solidFill>
                            <a:srgbClr val="000000"/>
                          </a:solidFill>
                          <a:effectLst/>
                          <a:latin typeface="Calibri" panose="020F0502020204030204" pitchFamily="34" charset="0"/>
                        </a:rPr>
                        <a:t>3 251 $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fr-CA" sz="1100" b="1" i="0" u="none" strike="noStrike">
                          <a:solidFill>
                            <a:srgbClr val="000000"/>
                          </a:solidFill>
                          <a:effectLst/>
                          <a:latin typeface="Calibri" panose="020F0502020204030204" pitchFamily="34" charset="0"/>
                        </a:rPr>
                        <a:t>3 589 $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2830351032"/>
                  </a:ext>
                </a:extLst>
              </a:tr>
              <a:tr h="300132">
                <a:tc>
                  <a:txBody>
                    <a:bodyPr/>
                    <a:lstStyle/>
                    <a:p>
                      <a:pPr algn="r" fontAlgn="b"/>
                      <a:r>
                        <a:rPr lang="fr-CA" sz="1100" b="1" i="0" u="none" strike="noStrike">
                          <a:solidFill>
                            <a:srgbClr val="000000"/>
                          </a:solidFill>
                          <a:effectLst/>
                          <a:latin typeface="Calibri" panose="020F0502020204030204" pitchFamily="34" charset="0"/>
                        </a:rPr>
                        <a:t>IMPACT SUR LE COMPTE DE TAXE ($)</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110 $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137 $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dirty="0">
                          <a:solidFill>
                            <a:srgbClr val="000000"/>
                          </a:solidFill>
                          <a:effectLst/>
                          <a:latin typeface="Calibri" panose="020F0502020204030204" pitchFamily="34" charset="0"/>
                        </a:rPr>
                        <a:t>165 $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900" b="1" i="0" u="none" strike="noStrike">
                          <a:solidFill>
                            <a:srgbClr val="000000"/>
                          </a:solidFill>
                          <a:effectLst/>
                          <a:latin typeface="Calibri" panose="020F0502020204030204" pitchFamily="34" charset="0"/>
                        </a:rPr>
                        <a:t>193 $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220 $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4760033"/>
                  </a:ext>
                </a:extLst>
              </a:tr>
              <a:tr h="306273">
                <a:tc>
                  <a:txBody>
                    <a:bodyPr/>
                    <a:lstStyle/>
                    <a:p>
                      <a:pPr algn="r" fontAlgn="b"/>
                      <a:r>
                        <a:rPr lang="fr-CA" sz="1100" b="1" i="0" u="none" strike="noStrike">
                          <a:solidFill>
                            <a:srgbClr val="000000"/>
                          </a:solidFill>
                          <a:effectLst/>
                          <a:latin typeface="Calibri" panose="020F0502020204030204" pitchFamily="34" charset="0"/>
                        </a:rPr>
                        <a:t>IMPACT SUR LE COMPTE DE TAXE (%)</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fontAlgn="b"/>
                      <a:r>
                        <a:rPr lang="fr-CA" sz="11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4,93%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5,33%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dirty="0">
                          <a:solidFill>
                            <a:srgbClr val="000000"/>
                          </a:solidFill>
                          <a:effectLst/>
                          <a:latin typeface="Calibri" panose="020F0502020204030204" pitchFamily="34" charset="0"/>
                        </a:rPr>
                        <a:t>5,66%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900" b="1" i="0" u="none" strike="noStrike">
                          <a:solidFill>
                            <a:srgbClr val="000000"/>
                          </a:solidFill>
                          <a:effectLst/>
                          <a:latin typeface="Calibri" panose="020F0502020204030204" pitchFamily="34" charset="0"/>
                        </a:rPr>
                        <a:t>5,92%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CA" sz="900" b="1" i="0" u="none" strike="noStrike">
                          <a:solidFill>
                            <a:srgbClr val="000000"/>
                          </a:solidFill>
                          <a:effectLst/>
                          <a:latin typeface="Calibri" panose="020F0502020204030204" pitchFamily="34" charset="0"/>
                        </a:rPr>
                        <a:t>6,13%</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45878900"/>
                  </a:ext>
                </a:extLst>
              </a:tr>
              <a:tr h="342255">
                <a:tc>
                  <a:txBody>
                    <a:bodyPr/>
                    <a:lstStyle/>
                    <a:p>
                      <a:pPr algn="l" fontAlgn="b"/>
                      <a:r>
                        <a:rPr lang="fr-CA" sz="900" b="1" i="0" u="none" strike="noStrike">
                          <a:solidFill>
                            <a:srgbClr val="000000"/>
                          </a:solidFill>
                          <a:effectLst/>
                          <a:latin typeface="Calibri" panose="020F0502020204030204" pitchFamily="34" charset="0"/>
                        </a:rPr>
                        <a:t>MONTANT PAR VERSEMENT Si 4 versements)</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CA" sz="9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a:solidFill>
                            <a:srgbClr val="000000"/>
                          </a:solidFill>
                          <a:effectLst/>
                          <a:latin typeface="Calibri" panose="020F0502020204030204" pitchFamily="34" charset="0"/>
                        </a:rPr>
                        <a:t>28 $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34 $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41 $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900" b="1" i="0" u="none" strike="noStrike">
                          <a:solidFill>
                            <a:srgbClr val="000000"/>
                          </a:solidFill>
                          <a:effectLst/>
                          <a:latin typeface="Calibri" panose="020F0502020204030204" pitchFamily="34" charset="0"/>
                        </a:rPr>
                        <a:t>48 $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a:solidFill>
                            <a:srgbClr val="000000"/>
                          </a:solidFill>
                          <a:effectLst/>
                          <a:latin typeface="Calibri" panose="020F0502020204030204" pitchFamily="34" charset="0"/>
                        </a:rPr>
                        <a:t>55 $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4596256"/>
                  </a:ext>
                </a:extLst>
              </a:tr>
              <a:tr h="342255">
                <a:tc>
                  <a:txBody>
                    <a:bodyPr/>
                    <a:lstStyle/>
                    <a:p>
                      <a:pPr algn="l" fontAlgn="b"/>
                      <a:r>
                        <a:rPr lang="fr-CA" sz="900" b="1" i="0" u="none" strike="noStrike">
                          <a:solidFill>
                            <a:srgbClr val="000000"/>
                          </a:solidFill>
                          <a:effectLst/>
                          <a:latin typeface="Calibri" panose="020F0502020204030204" pitchFamily="34" charset="0"/>
                        </a:rPr>
                        <a:t>MONTANT PAR MOIS</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CA" sz="900" b="1"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11 $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14 $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ctr" fontAlgn="b"/>
                      <a:r>
                        <a:rPr lang="fr-CA" sz="900" b="1" i="0" u="none" strike="noStrike" dirty="0">
                          <a:solidFill>
                            <a:srgbClr val="000000"/>
                          </a:solidFill>
                          <a:effectLst/>
                          <a:latin typeface="Calibri" panose="020F0502020204030204" pitchFamily="34" charset="0"/>
                        </a:rPr>
                        <a:t>16 $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fr-CA" sz="900" b="1" i="0" u="none" strike="noStrike" dirty="0">
                          <a:solidFill>
                            <a:srgbClr val="000000"/>
                          </a:solidFill>
                          <a:effectLst/>
                          <a:latin typeface="Calibri" panose="020F0502020204030204" pitchFamily="34" charset="0"/>
                        </a:rPr>
                        <a:t>18 $</a:t>
                      </a:r>
                    </a:p>
                  </a:txBody>
                  <a:tcPr marL="0" marR="0" marT="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549940"/>
                  </a:ext>
                </a:extLst>
              </a:tr>
            </a:tbl>
          </a:graphicData>
        </a:graphic>
      </p:graphicFrame>
    </p:spTree>
    <p:extLst>
      <p:ext uri="{BB962C8B-B14F-4D97-AF65-F5344CB8AC3E}">
        <p14:creationId xmlns:p14="http://schemas.microsoft.com/office/powerpoint/2010/main" val="2356000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7"/>
          <p:cNvGraphicFramePr>
            <a:graphicFrameLocks noGrp="1"/>
          </p:cNvGraphicFramePr>
          <p:nvPr>
            <p:custDataLst>
              <p:tags r:id="rId1"/>
            </p:custDataLst>
            <p:extLst>
              <p:ext uri="{D42A27DB-BD31-4B8C-83A1-F6EECF244321}">
                <p14:modId xmlns:p14="http://schemas.microsoft.com/office/powerpoint/2010/main" val="1964306579"/>
              </p:ext>
            </p:extLst>
          </p:nvPr>
        </p:nvGraphicFramePr>
        <p:xfrm>
          <a:off x="534860" y="1828834"/>
          <a:ext cx="8071408" cy="1835837"/>
        </p:xfrm>
        <a:graphic>
          <a:graphicData uri="http://schemas.openxmlformats.org/drawingml/2006/table">
            <a:tbl>
              <a:tblPr>
                <a:tableStyleId>{9D7B26C5-4107-4FEC-AEDC-1716B250A1EF}</a:tableStyleId>
              </a:tblPr>
              <a:tblGrid>
                <a:gridCol w="1232455">
                  <a:extLst>
                    <a:ext uri="{9D8B030D-6E8A-4147-A177-3AD203B41FA5}">
                      <a16:colId xmlns:a16="http://schemas.microsoft.com/office/drawing/2014/main" val="20000"/>
                    </a:ext>
                  </a:extLst>
                </a:gridCol>
                <a:gridCol w="771525">
                  <a:extLst>
                    <a:ext uri="{9D8B030D-6E8A-4147-A177-3AD203B41FA5}">
                      <a16:colId xmlns:a16="http://schemas.microsoft.com/office/drawing/2014/main" val="20001"/>
                    </a:ext>
                  </a:extLst>
                </a:gridCol>
                <a:gridCol w="781051">
                  <a:extLst>
                    <a:ext uri="{9D8B030D-6E8A-4147-A177-3AD203B41FA5}">
                      <a16:colId xmlns:a16="http://schemas.microsoft.com/office/drawing/2014/main" val="20005"/>
                    </a:ext>
                  </a:extLst>
                </a:gridCol>
                <a:gridCol w="904875">
                  <a:extLst>
                    <a:ext uri="{9D8B030D-6E8A-4147-A177-3AD203B41FA5}">
                      <a16:colId xmlns:a16="http://schemas.microsoft.com/office/drawing/2014/main" val="20006"/>
                    </a:ext>
                  </a:extLst>
                </a:gridCol>
                <a:gridCol w="1066800">
                  <a:extLst>
                    <a:ext uri="{9D8B030D-6E8A-4147-A177-3AD203B41FA5}">
                      <a16:colId xmlns:a16="http://schemas.microsoft.com/office/drawing/2014/main" val="20008"/>
                    </a:ext>
                  </a:extLst>
                </a:gridCol>
                <a:gridCol w="914400">
                  <a:extLst>
                    <a:ext uri="{9D8B030D-6E8A-4147-A177-3AD203B41FA5}">
                      <a16:colId xmlns:a16="http://schemas.microsoft.com/office/drawing/2014/main" val="20009"/>
                    </a:ext>
                  </a:extLst>
                </a:gridCol>
                <a:gridCol w="1182559">
                  <a:extLst>
                    <a:ext uri="{9D8B030D-6E8A-4147-A177-3AD203B41FA5}">
                      <a16:colId xmlns:a16="http://schemas.microsoft.com/office/drawing/2014/main" val="3846981714"/>
                    </a:ext>
                  </a:extLst>
                </a:gridCol>
                <a:gridCol w="1217743">
                  <a:extLst>
                    <a:ext uri="{9D8B030D-6E8A-4147-A177-3AD203B41FA5}">
                      <a16:colId xmlns:a16="http://schemas.microsoft.com/office/drawing/2014/main" val="20010"/>
                    </a:ext>
                  </a:extLst>
                </a:gridCol>
              </a:tblGrid>
              <a:tr h="949433">
                <a:tc>
                  <a:txBody>
                    <a:bodyPr/>
                    <a:lstStyle/>
                    <a:p>
                      <a:pPr algn="l" fontAlgn="ctr"/>
                      <a:r>
                        <a:rPr lang="fr-CA" sz="900" u="none" strike="noStrike" dirty="0">
                          <a:effectLst/>
                        </a:rPr>
                        <a:t> </a:t>
                      </a:r>
                      <a:endParaRPr lang="fr-CA" sz="900" b="0"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i="0" u="none" strike="noStrike" dirty="0">
                          <a:solidFill>
                            <a:srgbClr val="000000"/>
                          </a:solidFill>
                          <a:effectLst/>
                          <a:latin typeface="Arial" panose="020B0604020202020204" pitchFamily="34" charset="0"/>
                        </a:rPr>
                        <a:t>Fonds de roulement</a:t>
                      </a:r>
                    </a:p>
                  </a:txBody>
                  <a:tcPr marL="8215" marR="8215" marT="8215" marB="0" anchor="ctr"/>
                </a:tc>
                <a:tc>
                  <a:txBody>
                    <a:bodyPr/>
                    <a:lstStyle/>
                    <a:p>
                      <a:pPr algn="ctr" fontAlgn="ctr"/>
                      <a:r>
                        <a:rPr lang="fr-CA" sz="1100" b="1" u="none" strike="noStrike" dirty="0">
                          <a:effectLst/>
                        </a:rPr>
                        <a:t>Réserve vidange fosses septiques</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100" b="1" u="none" strike="noStrike" dirty="0">
                          <a:effectLst/>
                        </a:rPr>
                        <a:t>Réserve </a:t>
                      </a:r>
                    </a:p>
                    <a:p>
                      <a:pPr algn="ctr" fontAlgn="ctr"/>
                      <a:r>
                        <a:rPr lang="fr-CA" sz="1100" b="1" u="none" strike="noStrike" dirty="0">
                          <a:effectLst/>
                        </a:rPr>
                        <a:t>COVID-19</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100" b="1" u="none" strike="noStrike" dirty="0">
                          <a:effectLst/>
                        </a:rPr>
                        <a:t>Surplus accumulés non-affectés</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u="none" strike="noStrike" dirty="0">
                          <a:effectLst/>
                        </a:rPr>
                        <a:t>Réserve fond de parc</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i="0" u="none" strike="noStrike" dirty="0">
                          <a:solidFill>
                            <a:srgbClr val="000000"/>
                          </a:solidFill>
                          <a:effectLst/>
                          <a:latin typeface="Calibri" panose="020F0502020204030204" pitchFamily="34" charset="0"/>
                        </a:rPr>
                        <a:t>Réserve pour disposition des boues</a:t>
                      </a:r>
                    </a:p>
                  </a:txBody>
                  <a:tcPr marL="8215" marR="8215" marT="8215" marB="0" anchor="ctr"/>
                </a:tc>
                <a:tc>
                  <a:txBody>
                    <a:bodyPr/>
                    <a:lstStyle/>
                    <a:p>
                      <a:pPr algn="ctr" fontAlgn="ctr"/>
                      <a:r>
                        <a:rPr lang="fr-CA" sz="1100" b="1" u="none" strike="noStrike" dirty="0">
                          <a:effectLst/>
                        </a:rPr>
                        <a:t>TOTAL</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0"/>
                  </a:ext>
                </a:extLst>
              </a:tr>
              <a:tr h="422135">
                <a:tc>
                  <a:txBody>
                    <a:bodyPr/>
                    <a:lstStyle/>
                    <a:p>
                      <a:pPr algn="l" fontAlgn="b"/>
                      <a:r>
                        <a:rPr lang="fr-CA" sz="1100" b="1" u="none" strike="noStrike" dirty="0">
                          <a:effectLst/>
                        </a:rPr>
                        <a:t>Solde au 31-12-2021</a:t>
                      </a:r>
                      <a:endParaRPr lang="fr-CA" sz="1100" b="1" i="0" u="none" strike="noStrike" dirty="0">
                        <a:solidFill>
                          <a:srgbClr val="000000"/>
                        </a:solidFill>
                        <a:effectLst/>
                        <a:latin typeface="Calibri" panose="020F0502020204030204" pitchFamily="34" charset="0"/>
                      </a:endParaRPr>
                    </a:p>
                  </a:txBody>
                  <a:tcPr marL="8215" marR="8215" marT="8215" marB="0" anchor="b"/>
                </a:tc>
                <a:tc>
                  <a:txBody>
                    <a:bodyPr/>
                    <a:lstStyle/>
                    <a:p>
                      <a:pPr algn="ctr" fontAlgn="b"/>
                      <a:r>
                        <a:rPr lang="fr-CA" sz="1100" b="1" i="0" u="none" strike="noStrike" dirty="0">
                          <a:solidFill>
                            <a:srgbClr val="000000"/>
                          </a:solidFill>
                          <a:effectLst/>
                          <a:latin typeface="+mj-lt"/>
                        </a:rPr>
                        <a:t>33 922 $ </a:t>
                      </a:r>
                    </a:p>
                  </a:txBody>
                  <a:tcPr marL="8215" marR="8215" marT="8215" marB="0" anchor="ctr"/>
                </a:tc>
                <a:tc>
                  <a:txBody>
                    <a:bodyPr/>
                    <a:lstStyle/>
                    <a:p>
                      <a:pPr algn="ctr" fontAlgn="b"/>
                      <a:r>
                        <a:rPr lang="fr-CA" sz="1100" b="1" u="none" strike="noStrike" dirty="0">
                          <a:effectLst/>
                          <a:latin typeface="+mj-lt"/>
                        </a:rPr>
                        <a:t>4 725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0 $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25 000 $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0 $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i="0" u="none" strike="noStrike" dirty="0">
                          <a:solidFill>
                            <a:srgbClr val="000000"/>
                          </a:solidFill>
                          <a:effectLst/>
                          <a:latin typeface="+mj-lt"/>
                        </a:rPr>
                        <a:t>0 $ </a:t>
                      </a:r>
                    </a:p>
                  </a:txBody>
                  <a:tcPr marL="8215" marR="8215" marT="8215" marB="0" anchor="ctr"/>
                </a:tc>
                <a:tc>
                  <a:txBody>
                    <a:bodyPr/>
                    <a:lstStyle/>
                    <a:p>
                      <a:pPr algn="ctr" fontAlgn="b"/>
                      <a:r>
                        <a:rPr lang="fr-CA" sz="1100" b="1" u="none" strike="noStrike" dirty="0">
                          <a:effectLst/>
                          <a:latin typeface="+mj-lt"/>
                        </a:rPr>
                        <a:t>63 647 $ </a:t>
                      </a:r>
                      <a:endParaRPr lang="fr-CA" sz="1100" b="1" i="0" u="none" strike="noStrike" dirty="0">
                        <a:solidFill>
                          <a:srgbClr val="000000"/>
                        </a:solidFill>
                        <a:effectLst/>
                        <a:latin typeface="+mj-lt"/>
                      </a:endParaRPr>
                    </a:p>
                  </a:txBody>
                  <a:tcPr marL="8215" marR="8215" marT="8215" marB="0" anchor="ctr"/>
                </a:tc>
                <a:extLst>
                  <a:ext uri="{0D108BD9-81ED-4DB2-BD59-A6C34878D82A}">
                    <a16:rowId xmlns:a16="http://schemas.microsoft.com/office/drawing/2014/main" val="10001"/>
                  </a:ext>
                </a:extLst>
              </a:tr>
              <a:tr h="464269">
                <a:tc>
                  <a:txBody>
                    <a:bodyPr/>
                    <a:lstStyle/>
                    <a:p>
                      <a:pPr algn="l" fontAlgn="b"/>
                      <a:r>
                        <a:rPr lang="fr-CA" sz="1100" b="1" u="none" strike="noStrike" dirty="0">
                          <a:effectLst/>
                        </a:rPr>
                        <a:t>Solde au 31-12-2020</a:t>
                      </a:r>
                      <a:endParaRPr lang="fr-CA" sz="1100" b="1" i="0" u="none" strike="noStrike" dirty="0">
                        <a:solidFill>
                          <a:srgbClr val="000000"/>
                        </a:solidFill>
                        <a:effectLst/>
                        <a:latin typeface="Calibri" panose="020F0502020204030204" pitchFamily="34" charset="0"/>
                      </a:endParaRPr>
                    </a:p>
                  </a:txBody>
                  <a:tcPr marL="8215" marR="8215" marT="8215" marB="0" anchor="b"/>
                </a:tc>
                <a:tc>
                  <a:txBody>
                    <a:bodyPr/>
                    <a:lstStyle/>
                    <a:p>
                      <a:pPr algn="ctr" fontAlgn="b"/>
                      <a:r>
                        <a:rPr lang="fr-CA" sz="1100" b="1" i="0" u="none" strike="noStrike" dirty="0">
                          <a:solidFill>
                            <a:srgbClr val="000000"/>
                          </a:solidFill>
                          <a:effectLst/>
                          <a:latin typeface="+mj-lt"/>
                        </a:rPr>
                        <a:t>17 403 $</a:t>
                      </a:r>
                    </a:p>
                  </a:txBody>
                  <a:tcPr marL="8215" marR="8215" marT="8215" marB="0" anchor="ctr"/>
                </a:tc>
                <a:tc>
                  <a:txBody>
                    <a:bodyPr/>
                    <a:lstStyle/>
                    <a:p>
                      <a:pPr algn="ctr" fontAlgn="b"/>
                      <a:r>
                        <a:rPr lang="fr-CA" sz="1100" b="1" u="none" strike="noStrike" dirty="0">
                          <a:effectLst/>
                          <a:latin typeface="+mj-lt"/>
                        </a:rPr>
                        <a:t>9 639 $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0 $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101 708 $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u="none" strike="noStrike" dirty="0">
                          <a:effectLst/>
                          <a:latin typeface="+mj-lt"/>
                        </a:rPr>
                        <a:t>0$ </a:t>
                      </a:r>
                      <a:endParaRPr lang="fr-CA" sz="1100" b="1" i="0" u="none" strike="noStrike" dirty="0">
                        <a:solidFill>
                          <a:srgbClr val="000000"/>
                        </a:solidFill>
                        <a:effectLst/>
                        <a:latin typeface="+mj-lt"/>
                      </a:endParaRPr>
                    </a:p>
                  </a:txBody>
                  <a:tcPr marL="8215" marR="8215" marT="8215" marB="0" anchor="ctr"/>
                </a:tc>
                <a:tc>
                  <a:txBody>
                    <a:bodyPr/>
                    <a:lstStyle/>
                    <a:p>
                      <a:pPr algn="ctr" fontAlgn="b"/>
                      <a:r>
                        <a:rPr lang="fr-CA" sz="1100" b="1" i="0" u="none" strike="noStrike" dirty="0">
                          <a:solidFill>
                            <a:srgbClr val="000000"/>
                          </a:solidFill>
                          <a:effectLst/>
                          <a:latin typeface="+mj-lt"/>
                        </a:rPr>
                        <a:t>18 374 $ </a:t>
                      </a:r>
                    </a:p>
                  </a:txBody>
                  <a:tcPr marL="8215" marR="8215" marT="8215" marB="0" anchor="ctr"/>
                </a:tc>
                <a:tc>
                  <a:txBody>
                    <a:bodyPr/>
                    <a:lstStyle/>
                    <a:p>
                      <a:pPr algn="ctr" fontAlgn="b"/>
                      <a:r>
                        <a:rPr lang="fr-CA" sz="1100" b="1" u="none" strike="noStrike" dirty="0">
                          <a:effectLst/>
                          <a:latin typeface="+mj-lt"/>
                        </a:rPr>
                        <a:t>162 242$ </a:t>
                      </a:r>
                      <a:endParaRPr lang="fr-CA" sz="1100" b="1" i="0" u="none" strike="noStrike" dirty="0">
                        <a:solidFill>
                          <a:srgbClr val="000000"/>
                        </a:solidFill>
                        <a:effectLst/>
                        <a:latin typeface="+mj-lt"/>
                      </a:endParaRPr>
                    </a:p>
                  </a:txBody>
                  <a:tcPr marL="8215" marR="8215" marT="8215" marB="0" anchor="ctr"/>
                </a:tc>
                <a:extLst>
                  <a:ext uri="{0D108BD9-81ED-4DB2-BD59-A6C34878D82A}">
                    <a16:rowId xmlns:a16="http://schemas.microsoft.com/office/drawing/2014/main" val="10002"/>
                  </a:ext>
                </a:extLst>
              </a:tr>
            </a:tbl>
          </a:graphicData>
        </a:graphic>
      </p:graphicFrame>
      <p:sp>
        <p:nvSpPr>
          <p:cNvPr id="9" name="Rectangle 8"/>
          <p:cNvSpPr/>
          <p:nvPr>
            <p:custDataLst>
              <p:tags r:id="rId2"/>
            </p:custDataLst>
          </p:nvPr>
        </p:nvSpPr>
        <p:spPr>
          <a:xfrm>
            <a:off x="1856792" y="951722"/>
            <a:ext cx="5430416" cy="369332"/>
          </a:xfrm>
          <a:prstGeom prst="rect">
            <a:avLst/>
          </a:prstGeom>
        </p:spPr>
        <p:txBody>
          <a:bodyPr wrap="square">
            <a:spAutoFit/>
          </a:bodyPr>
          <a:lstStyle/>
          <a:p>
            <a:pPr algn="ctr"/>
            <a:r>
              <a:rPr lang="fr-CA" b="1" dirty="0">
                <a:solidFill>
                  <a:srgbClr val="000000"/>
                </a:solidFill>
                <a:latin typeface="Arial" panose="020B0604020202020204" pitchFamily="34" charset="0"/>
              </a:rPr>
              <a:t>RÉSERVES ET SURPLUS ACCUMULÉS</a:t>
            </a:r>
            <a:endParaRPr lang="fr-CA" dirty="0"/>
          </a:p>
        </p:txBody>
      </p:sp>
      <p:pic>
        <p:nvPicPr>
          <p:cNvPr id="7" name="Image 6"/>
          <p:cNvPicPr>
            <a:picLocks noChangeAspect="1"/>
          </p:cNvPicPr>
          <p:nvPr>
            <p:custDataLst>
              <p:tags r:id="rId3"/>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5479" y="3719614"/>
            <a:ext cx="4230849" cy="2795511"/>
          </a:xfrm>
          <a:prstGeom prst="rect">
            <a:avLst/>
          </a:prstGeom>
        </p:spPr>
      </p:pic>
    </p:spTree>
    <p:extLst>
      <p:ext uri="{BB962C8B-B14F-4D97-AF65-F5344CB8AC3E}">
        <p14:creationId xmlns:p14="http://schemas.microsoft.com/office/powerpoint/2010/main" val="30882190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étrospective">
  <a:themeElements>
    <a:clrScheme name="Rétrospective">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Retrospect</Template>
  <TotalTime>734</TotalTime>
  <Words>2971</Words>
  <Application>Microsoft Office PowerPoint</Application>
  <PresentationFormat>Affichage à l'écran (4:3)</PresentationFormat>
  <Paragraphs>361</Paragraphs>
  <Slides>20</Slides>
  <Notes>17</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1</vt:i4>
      </vt:variant>
      <vt:variant>
        <vt:lpstr>Titres des diapositives</vt:lpstr>
      </vt:variant>
      <vt:variant>
        <vt:i4>20</vt:i4>
      </vt:variant>
    </vt:vector>
  </HeadingPairs>
  <TitlesOfParts>
    <vt:vector size="26" baseType="lpstr">
      <vt:lpstr>Calibri Light</vt:lpstr>
      <vt:lpstr>Arial</vt:lpstr>
      <vt:lpstr>Calibri</vt:lpstr>
      <vt:lpstr>Century Gothic</vt:lpstr>
      <vt:lpstr>Rétrospective</vt:lpstr>
      <vt:lpstr>Document</vt:lpstr>
      <vt:lpstr>Présentation du budget 2022</vt:lpstr>
      <vt:lpstr>Présentation PowerPoint</vt:lpstr>
      <vt:lpstr>Présentation PowerPoint</vt:lpstr>
      <vt:lpstr>Présentation PowerPoint</vt:lpstr>
      <vt:lpstr>Présentation PowerPoint</vt:lpstr>
      <vt:lpstr>Présentation PowerPoint</vt:lpstr>
      <vt:lpstr>Les taux de taxation et de la tarification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beaux moments de 2021 </vt:lpstr>
      <vt:lpstr>Les travaux et améliorations de 2021</vt:lpstr>
      <vt:lpstr>Le projet de 2022 !   Demande de subvention a été jugée prioritaire par le Ministère dans le cadre du Programme de Réfection des infrastructures municipals (RÉCIM)- Projet d’infrastructures à vocation municipal ou Communautaire (80 % des coûts  subventionnés)</vt:lpstr>
      <vt:lpstr>Subvention à la hauteur de 80 % pour ce projet </vt:lpstr>
      <vt:lpstr>Période de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budget 2020</dc:title>
  <dc:creator>Directrice</dc:creator>
  <cp:lastModifiedBy>Josée Desmeules</cp:lastModifiedBy>
  <cp:revision>60</cp:revision>
  <cp:lastPrinted>2021-12-07T20:11:41Z</cp:lastPrinted>
  <dcterms:created xsi:type="dcterms:W3CDTF">2019-12-11T18:33:22Z</dcterms:created>
  <dcterms:modified xsi:type="dcterms:W3CDTF">2021-12-21T23:41:42Z</dcterms:modified>
</cp:coreProperties>
</file>