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22.xml" ContentType="application/vnd.openxmlformats-officedocument.presentationml.tags+xml"/>
  <Override PartName="/ppt/tags/tag23.xml" ContentType="application/vnd.openxmlformats-officedocument.presentationml.tags+xml"/>
  <Override PartName="/ppt/notesSlides/notesSlide11.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ags/tag24.xml" ContentType="application/vnd.openxmlformats-officedocument.presentationml.tags+xml"/>
  <Override PartName="/ppt/notesSlides/notesSlide12.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xml" ContentType="application/vnd.openxmlformats-officedocument.themeOverride+xml"/>
  <Override PartName="/ppt/tags/tag25.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4.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26" r:id="rId1"/>
  </p:sldMasterIdLst>
  <p:notesMasterIdLst>
    <p:notesMasterId r:id="rId19"/>
  </p:notesMasterIdLst>
  <p:handoutMasterIdLst>
    <p:handoutMasterId r:id="rId20"/>
  </p:handoutMasterIdLst>
  <p:sldIdLst>
    <p:sldId id="257" r:id="rId2"/>
    <p:sldId id="266" r:id="rId3"/>
    <p:sldId id="324" r:id="rId4"/>
    <p:sldId id="287" r:id="rId5"/>
    <p:sldId id="321" r:id="rId6"/>
    <p:sldId id="274" r:id="rId7"/>
    <p:sldId id="258" r:id="rId8"/>
    <p:sldId id="308" r:id="rId9"/>
    <p:sldId id="273" r:id="rId10"/>
    <p:sldId id="310" r:id="rId11"/>
    <p:sldId id="260" r:id="rId12"/>
    <p:sldId id="319" r:id="rId13"/>
    <p:sldId id="318" r:id="rId14"/>
    <p:sldId id="271" r:id="rId15"/>
    <p:sldId id="320" r:id="rId16"/>
    <p:sldId id="325" r:id="rId17"/>
    <p:sldId id="326" r:id="rId18"/>
  </p:sldIdLst>
  <p:sldSz cx="9144000" cy="6858000" type="screen4x3"/>
  <p:notesSz cx="6950075" cy="9236075"/>
  <p:embeddedFontLs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
      <p:font typeface="Copperplate Gothic Bold" panose="020E0705020206020404" pitchFamily="34" charset="0"/>
      <p:regular r:id="rId27"/>
    </p:embeddedFont>
    <p:embeddedFont>
      <p:font typeface="CountryBlueprint" panose="020B0604020202020204"/>
      <p:regular r:id="rId28"/>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4445"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A5C1"/>
    <a:srgbClr val="DA9694"/>
    <a:srgbClr val="CC0000"/>
    <a:srgbClr val="FFFF00"/>
    <a:srgbClr val="FFA3A3"/>
    <a:srgbClr val="FF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838" autoAdjust="0"/>
  </p:normalViewPr>
  <p:slideViewPr>
    <p:cSldViewPr snapToGrid="0">
      <p:cViewPr varScale="1">
        <p:scale>
          <a:sx n="101" d="100"/>
          <a:sy n="101" d="100"/>
        </p:scale>
        <p:origin x="1896" y="108"/>
      </p:cViewPr>
      <p:guideLst>
        <p:guide orient="horz" pos="2183"/>
        <p:guide pos="444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264"/>
    </p:cViewPr>
  </p:sorterViewPr>
  <p:notesViewPr>
    <p:cSldViewPr snapToGrid="0" showGuides="1">
      <p:cViewPr varScale="1">
        <p:scale>
          <a:sx n="87" d="100"/>
          <a:sy n="87" d="100"/>
        </p:scale>
        <p:origin x="3816" y="90"/>
      </p:cViewPr>
      <p:guideLst>
        <p:guide orient="horz" pos="2909"/>
        <p:guide pos="218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image" Target="../media/image14.jpg"/><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xcel%20pour%20PPT.xlsx" TargetMode="External"/></Relationships>
</file>

<file path=ppt/charts/_rels/chart3.xml.rels><?xml version="1.0" encoding="UTF-8" standalone="yes"?>
<Relationships xmlns="http://schemas.openxmlformats.org/package/2006/relationships"><Relationship Id="rId3" Type="http://schemas.openxmlformats.org/officeDocument/2006/relationships/image" Target="../media/image14.jpg"/><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_rels/chart4.xml.rels><?xml version="1.0" encoding="UTF-8" standalone="yes"?>
<Relationships xmlns="http://schemas.openxmlformats.org/package/2006/relationships"><Relationship Id="rId2" Type="http://schemas.openxmlformats.org/officeDocument/2006/relationships/oleObject" Target="file:///\\DIRECTRICE\Users\Directrice\Documents\02_TR&#201;SORERIE\Budget\Budget%202019\Budget%202019%20LAC-DELAGE%203%20d&#233;cembre.xlsx" TargetMode="External"/><Relationship Id="rId1" Type="http://schemas.openxmlformats.org/officeDocument/2006/relationships/image" Target="../media/image16.jpeg"/></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Graphique%20Comparatif%20tx%20taxe.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A" sz="1800" b="1" dirty="0">
                <a:solidFill>
                  <a:schemeClr val="tx1"/>
                </a:solidFill>
              </a:rPr>
              <a:t>Revenus</a:t>
            </a:r>
            <a:r>
              <a:rPr lang="fr-CA" sz="1800" b="1" baseline="0" dirty="0">
                <a:solidFill>
                  <a:schemeClr val="tx1"/>
                </a:solidFill>
              </a:rPr>
              <a:t> 2019</a:t>
            </a:r>
          </a:p>
          <a:p>
            <a:pPr>
              <a:defRPr/>
            </a:pPr>
            <a:r>
              <a:rPr lang="fr-CA" sz="1800" b="1" baseline="0" dirty="0">
                <a:solidFill>
                  <a:schemeClr val="tx1"/>
                </a:solidFill>
              </a:rPr>
              <a:t>1 245 271 $</a:t>
            </a:r>
            <a:endParaRPr lang="fr-CA" sz="1800"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9.4657567878490084E-2"/>
          <c:y val="0.1901492004221122"/>
          <c:w val="0.88366563985426239"/>
          <c:h val="0.72658204724409448"/>
        </c:manualLayout>
      </c:layout>
      <c:barChart>
        <c:barDir val="col"/>
        <c:grouping val="clustered"/>
        <c:varyColors val="0"/>
        <c:ser>
          <c:idx val="0"/>
          <c:order val="0"/>
          <c:spPr>
            <a:solidFill>
              <a:schemeClr val="accent1"/>
            </a:solidFill>
            <a:ln>
              <a:noFill/>
            </a:ln>
            <a:effectLst/>
          </c:spPr>
          <c:invertIfNegative val="0"/>
          <c:dPt>
            <c:idx val="0"/>
            <c:invertIfNegative val="0"/>
            <c:bubble3D val="0"/>
            <c:spPr>
              <a:blipFill dpi="0" rotWithShape="1">
                <a:blip xmlns:r="http://schemas.openxmlformats.org/officeDocument/2006/relationships" r:embed="rId3"/>
                <a:srcRect/>
                <a:stretch>
                  <a:fillRect/>
                </a:stretch>
              </a:blipFill>
              <a:ln>
                <a:noFill/>
              </a:ln>
              <a:effectLst/>
            </c:spPr>
            <c:pictureOptions>
              <c:pictureFormat val="stretch"/>
            </c:pictureOptions>
            <c:extLst>
              <c:ext xmlns:c16="http://schemas.microsoft.com/office/drawing/2014/chart" uri="{C3380CC4-5D6E-409C-BE32-E72D297353CC}">
                <c16:uniqueId val="{00000001-EE5D-4C83-A061-4FE6A9E3F6A7}"/>
              </c:ext>
            </c:extLst>
          </c:dPt>
          <c:dPt>
            <c:idx val="1"/>
            <c:invertIfNegative val="0"/>
            <c:bubble3D val="0"/>
            <c:spPr>
              <a:blipFill>
                <a:blip xmlns:r="http://schemas.openxmlformats.org/officeDocument/2006/relationships" r:embed="rId4"/>
                <a:stretch>
                  <a:fillRect/>
                </a:stretch>
              </a:blipFill>
              <a:ln>
                <a:noFill/>
              </a:ln>
              <a:effectLst/>
            </c:spPr>
            <c:extLst>
              <c:ext xmlns:c16="http://schemas.microsoft.com/office/drawing/2014/chart" uri="{C3380CC4-5D6E-409C-BE32-E72D297353CC}">
                <c16:uniqueId val="{00000003-EE5D-4C83-A061-4FE6A9E3F6A7}"/>
              </c:ext>
            </c:extLst>
          </c:dPt>
          <c:dPt>
            <c:idx val="2"/>
            <c:invertIfNegative val="0"/>
            <c:bubble3D val="0"/>
            <c:spPr>
              <a:blipFill>
                <a:blip xmlns:r="http://schemas.openxmlformats.org/officeDocument/2006/relationships" r:embed="rId5"/>
                <a:stretch>
                  <a:fillRect/>
                </a:stretch>
              </a:blipFill>
              <a:ln>
                <a:noFill/>
              </a:ln>
              <a:effectLst/>
            </c:spPr>
            <c:extLst>
              <c:ext xmlns:c16="http://schemas.microsoft.com/office/drawing/2014/chart" uri="{C3380CC4-5D6E-409C-BE32-E72D297353CC}">
                <c16:uniqueId val="{00000005-EE5D-4C83-A061-4FE6A9E3F6A7}"/>
              </c:ext>
            </c:extLst>
          </c:dPt>
          <c:dPt>
            <c:idx val="3"/>
            <c:invertIfNegative val="0"/>
            <c:bubble3D val="0"/>
            <c:spPr>
              <a:blipFill>
                <a:blip xmlns:r="http://schemas.openxmlformats.org/officeDocument/2006/relationships" r:embed="rId6"/>
                <a:stretch>
                  <a:fillRect/>
                </a:stretch>
              </a:blipFill>
              <a:ln>
                <a:noFill/>
              </a:ln>
              <a:effectLst/>
            </c:spPr>
            <c:extLst>
              <c:ext xmlns:c16="http://schemas.microsoft.com/office/drawing/2014/chart" uri="{C3380CC4-5D6E-409C-BE32-E72D297353CC}">
                <c16:uniqueId val="{00000007-EE5D-4C83-A061-4FE6A9E3F6A7}"/>
              </c:ext>
            </c:extLst>
          </c:dPt>
          <c:dPt>
            <c:idx val="4"/>
            <c:invertIfNegative val="0"/>
            <c:bubble3D val="0"/>
            <c:spPr>
              <a:blipFill>
                <a:blip xmlns:r="http://schemas.openxmlformats.org/officeDocument/2006/relationships" r:embed="rId5"/>
                <a:stretch>
                  <a:fillRect/>
                </a:stretch>
              </a:blipFill>
              <a:ln>
                <a:noFill/>
              </a:ln>
              <a:effectLst/>
            </c:spPr>
            <c:extLst>
              <c:ext xmlns:c16="http://schemas.microsoft.com/office/drawing/2014/chart" uri="{C3380CC4-5D6E-409C-BE32-E72D297353CC}">
                <c16:uniqueId val="{00000009-EE5D-4C83-A061-4FE6A9E3F6A7}"/>
              </c:ext>
            </c:extLst>
          </c:dPt>
          <c:dPt>
            <c:idx val="5"/>
            <c:invertIfNegative val="0"/>
            <c:bubble3D val="0"/>
            <c:spPr>
              <a:blipFill>
                <a:blip xmlns:r="http://schemas.openxmlformats.org/officeDocument/2006/relationships" r:embed="rId6"/>
                <a:stretch>
                  <a:fillRect/>
                </a:stretch>
              </a:blipFill>
              <a:ln>
                <a:noFill/>
              </a:ln>
              <a:effectLst/>
            </c:spPr>
            <c:extLst>
              <c:ext xmlns:c16="http://schemas.microsoft.com/office/drawing/2014/chart" uri="{C3380CC4-5D6E-409C-BE32-E72D297353CC}">
                <c16:uniqueId val="{0000000B-EE5D-4C83-A061-4FE6A9E3F6A7}"/>
              </c:ext>
            </c:extLst>
          </c:dPt>
          <c:dLbls>
            <c:dLbl>
              <c:idx val="0"/>
              <c:tx>
                <c:rich>
                  <a:bodyPr/>
                  <a:lstStyle/>
                  <a:p>
                    <a:r>
                      <a:rPr lang="en-US"/>
                      <a:t>716 850</a:t>
                    </a:r>
                    <a:r>
                      <a:rPr lang="en-US" baseline="0"/>
                      <a:t> $</a:t>
                    </a:r>
                  </a:p>
                  <a:p>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E5D-4C83-A061-4FE6A9E3F6A7}"/>
                </c:ext>
              </c:extLst>
            </c:dLbl>
            <c:dLbl>
              <c:idx val="1"/>
              <c:tx>
                <c:rich>
                  <a:bodyPr/>
                  <a:lstStyle/>
                  <a:p>
                    <a:r>
                      <a:rPr lang="en-US"/>
                      <a:t>299 280 $</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E5D-4C83-A061-4FE6A9E3F6A7}"/>
                </c:ext>
              </c:extLst>
            </c:dLbl>
            <c:dLbl>
              <c:idx val="3"/>
              <c:tx>
                <c:rich>
                  <a:bodyPr/>
                  <a:lstStyle/>
                  <a:p>
                    <a:r>
                      <a:rPr lang="en-US" dirty="0"/>
                      <a:t>119 785 $</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E5D-4C83-A061-4FE6A9E3F6A7}"/>
                </c:ext>
              </c:extLst>
            </c:dLbl>
            <c:dLbl>
              <c:idx val="5"/>
              <c:tx>
                <c:rich>
                  <a:bodyPr/>
                  <a:lstStyle/>
                  <a:p>
                    <a:r>
                      <a:rPr lang="en-US"/>
                      <a:t>12 312$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EE5D-4C83-A061-4FE6A9E3F6A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Sommaire!$A$5:$A$10</c:f>
              <c:strCache>
                <c:ptCount val="6"/>
                <c:pt idx="0">
                  <c:v>TAXES</c:v>
                </c:pt>
                <c:pt idx="1">
                  <c:v>TARIFICATION</c:v>
                </c:pt>
                <c:pt idx="2">
                  <c:v>AUTRES REVENUS DE SOURCES LOCALES</c:v>
                </c:pt>
                <c:pt idx="3">
                  <c:v>TRANSFERTS CONDITIONNELS</c:v>
                </c:pt>
                <c:pt idx="4">
                  <c:v>AFFECTATION SURPLUS ACCUMULÉS</c:v>
                </c:pt>
                <c:pt idx="5">
                  <c:v>AFFECTATION SURPLUS RÉSERVÉS</c:v>
                </c:pt>
              </c:strCache>
            </c:strRef>
          </c:cat>
          <c:val>
            <c:numRef>
              <c:f>Sommaire!$B$5:$B$10</c:f>
              <c:numCache>
                <c:formatCode>#,##0" ""$"" "</c:formatCode>
                <c:ptCount val="6"/>
                <c:pt idx="0">
                  <c:v>716850</c:v>
                </c:pt>
                <c:pt idx="1">
                  <c:v>299280</c:v>
                </c:pt>
                <c:pt idx="2">
                  <c:v>63175</c:v>
                </c:pt>
                <c:pt idx="3">
                  <c:v>119785</c:v>
                </c:pt>
                <c:pt idx="4">
                  <c:v>33869</c:v>
                </c:pt>
                <c:pt idx="5">
                  <c:v>12312</c:v>
                </c:pt>
              </c:numCache>
            </c:numRef>
          </c:val>
          <c:extLst>
            <c:ext xmlns:c16="http://schemas.microsoft.com/office/drawing/2014/chart" uri="{C3380CC4-5D6E-409C-BE32-E72D297353CC}">
              <c16:uniqueId val="{0000000C-EE5D-4C83-A061-4FE6A9E3F6A7}"/>
            </c:ext>
          </c:extLst>
        </c:ser>
        <c:dLbls>
          <c:showLegendKey val="0"/>
          <c:showVal val="0"/>
          <c:showCatName val="0"/>
          <c:showSerName val="0"/>
          <c:showPercent val="0"/>
          <c:showBubbleSize val="0"/>
        </c:dLbls>
        <c:gapWidth val="210"/>
        <c:overlap val="-35"/>
        <c:axId val="669340752"/>
        <c:axId val="669335264"/>
      </c:barChart>
      <c:catAx>
        <c:axId val="669340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r-FR"/>
          </a:p>
        </c:txPr>
        <c:crossAx val="669335264"/>
        <c:crosses val="autoZero"/>
        <c:auto val="1"/>
        <c:lblAlgn val="ctr"/>
        <c:lblOffset val="100"/>
        <c:noMultiLvlLbl val="0"/>
      </c:catAx>
      <c:valAx>
        <c:axId val="669335264"/>
        <c:scaling>
          <c:orientation val="minMax"/>
        </c:scaling>
        <c:delete val="0"/>
        <c:axPos val="l"/>
        <c:majorGridlines>
          <c:spPr>
            <a:ln w="9525" cap="flat" cmpd="sng" algn="ctr">
              <a:solidFill>
                <a:schemeClr val="tx1">
                  <a:lumMod val="15000"/>
                  <a:lumOff val="85000"/>
                </a:schemeClr>
              </a:solidFill>
              <a:round/>
            </a:ln>
            <a:effectLst/>
          </c:spPr>
        </c:majorGridlines>
        <c:numFmt formatCode="#,##0&quot; &quot;&quot;$&quot;&quot; &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fr-FR"/>
          </a:p>
        </c:txPr>
        <c:crossAx val="669340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7">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0649-4FCA-84C5-C6AE77EEF48E}"/>
            </c:ext>
          </c:extLst>
        </c:ser>
        <c:ser>
          <c:idx val="1"/>
          <c:order val="1"/>
          <c:tx>
            <c:strRef>
              <c:f>'Tableau ratios MRC'!$A$5</c:f>
              <c:strCache>
                <c:ptCount val="1"/>
                <c:pt idx="0">
                  <c:v>Évaluation moyenne uniformisée par logement</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Ref>
          </c:val>
          <c:extLst>
            <c:ext xmlns:c16="http://schemas.microsoft.com/office/drawing/2014/chart" uri="{C3380CC4-5D6E-409C-BE32-E72D297353CC}">
              <c16:uniqueId val="{00000001-0649-4FCA-84C5-C6AE77EEF48E}"/>
            </c:ext>
          </c:extLst>
        </c:ser>
        <c:ser>
          <c:idx val="2"/>
          <c:order val="2"/>
          <c:tx>
            <c:strRef>
              <c:f>'Tableau ratios MRC'!$A$6</c:f>
              <c:strCache>
                <c:ptCount val="1"/>
                <c:pt idx="0">
                  <c:v>T.G.T uniformisé</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MRC'!$B$6:$L$6</c:f>
            </c:numRef>
          </c:val>
          <c:extLst>
            <c:ext xmlns:c16="http://schemas.microsoft.com/office/drawing/2014/chart" uri="{C3380CC4-5D6E-409C-BE32-E72D297353CC}">
              <c16:uniqueId val="{00000002-0649-4FCA-84C5-C6AE77EEF48E}"/>
            </c:ext>
          </c:extLst>
        </c:ser>
        <c:ser>
          <c:idx val="3"/>
          <c:order val="3"/>
          <c:tx>
            <c:strRef>
              <c:f>'Tableau ratios MRC'!$A$7</c:f>
              <c:strCache>
                <c:ptCount val="1"/>
                <c:pt idx="0">
                  <c:v>Charge fiscale moyenne des logements</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MRC'!$B$7:$L$7</c:f>
            </c:numRef>
          </c:val>
          <c:extLst>
            <c:ext xmlns:c16="http://schemas.microsoft.com/office/drawing/2014/chart" uri="{C3380CC4-5D6E-409C-BE32-E72D297353CC}">
              <c16:uniqueId val="{00000003-0649-4FCA-84C5-C6AE77EEF48E}"/>
            </c:ext>
          </c:extLst>
        </c:ser>
        <c:ser>
          <c:idx val="4"/>
          <c:order val="4"/>
          <c:tx>
            <c:strRef>
              <c:f>'Tableau ratios MRC'!$A$8</c:f>
              <c:strCache>
                <c:ptCount val="1"/>
                <c:pt idx="0">
                  <c:v>Endettement total net long terme par 100 $ de RFU</c:v>
                </c:pt>
              </c:strCache>
            </c:strRef>
          </c:tx>
          <c:spPr>
            <a:solidFill>
              <a:schemeClr val="accent5">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MRC'!$B$8:$L$8</c:f>
            </c:numRef>
          </c:val>
          <c:extLst>
            <c:ext xmlns:c16="http://schemas.microsoft.com/office/drawing/2014/chart" uri="{C3380CC4-5D6E-409C-BE32-E72D297353CC}">
              <c16:uniqueId val="{00000004-0649-4FCA-84C5-C6AE77EEF48E}"/>
            </c:ext>
          </c:extLst>
        </c:ser>
        <c:ser>
          <c:idx val="5"/>
          <c:order val="5"/>
          <c:tx>
            <c:strRef>
              <c:f>'Tableau ratios MRC'!$A$9</c:f>
              <c:strCache>
                <c:ptCount val="1"/>
                <c:pt idx="0">
                  <c:v>Endettement total net long terme par unité d'évaluation</c:v>
                </c:pt>
              </c:strCache>
            </c:strRef>
          </c:tx>
          <c:spPr>
            <a:solidFill>
              <a:schemeClr val="accent6">
                <a:alpha val="85000"/>
              </a:schemeClr>
            </a:solidFill>
            <a:ln w="9525" cap="flat" cmpd="sng" algn="ctr">
              <a:solidFill>
                <a:schemeClr val="lt1">
                  <a:alpha val="50000"/>
                </a:schemeClr>
              </a:solidFill>
              <a:round/>
            </a:ln>
            <a:effectLst/>
          </c:spPr>
          <c:invertIfNegative val="0"/>
          <c:dPt>
            <c:idx val="2"/>
            <c:invertIfNegative val="0"/>
            <c:bubble3D val="0"/>
            <c:spPr>
              <a:solidFill>
                <a:srgbClr val="0070C0"/>
              </a:solidFill>
              <a:ln w="9525" cap="flat" cmpd="sng" algn="ctr">
                <a:solidFill>
                  <a:schemeClr val="lt1">
                    <a:alpha val="50000"/>
                  </a:schemeClr>
                </a:solidFill>
                <a:round/>
              </a:ln>
              <a:effectLst/>
            </c:spPr>
            <c:extLst>
              <c:ext xmlns:c16="http://schemas.microsoft.com/office/drawing/2014/chart" uri="{C3380CC4-5D6E-409C-BE32-E72D297353CC}">
                <c16:uniqueId val="{00000006-0649-4FCA-84C5-C6AE77EEF48E}"/>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8-0649-4FCA-84C5-C6AE77EEF48E}"/>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MRC'!$B$9:$L$9</c:f>
              <c:numCache>
                <c:formatCode>#,##0\ "$"</c:formatCode>
                <c:ptCount val="10"/>
                <c:pt idx="0">
                  <c:v>8644</c:v>
                </c:pt>
                <c:pt idx="1">
                  <c:v>6395</c:v>
                </c:pt>
                <c:pt idx="2">
                  <c:v>1514</c:v>
                </c:pt>
                <c:pt idx="3">
                  <c:v>2107</c:v>
                </c:pt>
                <c:pt idx="4">
                  <c:v>7482</c:v>
                </c:pt>
                <c:pt idx="5">
                  <c:v>5718</c:v>
                </c:pt>
                <c:pt idx="6">
                  <c:v>6</c:v>
                </c:pt>
                <c:pt idx="7">
                  <c:v>2306</c:v>
                </c:pt>
                <c:pt idx="8">
                  <c:v>3921</c:v>
                </c:pt>
                <c:pt idx="9">
                  <c:v>5056</c:v>
                </c:pt>
              </c:numCache>
            </c:numRef>
          </c:val>
          <c:extLst>
            <c:ext xmlns:c16="http://schemas.microsoft.com/office/drawing/2014/chart" uri="{C3380CC4-5D6E-409C-BE32-E72D297353CC}">
              <c16:uniqueId val="{00000009-0649-4FCA-84C5-C6AE77EEF48E}"/>
            </c:ext>
          </c:extLst>
        </c:ser>
        <c:dLbls>
          <c:dLblPos val="inEnd"/>
          <c:showLegendKey val="0"/>
          <c:showVal val="1"/>
          <c:showCatName val="0"/>
          <c:showSerName val="0"/>
          <c:showPercent val="0"/>
          <c:showBubbleSize val="0"/>
        </c:dLbls>
        <c:gapWidth val="65"/>
        <c:axId val="248317320"/>
        <c:axId val="445225672"/>
      </c:barChart>
      <c:catAx>
        <c:axId val="24831732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fr-FR"/>
          </a:p>
        </c:txPr>
        <c:crossAx val="445225672"/>
        <c:crosses val="autoZero"/>
        <c:auto val="1"/>
        <c:lblAlgn val="ctr"/>
        <c:lblOffset val="100"/>
        <c:noMultiLvlLbl val="0"/>
      </c:catAx>
      <c:valAx>
        <c:axId val="445225672"/>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quot;$&quot;" sourceLinked="1"/>
        <c:majorTickMark val="none"/>
        <c:minorTickMark val="none"/>
        <c:tickLblPos val="nextTo"/>
        <c:crossAx val="248317320"/>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38EF-4AAE-9A81-07CD2F389DD1}"/>
            </c:ext>
          </c:extLst>
        </c:ser>
        <c:ser>
          <c:idx val="1"/>
          <c:order val="1"/>
          <c:tx>
            <c:strRef>
              <c:f>'Tableau ratios MRC'!$A$5</c:f>
              <c:strCache>
                <c:ptCount val="1"/>
                <c:pt idx="0">
                  <c:v>Évaluation moyenne uniformisée par logement</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Ref>
          </c:val>
          <c:extLst>
            <c:ext xmlns:c16="http://schemas.microsoft.com/office/drawing/2014/chart" uri="{C3380CC4-5D6E-409C-BE32-E72D297353CC}">
              <c16:uniqueId val="{00000001-38EF-4AAE-9A81-07CD2F389DD1}"/>
            </c:ext>
          </c:extLst>
        </c:ser>
        <c:ser>
          <c:idx val="2"/>
          <c:order val="2"/>
          <c:tx>
            <c:strRef>
              <c:f>'Tableau ratios MRC'!$A$6</c:f>
              <c:strCache>
                <c:ptCount val="1"/>
                <c:pt idx="0">
                  <c:v>T.G.T uniformisé</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MRC'!$B$6:$L$6</c:f>
            </c:numRef>
          </c:val>
          <c:extLst>
            <c:ext xmlns:c16="http://schemas.microsoft.com/office/drawing/2014/chart" uri="{C3380CC4-5D6E-409C-BE32-E72D297353CC}">
              <c16:uniqueId val="{00000002-38EF-4AAE-9A81-07CD2F389DD1}"/>
            </c:ext>
          </c:extLst>
        </c:ser>
        <c:ser>
          <c:idx val="3"/>
          <c:order val="3"/>
          <c:tx>
            <c:strRef>
              <c:f>'Tableau ratios MRC'!$A$7</c:f>
              <c:strCache>
                <c:ptCount val="1"/>
                <c:pt idx="0">
                  <c:v>Charge fiscale moyenne des logements</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MRC'!$B$7:$L$7</c:f>
            </c:numRef>
          </c:val>
          <c:extLst>
            <c:ext xmlns:c16="http://schemas.microsoft.com/office/drawing/2014/chart" uri="{C3380CC4-5D6E-409C-BE32-E72D297353CC}">
              <c16:uniqueId val="{00000003-38EF-4AAE-9A81-07CD2F389DD1}"/>
            </c:ext>
          </c:extLst>
        </c:ser>
        <c:ser>
          <c:idx val="4"/>
          <c:order val="4"/>
          <c:tx>
            <c:strRef>
              <c:f>'Tableau ratios MRC'!$A$8</c:f>
              <c:strCache>
                <c:ptCount val="1"/>
                <c:pt idx="0">
                  <c:v>Endettement total net long terme par 100 $ de RFU</c:v>
                </c:pt>
              </c:strCache>
            </c:strRef>
          </c:tx>
          <c:spPr>
            <a:solidFill>
              <a:schemeClr val="accent5">
                <a:alpha val="85000"/>
              </a:schemeClr>
            </a:solidFill>
            <a:ln w="9525" cap="flat" cmpd="sng" algn="ctr">
              <a:solidFill>
                <a:schemeClr val="lt1">
                  <a:alpha val="50000"/>
                </a:schemeClr>
              </a:solidFill>
              <a:round/>
            </a:ln>
            <a:effectLst/>
          </c:spPr>
          <c:invertIfNegative val="0"/>
          <c:dPt>
            <c:idx val="2"/>
            <c:invertIfNegative val="0"/>
            <c:bubble3D val="0"/>
            <c:spPr>
              <a:solidFill>
                <a:srgbClr val="002060"/>
              </a:solidFill>
              <a:ln w="9525" cap="flat" cmpd="sng" algn="ctr">
                <a:solidFill>
                  <a:schemeClr val="lt1">
                    <a:alpha val="50000"/>
                  </a:schemeClr>
                </a:solidFill>
                <a:round/>
              </a:ln>
              <a:effectLst/>
            </c:spPr>
            <c:extLst>
              <c:ext xmlns:c16="http://schemas.microsoft.com/office/drawing/2014/chart" uri="{C3380CC4-5D6E-409C-BE32-E72D297353CC}">
                <c16:uniqueId val="{00000005-38EF-4AAE-9A81-07CD2F389DD1}"/>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7-38EF-4AAE-9A81-07CD2F389DD1}"/>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MRC'!$B$8:$L$8</c:f>
              <c:numCache>
                <c:formatCode>#,##0.00\ "$"</c:formatCode>
                <c:ptCount val="10"/>
                <c:pt idx="0">
                  <c:v>3.71</c:v>
                </c:pt>
                <c:pt idx="1">
                  <c:v>2.0099999999999998</c:v>
                </c:pt>
                <c:pt idx="2">
                  <c:v>0.55000000000000004</c:v>
                </c:pt>
                <c:pt idx="3">
                  <c:v>0.26</c:v>
                </c:pt>
                <c:pt idx="4">
                  <c:v>3.78</c:v>
                </c:pt>
                <c:pt idx="5">
                  <c:v>2.57</c:v>
                </c:pt>
                <c:pt idx="6">
                  <c:v>0</c:v>
                </c:pt>
                <c:pt idx="7">
                  <c:v>0.78</c:v>
                </c:pt>
                <c:pt idx="8">
                  <c:v>1.85</c:v>
                </c:pt>
                <c:pt idx="9">
                  <c:v>1.91</c:v>
                </c:pt>
              </c:numCache>
            </c:numRef>
          </c:val>
          <c:extLst>
            <c:ext xmlns:c16="http://schemas.microsoft.com/office/drawing/2014/chart" uri="{C3380CC4-5D6E-409C-BE32-E72D297353CC}">
              <c16:uniqueId val="{00000008-38EF-4AAE-9A81-07CD2F389DD1}"/>
            </c:ext>
          </c:extLst>
        </c:ser>
        <c:dLbls>
          <c:dLblPos val="inEnd"/>
          <c:showLegendKey val="0"/>
          <c:showVal val="1"/>
          <c:showCatName val="0"/>
          <c:showSerName val="0"/>
          <c:showPercent val="0"/>
          <c:showBubbleSize val="0"/>
        </c:dLbls>
        <c:gapWidth val="65"/>
        <c:axId val="336093744"/>
        <c:axId val="336092104"/>
      </c:barChart>
      <c:catAx>
        <c:axId val="336093744"/>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1" i="0" u="none" strike="noStrike" kern="1200" cap="all" baseline="0">
                <a:solidFill>
                  <a:schemeClr val="dk1">
                    <a:lumMod val="75000"/>
                    <a:lumOff val="25000"/>
                  </a:schemeClr>
                </a:solidFill>
                <a:latin typeface="+mn-lt"/>
                <a:ea typeface="+mn-ea"/>
                <a:cs typeface="+mn-cs"/>
              </a:defRPr>
            </a:pPr>
            <a:endParaRPr lang="fr-FR"/>
          </a:p>
        </c:txPr>
        <c:crossAx val="336092104"/>
        <c:crosses val="autoZero"/>
        <c:auto val="1"/>
        <c:lblAlgn val="ctr"/>
        <c:lblOffset val="100"/>
        <c:noMultiLvlLbl val="0"/>
      </c:catAx>
      <c:valAx>
        <c:axId val="336092104"/>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0\ &quot;$&quot;"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fr-FR"/>
          </a:p>
        </c:txPr>
        <c:crossAx val="336093744"/>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fr-CA" sz="2400" b="1" dirty="0"/>
              <a:t>Dépenses 2018</a:t>
            </a:r>
          </a:p>
          <a:p>
            <a:pPr>
              <a:defRPr sz="1800" b="1"/>
            </a:pPr>
            <a:r>
              <a:rPr lang="fr-CA" sz="2000" b="1" dirty="0"/>
              <a:t>1 013 658$</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0"/>
        <c:dLbls>
          <c:showLegendKey val="0"/>
          <c:showVal val="0"/>
          <c:showCatName val="0"/>
          <c:showSerName val="0"/>
          <c:showPercent val="0"/>
          <c:showBubbleSize val="0"/>
          <c:showLeaderLines val="0"/>
        </c:dLbls>
        <c:firstSliceAng val="0"/>
      </c:pieChart>
      <c:spPr>
        <a:blipFill>
          <a:blip xmlns:r="http://schemas.openxmlformats.org/officeDocument/2006/relationships" r:embed="rId3"/>
          <a:stretch>
            <a:fillRect/>
          </a:stretch>
        </a:blipFill>
        <a:ln>
          <a:noFill/>
        </a:ln>
        <a:effectLst/>
      </c:spPr>
    </c:plotArea>
    <c:plotVisOnly val="1"/>
    <c:dispBlanksAs val="gap"/>
    <c:showDLblsOverMax val="0"/>
  </c:chart>
  <c:spPr>
    <a:noFill/>
    <a:ln>
      <a:noFill/>
    </a:ln>
    <a:effectLst/>
  </c:spPr>
  <c:txPr>
    <a:bodyPr/>
    <a:lstStyle/>
    <a:p>
      <a:pPr algn="ctr">
        <a:defRPr/>
      </a:pPr>
      <a:endParaRPr lang="fr-F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0"/>
        <c:dLbls>
          <c:showLegendKey val="0"/>
          <c:showVal val="0"/>
          <c:showCatName val="0"/>
          <c:showSerName val="0"/>
          <c:showPercent val="0"/>
          <c:showBubbleSize val="0"/>
          <c:showLeaderLines val="0"/>
        </c:dLbls>
        <c:firstSliceAng val="0"/>
      </c:pieChart>
      <c:spPr>
        <a:blipFill>
          <a:blip xmlns:r="http://schemas.openxmlformats.org/officeDocument/2006/relationships" r:embed="rId3"/>
          <a:stretch>
            <a:fillRect/>
          </a:stretch>
        </a:blipFill>
        <a:ln>
          <a:noFill/>
        </a:ln>
        <a:effectLst/>
      </c:spPr>
    </c:plotArea>
    <c:plotVisOnly val="1"/>
    <c:dispBlanksAs val="gap"/>
    <c:showDLblsOverMax val="0"/>
  </c:chart>
  <c:spPr>
    <a:noFill/>
    <a:ln>
      <a:noFill/>
    </a:ln>
    <a:effectLst/>
  </c:spPr>
  <c:txPr>
    <a:bodyPr/>
    <a:lstStyle/>
    <a:p>
      <a:pPr>
        <a:defRPr/>
      </a:pPr>
      <a:endParaRPr lang="fr-FR"/>
    </a:p>
  </c:txPr>
  <c:externalData r:id="rId4">
    <c:autoUpdate val="0"/>
  </c:externalData>
  <c:userShapes r:id="rId5"/>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1079"/>
          <c:y val="0.221079"/>
          <c:w val="0.55784199999999995"/>
          <c:h val="0.54534199999999999"/>
        </c:manualLayout>
      </c:layout>
      <c:pieChart>
        <c:varyColors val="0"/>
        <c:ser>
          <c:idx val="0"/>
          <c:order val="0"/>
          <c:tx>
            <c:v>Series1</c:v>
          </c:tx>
          <c:spPr>
            <a:noFill/>
            <a:ln w="25400" cap="flat">
              <a:solidFill>
                <a:srgbClr val="FFFFFF"/>
              </a:solidFill>
              <a:prstDash val="solid"/>
              <a:round/>
            </a:ln>
            <a:effectLst/>
          </c:spPr>
          <c:dPt>
            <c:idx val="0"/>
            <c:bubble3D val="0"/>
            <c:extLst>
              <c:ext xmlns:c16="http://schemas.microsoft.com/office/drawing/2014/chart" uri="{C3380CC4-5D6E-409C-BE32-E72D297353CC}">
                <c16:uniqueId val="{00000000-B5F4-40C7-B0E4-495F1C352DE5}"/>
              </c:ext>
            </c:extLst>
          </c:dPt>
          <c:dPt>
            <c:idx val="1"/>
            <c:bubble3D val="0"/>
            <c:extLst>
              <c:ext xmlns:c16="http://schemas.microsoft.com/office/drawing/2014/chart" uri="{C3380CC4-5D6E-409C-BE32-E72D297353CC}">
                <c16:uniqueId val="{00000001-B5F4-40C7-B0E4-495F1C352DE5}"/>
              </c:ext>
            </c:extLst>
          </c:dPt>
          <c:dPt>
            <c:idx val="2"/>
            <c:bubble3D val="0"/>
            <c:extLst>
              <c:ext xmlns:c16="http://schemas.microsoft.com/office/drawing/2014/chart" uri="{C3380CC4-5D6E-409C-BE32-E72D297353CC}">
                <c16:uniqueId val="{00000002-B5F4-40C7-B0E4-495F1C352DE5}"/>
              </c:ext>
            </c:extLst>
          </c:dPt>
          <c:dPt>
            <c:idx val="3"/>
            <c:bubble3D val="0"/>
            <c:extLst>
              <c:ext xmlns:c16="http://schemas.microsoft.com/office/drawing/2014/chart" uri="{C3380CC4-5D6E-409C-BE32-E72D297353CC}">
                <c16:uniqueId val="{00000003-B5F4-40C7-B0E4-495F1C352DE5}"/>
              </c:ext>
            </c:extLst>
          </c:dPt>
          <c:dPt>
            <c:idx val="4"/>
            <c:bubble3D val="0"/>
            <c:extLst>
              <c:ext xmlns:c16="http://schemas.microsoft.com/office/drawing/2014/chart" uri="{C3380CC4-5D6E-409C-BE32-E72D297353CC}">
                <c16:uniqueId val="{00000004-B5F4-40C7-B0E4-495F1C352DE5}"/>
              </c:ext>
            </c:extLst>
          </c:dPt>
          <c:dPt>
            <c:idx val="5"/>
            <c:bubble3D val="0"/>
            <c:extLst>
              <c:ext xmlns:c16="http://schemas.microsoft.com/office/drawing/2014/chart" uri="{C3380CC4-5D6E-409C-BE32-E72D297353CC}">
                <c16:uniqueId val="{00000005-B5F4-40C7-B0E4-495F1C352DE5}"/>
              </c:ext>
            </c:extLst>
          </c:dPt>
          <c:dPt>
            <c:idx val="6"/>
            <c:bubble3D val="0"/>
            <c:extLst>
              <c:ext xmlns:c16="http://schemas.microsoft.com/office/drawing/2014/chart" uri="{C3380CC4-5D6E-409C-BE32-E72D297353CC}">
                <c16:uniqueId val="{00000006-B5F4-40C7-B0E4-495F1C352DE5}"/>
              </c:ext>
            </c:extLst>
          </c:dPt>
          <c:dPt>
            <c:idx val="7"/>
            <c:bubble3D val="0"/>
            <c:extLst>
              <c:ext xmlns:c16="http://schemas.microsoft.com/office/drawing/2014/chart" uri="{C3380CC4-5D6E-409C-BE32-E72D297353CC}">
                <c16:uniqueId val="{00000007-B5F4-40C7-B0E4-495F1C352DE5}"/>
              </c:ext>
            </c:extLst>
          </c:dPt>
          <c:dLbls>
            <c:dLbl>
              <c:idx val="0"/>
              <c:tx>
                <c:rich>
                  <a:bodyPr wrap="square" lIns="38100" tIns="19050" rIns="38100" bIns="19050" anchor="ctr">
                    <a:noAutofit/>
                  </a:bodyPr>
                  <a:lstStyle/>
                  <a:p>
                    <a:pPr>
                      <a:defRPr/>
                    </a:pPr>
                    <a:fld id="{289FD33D-66AC-414A-BF55-AF8E29410BEA}" type="CATEGORYNAME">
                      <a:rPr lang="en-US"/>
                      <a:pPr>
                        <a:defRPr/>
                      </a:pPr>
                      <a:t>[NOM DE CATÉGORIE]</a:t>
                    </a:fld>
                    <a:endParaRPr lang="en-US" baseline="0"/>
                  </a:p>
                  <a:p>
                    <a:pPr>
                      <a:defRPr/>
                    </a:pPr>
                    <a:r>
                      <a:rPr lang="en-US" baseline="0"/>
                      <a:t> </a:t>
                    </a:r>
                    <a:fld id="{0774B042-B8D4-4F75-A778-ED6E00FE7A36}" type="VALUE">
                      <a:rPr lang="en-US" baseline="0"/>
                      <a:pPr>
                        <a:defRPr/>
                      </a:pPr>
                      <a:t>[VALEUR]</a:t>
                    </a:fld>
                    <a:endParaRPr lang="en-US" baseline="0"/>
                  </a:p>
                </c:rich>
              </c:tx>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0-B5F4-40C7-B0E4-495F1C352DE5}"/>
                </c:ext>
              </c:extLst>
            </c:dLbl>
            <c:dLbl>
              <c:idx val="1"/>
              <c:tx>
                <c:rich>
                  <a:bodyPr wrap="square" lIns="38100" tIns="19050" rIns="38100" bIns="19050" anchor="ctr">
                    <a:noAutofit/>
                  </a:bodyPr>
                  <a:lstStyle/>
                  <a:p>
                    <a:pPr>
                      <a:defRPr/>
                    </a:pPr>
                    <a:fld id="{DDCCAAB8-7E1A-4399-83AD-1EE9B2770D1D}" type="CATEGORYNAME">
                      <a:rPr lang="en-US"/>
                      <a:pPr>
                        <a:defRPr/>
                      </a:pPr>
                      <a:t>[NOM DE CATÉGORIE]</a:t>
                    </a:fld>
                    <a:endParaRPr lang="en-US" baseline="0"/>
                  </a:p>
                  <a:p>
                    <a:pPr>
                      <a:defRPr/>
                    </a:pPr>
                    <a:r>
                      <a:rPr lang="en-US" baseline="0"/>
                      <a:t> </a:t>
                    </a:r>
                    <a:fld id="{4871A7F8-F4A5-4908-A830-CEDC89CC83D4}" type="VALUE">
                      <a:rPr lang="en-US" baseline="0"/>
                      <a:pPr>
                        <a:defRPr/>
                      </a:pPr>
                      <a:t>[VALEUR]</a:t>
                    </a:fld>
                    <a:endParaRPr lang="en-US" baseline="0"/>
                  </a:p>
                </c:rich>
              </c:tx>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1-B5F4-40C7-B0E4-495F1C352DE5}"/>
                </c:ext>
              </c:extLst>
            </c:dLbl>
            <c:dLbl>
              <c:idx val="2"/>
              <c:tx>
                <c:rich>
                  <a:bodyPr/>
                  <a:lstStyle/>
                  <a:p>
                    <a:fld id="{FFD9EDA0-AA9B-4512-9C0A-252C34210271}" type="CATEGORYNAME">
                      <a:rPr lang="en-US"/>
                      <a:pPr/>
                      <a:t>[NOM DE CATÉGORIE]</a:t>
                    </a:fld>
                    <a:r>
                      <a:rPr lang="en-US" baseline="0"/>
                      <a:t> </a:t>
                    </a:r>
                    <a:fld id="{DF453379-E3A4-4684-ABDA-EF9B2E867AE0}" type="VALUE">
                      <a:rPr lang="en-US" baseline="0"/>
                      <a:pPr/>
                      <a:t>[VALEUR]</a:t>
                    </a:fld>
                    <a:endParaRPr lang="en-US" baseline="0"/>
                  </a:p>
                </c:rich>
              </c:tx>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B5F4-40C7-B0E4-495F1C352DE5}"/>
                </c:ext>
              </c:extLst>
            </c:dLbl>
            <c:dLbl>
              <c:idx val="3"/>
              <c:tx>
                <c:rich>
                  <a:bodyPr wrap="square" lIns="38100" tIns="19050" rIns="38100" bIns="19050" anchor="ctr">
                    <a:noAutofit/>
                  </a:bodyPr>
                  <a:lstStyle/>
                  <a:p>
                    <a:pPr>
                      <a:defRPr/>
                    </a:pPr>
                    <a:fld id="{4965859E-EB41-415E-B677-41ECA96983A7}" type="CATEGORYNAME">
                      <a:rPr lang="en-US"/>
                      <a:pPr>
                        <a:defRPr/>
                      </a:pPr>
                      <a:t>[NOM DE CATÉGORIE]</a:t>
                    </a:fld>
                    <a:r>
                      <a:rPr lang="en-US" baseline="0"/>
                      <a:t> </a:t>
                    </a:r>
                    <a:fld id="{EA1CE85F-F90D-4996-B446-6180ECF9BDD6}" type="VALUE">
                      <a:rPr lang="en-US" baseline="0"/>
                      <a:pPr>
                        <a:defRPr/>
                      </a:pPr>
                      <a:t>[VALEUR]</a:t>
                    </a:fld>
                    <a:endParaRPr lang="en-US" baseline="0"/>
                  </a:p>
                </c:rich>
              </c:tx>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3-B5F4-40C7-B0E4-495F1C352DE5}"/>
                </c:ext>
              </c:extLst>
            </c:dLbl>
            <c:dLbl>
              <c:idx val="4"/>
              <c:tx>
                <c:rich>
                  <a:bodyPr/>
                  <a:lstStyle/>
                  <a:p>
                    <a:fld id="{FCD45E18-071A-4DD3-8892-BB3585AD176E}" type="CATEGORYNAME">
                      <a:rPr lang="fr-CA" sz="900"/>
                      <a:pPr/>
                      <a:t>[NOM DE CATÉGORIE]</a:t>
                    </a:fld>
                    <a:endParaRPr lang="fr-CA" sz="900" baseline="0" dirty="0"/>
                  </a:p>
                  <a:p>
                    <a:r>
                      <a:rPr lang="fr-CA" sz="900" baseline="0" dirty="0"/>
                      <a:t> </a:t>
                    </a:r>
                    <a:fld id="{5CDCCBC0-EA40-47DE-A6F0-164ED43BD4B0}" type="VALUE">
                      <a:rPr lang="fr-CA" sz="900" baseline="0"/>
                      <a:pPr/>
                      <a:t>[VALEUR]</a:t>
                    </a:fld>
                    <a:endParaRPr lang="fr-CA" sz="900" baseline="0" dirty="0"/>
                  </a:p>
                </c:rich>
              </c:tx>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B5F4-40C7-B0E4-495F1C352DE5}"/>
                </c:ext>
              </c:extLst>
            </c:dLbl>
            <c:dLbl>
              <c:idx val="5"/>
              <c:layout>
                <c:manualLayout>
                  <c:x val="-4.9599666037594213E-2"/>
                  <c:y val="-4.1196870135787537E-2"/>
                </c:manualLayout>
              </c:layout>
              <c:tx>
                <c:rich>
                  <a:bodyPr/>
                  <a:lstStyle/>
                  <a:p>
                    <a:fld id="{32439B4D-0904-4D44-B373-3CD3E4CA35F7}" type="CATEGORYNAME">
                      <a:rPr lang="en-US"/>
                      <a:pPr/>
                      <a:t>[NOM DE CATÉGORIE]</a:t>
                    </a:fld>
                    <a:r>
                      <a:rPr lang="en-US" baseline="0"/>
                      <a:t> </a:t>
                    </a:r>
                    <a:fld id="{27499019-78C4-4C9A-9635-8081E642ECC1}" type="VALUE">
                      <a:rPr lang="en-US" baseline="0"/>
                      <a:pPr/>
                      <a:t>[VALEUR]</a:t>
                    </a:fld>
                    <a:endParaRPr lang="en-US" baseline="0"/>
                  </a:p>
                </c:rich>
              </c:tx>
              <c:dLblPos val="bestFit"/>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B5F4-40C7-B0E4-495F1C352DE5}"/>
                </c:ext>
              </c:extLst>
            </c:dLbl>
            <c:dLbl>
              <c:idx val="6"/>
              <c:tx>
                <c:rich>
                  <a:bodyPr wrap="square" lIns="38100" tIns="19050" rIns="38100" bIns="19050" anchor="ctr">
                    <a:noAutofit/>
                  </a:bodyPr>
                  <a:lstStyle/>
                  <a:p>
                    <a:pPr>
                      <a:defRPr/>
                    </a:pPr>
                    <a:fld id="{0D6E28B4-F0A2-4516-8CA0-50BBE9F4A3A3}" type="CATEGORYNAME">
                      <a:rPr lang="en-US"/>
                      <a:pPr>
                        <a:defRPr/>
                      </a:pPr>
                      <a:t>[NOM DE CATÉGORIE]</a:t>
                    </a:fld>
                    <a:endParaRPr lang="en-US" baseline="0"/>
                  </a:p>
                  <a:p>
                    <a:pPr>
                      <a:defRPr/>
                    </a:pPr>
                    <a:fld id="{7102BA0D-D7CC-471F-A001-E1C1B5BA2493}" type="VALUE">
                      <a:rPr lang="en-US" baseline="0"/>
                      <a:pPr>
                        <a:defRPr/>
                      </a:pPr>
                      <a:t>[VALEUR]</a:t>
                    </a:fld>
                    <a:endParaRPr lang="fr-CA"/>
                  </a:p>
                </c:rich>
              </c:tx>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6-B5F4-40C7-B0E4-495F1C352DE5}"/>
                </c:ext>
              </c:extLst>
            </c:dLbl>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ext>
            </c:extLst>
          </c:dLbls>
          <c:cat>
            <c:strRef>
              <c:f>'graphique dollar'!$A$3:$A$9</c:f>
              <c:strCache>
                <c:ptCount val="7"/>
                <c:pt idx="0">
                  <c:v>ADMINISTRATION GÉNÉRALE</c:v>
                </c:pt>
                <c:pt idx="1">
                  <c:v>SÉCURITÉ PUBLIQUE</c:v>
                </c:pt>
                <c:pt idx="2">
                  <c:v>TRANSPORT ROUTIER</c:v>
                </c:pt>
                <c:pt idx="3">
                  <c:v>HYGIÈNE DU MILIEU</c:v>
                </c:pt>
                <c:pt idx="4">
                  <c:v>AMÉNAGEMENT, URBANISME ET DÉVELOPPEMENT</c:v>
                </c:pt>
                <c:pt idx="5">
                  <c:v>LOISIRS ET CULTURE</c:v>
                </c:pt>
                <c:pt idx="6">
                  <c:v>FRAIS DE FINANCEMENT</c:v>
                </c:pt>
              </c:strCache>
            </c:strRef>
          </c:cat>
          <c:val>
            <c:numRef>
              <c:f>'graphique dollar'!$B$3:$B$9</c:f>
              <c:numCache>
                <c:formatCode>#,##0.00" ""$"</c:formatCode>
                <c:ptCount val="7"/>
                <c:pt idx="0">
                  <c:v>0.19</c:v>
                </c:pt>
                <c:pt idx="1">
                  <c:v>0.14000000000000001</c:v>
                </c:pt>
                <c:pt idx="2">
                  <c:v>0.16</c:v>
                </c:pt>
                <c:pt idx="3">
                  <c:v>0.18</c:v>
                </c:pt>
                <c:pt idx="4">
                  <c:v>0.05</c:v>
                </c:pt>
                <c:pt idx="5">
                  <c:v>0.04</c:v>
                </c:pt>
                <c:pt idx="6">
                  <c:v>0.24</c:v>
                </c:pt>
              </c:numCache>
            </c:numRef>
          </c:val>
          <c:extLst>
            <c:ext xmlns:c16="http://schemas.microsoft.com/office/drawing/2014/chart" uri="{C3380CC4-5D6E-409C-BE32-E72D297353CC}">
              <c16:uniqueId val="{00000008-B5F4-40C7-B0E4-495F1C352DE5}"/>
            </c:ext>
          </c:extLst>
        </c:ser>
        <c:dLbls>
          <c:showLegendKey val="0"/>
          <c:showVal val="0"/>
          <c:showCatName val="0"/>
          <c:showSerName val="0"/>
          <c:showPercent val="0"/>
          <c:showBubbleSize val="0"/>
          <c:showLeaderLines val="0"/>
        </c:dLbls>
        <c:firstSliceAng val="0"/>
      </c:pieChart>
      <c:spPr>
        <a:blipFill rotWithShape="1">
          <a:blip xmlns:r="http://schemas.openxmlformats.org/officeDocument/2006/relationships" r:embed="rId1"/>
          <a:srcRect/>
          <a:stretch>
            <a:fillRect/>
          </a:stretch>
        </a:blipFill>
        <a:ln w="12700" cap="flat">
          <a:noFill/>
          <a:miter lim="400000"/>
        </a:ln>
        <a:effectLst/>
      </c:spPr>
    </c:plotArea>
    <c:plotVisOnly val="1"/>
    <c:dispBlanksAs val="gap"/>
    <c:showDLblsOverMax val="1"/>
  </c:chart>
  <c:spPr>
    <a:solidFill>
      <a:srgbClr val="FFFFFF"/>
    </a:solidFill>
    <a:ln w="12700" cap="flat">
      <a:solidFill>
        <a:srgbClr val="000000"/>
      </a:solidFill>
      <a:prstDash val="solid"/>
      <a:round/>
    </a:ln>
    <a:effectLst/>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fr-CA" dirty="0"/>
              <a:t>Charge fiscale moyenne des logements des municipalités de la MRC (profil</a:t>
            </a:r>
            <a:r>
              <a:rPr lang="fr-CA" baseline="0" dirty="0"/>
              <a:t> finacier-2018)</a:t>
            </a:r>
            <a:endParaRPr lang="fr-CA" dirty="0"/>
          </a:p>
        </c:rich>
      </c:tx>
      <c:layout>
        <c:manualLayout>
          <c:xMode val="edge"/>
          <c:yMode val="edge"/>
          <c:x val="0.13451236534364502"/>
          <c:y val="1.7148981779206859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5996-4E36-BF11-3C1CC56297A1}"/>
            </c:ext>
          </c:extLst>
        </c:ser>
        <c:ser>
          <c:idx val="1"/>
          <c:order val="1"/>
          <c:tx>
            <c:strRef>
              <c:f>'Tableau ratios MRC'!$A$5</c:f>
              <c:strCache>
                <c:ptCount val="1"/>
                <c:pt idx="0">
                  <c:v>Évaluation moyenne uniformisée par logement</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Ref>
          </c:val>
          <c:extLst>
            <c:ext xmlns:c16="http://schemas.microsoft.com/office/drawing/2014/chart" uri="{C3380CC4-5D6E-409C-BE32-E72D297353CC}">
              <c16:uniqueId val="{00000001-5996-4E36-BF11-3C1CC56297A1}"/>
            </c:ext>
          </c:extLst>
        </c:ser>
        <c:ser>
          <c:idx val="2"/>
          <c:order val="2"/>
          <c:tx>
            <c:strRef>
              <c:f>'Tableau ratios MRC'!$A$6</c:f>
              <c:strCache>
                <c:ptCount val="1"/>
                <c:pt idx="0">
                  <c:v>T.G.T uniformisé</c:v>
                </c:pt>
              </c:strCache>
            </c:strRef>
          </c:tx>
          <c:spPr>
            <a:solidFill>
              <a:schemeClr val="accent6">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MRC'!$B$6:$L$6</c:f>
            </c:numRef>
          </c:val>
          <c:extLst>
            <c:ext xmlns:c16="http://schemas.microsoft.com/office/drawing/2014/chart" uri="{C3380CC4-5D6E-409C-BE32-E72D297353CC}">
              <c16:uniqueId val="{00000002-5996-4E36-BF11-3C1CC56297A1}"/>
            </c:ext>
          </c:extLst>
        </c:ser>
        <c:ser>
          <c:idx val="3"/>
          <c:order val="3"/>
          <c:tx>
            <c:strRef>
              <c:f>'Tableau ratios MRC'!$A$7</c:f>
              <c:strCache>
                <c:ptCount val="1"/>
                <c:pt idx="0">
                  <c:v>Charge fiscale moyenne des logements</c:v>
                </c:pt>
              </c:strCache>
            </c:strRef>
          </c:tx>
          <c:spPr>
            <a:solidFill>
              <a:schemeClr val="accent2">
                <a:lumMod val="60000"/>
                <a:alpha val="85000"/>
              </a:schemeClr>
            </a:solidFill>
            <a:ln w="9525" cap="flat" cmpd="sng" algn="ctr">
              <a:solidFill>
                <a:schemeClr val="lt1">
                  <a:alpha val="50000"/>
                </a:schemeClr>
              </a:solidFill>
              <a:round/>
            </a:ln>
            <a:effectLst/>
          </c:spPr>
          <c:invertIfNegative val="0"/>
          <c:dPt>
            <c:idx val="2"/>
            <c:invertIfNegative val="0"/>
            <c:bubble3D val="0"/>
            <c:spPr>
              <a:solidFill>
                <a:srgbClr val="0070C0"/>
              </a:solidFill>
              <a:ln w="9525" cap="flat" cmpd="sng" algn="ctr">
                <a:solidFill>
                  <a:schemeClr val="lt1">
                    <a:alpha val="50000"/>
                  </a:schemeClr>
                </a:solidFill>
                <a:round/>
              </a:ln>
              <a:effectLst/>
            </c:spPr>
            <c:extLst>
              <c:ext xmlns:c16="http://schemas.microsoft.com/office/drawing/2014/chart" uri="{C3380CC4-5D6E-409C-BE32-E72D297353CC}">
                <c16:uniqueId val="{00000004-5996-4E36-BF11-3C1CC56297A1}"/>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6-5996-4E36-BF11-3C1CC56297A1}"/>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MRC'!$B$7:$L$7</c:f>
              <c:numCache>
                <c:formatCode>#,##0\ "$"</c:formatCode>
                <c:ptCount val="10"/>
                <c:pt idx="0">
                  <c:v>3684</c:v>
                </c:pt>
                <c:pt idx="1">
                  <c:v>3042</c:v>
                </c:pt>
                <c:pt idx="2">
                  <c:v>3095</c:v>
                </c:pt>
                <c:pt idx="3">
                  <c:v>2972</c:v>
                </c:pt>
                <c:pt idx="4">
                  <c:v>2701</c:v>
                </c:pt>
                <c:pt idx="5">
                  <c:v>2308</c:v>
                </c:pt>
                <c:pt idx="6">
                  <c:v>953</c:v>
                </c:pt>
                <c:pt idx="7">
                  <c:v>2111</c:v>
                </c:pt>
                <c:pt idx="8">
                  <c:v>2067</c:v>
                </c:pt>
                <c:pt idx="9">
                  <c:v>2462</c:v>
                </c:pt>
              </c:numCache>
            </c:numRef>
          </c:val>
          <c:extLst>
            <c:ext xmlns:c16="http://schemas.microsoft.com/office/drawing/2014/chart" uri="{C3380CC4-5D6E-409C-BE32-E72D297353CC}">
              <c16:uniqueId val="{00000007-5996-4E36-BF11-3C1CC56297A1}"/>
            </c:ext>
          </c:extLst>
        </c:ser>
        <c:dLbls>
          <c:dLblPos val="inEnd"/>
          <c:showLegendKey val="0"/>
          <c:showVal val="1"/>
          <c:showCatName val="0"/>
          <c:showSerName val="0"/>
          <c:showPercent val="0"/>
          <c:showBubbleSize val="0"/>
        </c:dLbls>
        <c:gapWidth val="65"/>
        <c:axId val="436554656"/>
        <c:axId val="436557936"/>
      </c:barChart>
      <c:catAx>
        <c:axId val="43655465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1" i="0" u="none" strike="noStrike" kern="1200" cap="all" baseline="0">
                <a:solidFill>
                  <a:schemeClr val="dk1">
                    <a:lumMod val="75000"/>
                    <a:lumOff val="25000"/>
                  </a:schemeClr>
                </a:solidFill>
                <a:latin typeface="+mn-lt"/>
                <a:ea typeface="+mn-ea"/>
                <a:cs typeface="+mn-cs"/>
              </a:defRPr>
            </a:pPr>
            <a:endParaRPr lang="fr-FR"/>
          </a:p>
        </c:txPr>
        <c:crossAx val="436557936"/>
        <c:crosses val="autoZero"/>
        <c:auto val="1"/>
        <c:lblAlgn val="ctr"/>
        <c:lblOffset val="100"/>
        <c:noMultiLvlLbl val="0"/>
      </c:catAx>
      <c:valAx>
        <c:axId val="436557936"/>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fr-FR"/>
          </a:p>
        </c:txPr>
        <c:crossAx val="43655465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fr-CA" dirty="0"/>
              <a:t>Coût des taxes municipales 2018  pour une résidence évaluée à 150 000 $                                   non-desservie par l'aqueduc et l'égout</a:t>
            </a:r>
          </a:p>
        </c:rich>
      </c:tx>
      <c:layout>
        <c:manualLayout>
          <c:xMode val="edge"/>
          <c:yMode val="edge"/>
          <c:x val="0.17043765613635645"/>
          <c:y val="2.0278758258665944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fr-FR"/>
        </a:p>
      </c:txPr>
    </c:title>
    <c:autoTitleDeleted val="0"/>
    <c:plotArea>
      <c:layout/>
      <c:barChart>
        <c:barDir val="col"/>
        <c:grouping val="clustered"/>
        <c:varyColors val="0"/>
        <c:dLbls>
          <c:dLblPos val="inEnd"/>
          <c:showLegendKey val="0"/>
          <c:showVal val="1"/>
          <c:showCatName val="0"/>
          <c:showSerName val="0"/>
          <c:showPercent val="0"/>
          <c:showBubbleSize val="0"/>
        </c:dLbls>
        <c:gapWidth val="100"/>
        <c:overlap val="-24"/>
        <c:axId val="657448544"/>
        <c:axId val="657445800"/>
      </c:barChart>
      <c:catAx>
        <c:axId val="657448544"/>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fr-FR"/>
          </a:p>
        </c:txPr>
        <c:crossAx val="657445800"/>
        <c:crosses val="autoZero"/>
        <c:auto val="1"/>
        <c:lblAlgn val="ctr"/>
        <c:lblOffset val="100"/>
        <c:noMultiLvlLbl val="0"/>
      </c:catAx>
      <c:valAx>
        <c:axId val="657445800"/>
        <c:scaling>
          <c:orientation val="minMax"/>
        </c:scaling>
        <c:delete val="0"/>
        <c:axPos val="l"/>
        <c:majorGridlines>
          <c:spPr>
            <a:ln w="9525" cap="flat" cmpd="sng" algn="ctr">
              <a:solidFill>
                <a:schemeClr val="lt1">
                  <a:lumMod val="95000"/>
                  <a:alpha val="10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lt1">
                    <a:lumMod val="85000"/>
                  </a:schemeClr>
                </a:solidFill>
                <a:latin typeface="+mn-lt"/>
                <a:ea typeface="+mn-ea"/>
                <a:cs typeface="+mn-cs"/>
              </a:defRPr>
            </a:pPr>
            <a:endParaRPr lang="fr-FR"/>
          </a:p>
        </c:txPr>
        <c:crossAx val="657448544"/>
        <c:crosses val="autoZero"/>
        <c:crossBetween val="between"/>
      </c:valAx>
      <c:spPr>
        <a:noFill/>
        <a:ln w="25400">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fr-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6411-4608-BC0E-9FA78E223D70}"/>
            </c:ext>
          </c:extLst>
        </c:ser>
        <c:ser>
          <c:idx val="1"/>
          <c:order val="1"/>
          <c:tx>
            <c:strRef>
              <c:f>'Tableau ratios MRC'!$A$5</c:f>
              <c:strCache>
                <c:ptCount val="1"/>
                <c:pt idx="0">
                  <c:v>Évaluation moyenne uniformisée par logement</c:v>
                </c:pt>
              </c:strCache>
            </c:strRef>
          </c:tx>
          <c:spPr>
            <a:solidFill>
              <a:schemeClr val="accent4">
                <a:alpha val="85000"/>
              </a:schemeClr>
            </a:solidFill>
            <a:ln w="9525" cap="flat" cmpd="sng" algn="ctr">
              <a:solidFill>
                <a:schemeClr val="lt1">
                  <a:alpha val="50000"/>
                </a:schemeClr>
              </a:solidFill>
              <a:round/>
            </a:ln>
            <a:effectLst/>
          </c:spPr>
          <c:invertIfNegative val="0"/>
          <c:dPt>
            <c:idx val="2"/>
            <c:invertIfNegative val="0"/>
            <c:bubble3D val="0"/>
            <c:spPr>
              <a:solidFill>
                <a:srgbClr val="0070C0"/>
              </a:solidFill>
              <a:ln w="9525" cap="flat" cmpd="sng" algn="ctr">
                <a:solidFill>
                  <a:schemeClr val="lt1">
                    <a:alpha val="50000"/>
                  </a:schemeClr>
                </a:solidFill>
                <a:round/>
              </a:ln>
              <a:effectLst/>
            </c:spPr>
            <c:extLst>
              <c:ext xmlns:c16="http://schemas.microsoft.com/office/drawing/2014/chart" uri="{C3380CC4-5D6E-409C-BE32-E72D297353CC}">
                <c16:uniqueId val="{00000002-6411-4608-BC0E-9FA78E223D70}"/>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4-6411-4608-BC0E-9FA78E223D70}"/>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Cache>
                <c:formatCode>#,##0\ "$"</c:formatCode>
                <c:ptCount val="10"/>
                <c:pt idx="0">
                  <c:v>281164</c:v>
                </c:pt>
                <c:pt idx="1">
                  <c:v>391060</c:v>
                </c:pt>
                <c:pt idx="2">
                  <c:v>323350</c:v>
                </c:pt>
                <c:pt idx="3">
                  <c:v>903157</c:v>
                </c:pt>
                <c:pt idx="4">
                  <c:v>223701</c:v>
                </c:pt>
                <c:pt idx="5">
                  <c:v>235693</c:v>
                </c:pt>
                <c:pt idx="6">
                  <c:v>246070</c:v>
                </c:pt>
                <c:pt idx="7">
                  <c:v>301328</c:v>
                </c:pt>
                <c:pt idx="8">
                  <c:v>261864</c:v>
                </c:pt>
                <c:pt idx="9">
                  <c:v>290189</c:v>
                </c:pt>
              </c:numCache>
            </c:numRef>
          </c:val>
          <c:extLst>
            <c:ext xmlns:c16="http://schemas.microsoft.com/office/drawing/2014/chart" uri="{C3380CC4-5D6E-409C-BE32-E72D297353CC}">
              <c16:uniqueId val="{00000005-6411-4608-BC0E-9FA78E223D70}"/>
            </c:ext>
          </c:extLst>
        </c:ser>
        <c:dLbls>
          <c:dLblPos val="inEnd"/>
          <c:showLegendKey val="0"/>
          <c:showVal val="1"/>
          <c:showCatName val="0"/>
          <c:showSerName val="0"/>
          <c:showPercent val="0"/>
          <c:showBubbleSize val="0"/>
        </c:dLbls>
        <c:gapWidth val="65"/>
        <c:axId val="436556296"/>
        <c:axId val="436555968"/>
      </c:barChart>
      <c:catAx>
        <c:axId val="43655629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fr-FR"/>
          </a:p>
        </c:txPr>
        <c:crossAx val="436555968"/>
        <c:crosses val="autoZero"/>
        <c:auto val="1"/>
        <c:lblAlgn val="ctr"/>
        <c:lblOffset val="100"/>
        <c:noMultiLvlLbl val="0"/>
      </c:catAx>
      <c:valAx>
        <c:axId val="436555968"/>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quot;$&quot;" sourceLinked="1"/>
        <c:majorTickMark val="none"/>
        <c:minorTickMark val="none"/>
        <c:tickLblPos val="nextTo"/>
        <c:crossAx val="43655629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fr-CA" dirty="0"/>
              <a:t>Coût des taxes municipales 2018  pour une résidence évaluée à 150 000 $                                   non-desservie par l'aqueduc et l'égout</a:t>
            </a:r>
          </a:p>
        </c:rich>
      </c:tx>
      <c:layout>
        <c:manualLayout>
          <c:xMode val="edge"/>
          <c:yMode val="edge"/>
          <c:x val="0.17043765613635645"/>
          <c:y val="2.0278758258665944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fr-FR"/>
        </a:p>
      </c:txPr>
    </c:title>
    <c:autoTitleDeleted val="0"/>
    <c:plotArea>
      <c:layout/>
      <c:barChart>
        <c:barDir val="col"/>
        <c:grouping val="clustered"/>
        <c:varyColors val="0"/>
        <c:dLbls>
          <c:dLblPos val="inEnd"/>
          <c:showLegendKey val="0"/>
          <c:showVal val="1"/>
          <c:showCatName val="0"/>
          <c:showSerName val="0"/>
          <c:showPercent val="0"/>
          <c:showBubbleSize val="0"/>
        </c:dLbls>
        <c:gapWidth val="100"/>
        <c:overlap val="-24"/>
        <c:axId val="657448544"/>
        <c:axId val="657445800"/>
      </c:barChart>
      <c:catAx>
        <c:axId val="657448544"/>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fr-FR"/>
          </a:p>
        </c:txPr>
        <c:crossAx val="657445800"/>
        <c:crosses val="autoZero"/>
        <c:auto val="1"/>
        <c:lblAlgn val="ctr"/>
        <c:lblOffset val="100"/>
        <c:noMultiLvlLbl val="0"/>
      </c:catAx>
      <c:valAx>
        <c:axId val="657445800"/>
        <c:scaling>
          <c:orientation val="minMax"/>
        </c:scaling>
        <c:delete val="0"/>
        <c:axPos val="l"/>
        <c:majorGridlines>
          <c:spPr>
            <a:ln w="9525" cap="flat" cmpd="sng" algn="ctr">
              <a:solidFill>
                <a:schemeClr val="lt1">
                  <a:lumMod val="95000"/>
                  <a:alpha val="10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lt1">
                    <a:lumMod val="85000"/>
                  </a:schemeClr>
                </a:solidFill>
                <a:latin typeface="+mn-lt"/>
                <a:ea typeface="+mn-ea"/>
                <a:cs typeface="+mn-cs"/>
              </a:defRPr>
            </a:pPr>
            <a:endParaRPr lang="fr-FR"/>
          </a:p>
        </c:txPr>
        <c:crossAx val="657448544"/>
        <c:crosses val="autoZero"/>
        <c:crossBetween val="between"/>
      </c:valAx>
      <c:spPr>
        <a:noFill/>
        <a:ln w="25400">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fr-F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AF55-49B9-8B0B-32E915BEB1F6}"/>
            </c:ext>
          </c:extLst>
        </c:ser>
        <c:ser>
          <c:idx val="1"/>
          <c:order val="1"/>
          <c:tx>
            <c:strRef>
              <c:f>'Tableau ratios MRC'!$A$5</c:f>
              <c:strCache>
                <c:ptCount val="1"/>
                <c:pt idx="0">
                  <c:v>Évaluation moyenne uniformisée par logement</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Ref>
          </c:val>
          <c:extLst>
            <c:ext xmlns:c16="http://schemas.microsoft.com/office/drawing/2014/chart" uri="{C3380CC4-5D6E-409C-BE32-E72D297353CC}">
              <c16:uniqueId val="{00000001-AF55-49B9-8B0B-32E915BEB1F6}"/>
            </c:ext>
          </c:extLst>
        </c:ser>
        <c:ser>
          <c:idx val="2"/>
          <c:order val="2"/>
          <c:tx>
            <c:strRef>
              <c:f>'Tableau ratios MRC'!$A$6</c:f>
              <c:strCache>
                <c:ptCount val="1"/>
                <c:pt idx="0">
                  <c:v>T.G.T uniformisé</c:v>
                </c:pt>
              </c:strCache>
            </c:strRef>
          </c:tx>
          <c:spPr>
            <a:solidFill>
              <a:schemeClr val="accent6">
                <a:alpha val="85000"/>
              </a:schemeClr>
            </a:solidFill>
            <a:ln w="9525" cap="flat" cmpd="sng" algn="ctr">
              <a:solidFill>
                <a:schemeClr val="lt1">
                  <a:alpha val="50000"/>
                </a:schemeClr>
              </a:solidFill>
              <a:round/>
            </a:ln>
            <a:effectLst/>
          </c:spPr>
          <c:invertIfNegative val="0"/>
          <c:dPt>
            <c:idx val="2"/>
            <c:invertIfNegative val="0"/>
            <c:bubble3D val="0"/>
            <c:spPr>
              <a:solidFill>
                <a:srgbClr val="0070C0"/>
              </a:solidFill>
              <a:ln w="9525" cap="flat" cmpd="sng" algn="ctr">
                <a:solidFill>
                  <a:schemeClr val="lt1">
                    <a:alpha val="50000"/>
                  </a:schemeClr>
                </a:solidFill>
                <a:round/>
              </a:ln>
              <a:effectLst/>
            </c:spPr>
            <c:extLst>
              <c:ext xmlns:c16="http://schemas.microsoft.com/office/drawing/2014/chart" uri="{C3380CC4-5D6E-409C-BE32-E72D297353CC}">
                <c16:uniqueId val="{00000003-AF55-49B9-8B0B-32E915BEB1F6}"/>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5-AF55-49B9-8B0B-32E915BEB1F6}"/>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MRC'!$B$6:$L$6</c:f>
              <c:numCache>
                <c:formatCode>#,##0.0000\ "$"</c:formatCode>
                <c:ptCount val="10"/>
                <c:pt idx="0">
                  <c:v>1.3342000000000001</c:v>
                </c:pt>
                <c:pt idx="1">
                  <c:v>0.7802</c:v>
                </c:pt>
                <c:pt idx="2">
                  <c:v>0.96189999999999998</c:v>
                </c:pt>
                <c:pt idx="3">
                  <c:v>0.32640000000000002</c:v>
                </c:pt>
                <c:pt idx="4">
                  <c:v>1.1476</c:v>
                </c:pt>
                <c:pt idx="5">
                  <c:v>0.98</c:v>
                </c:pt>
                <c:pt idx="6">
                  <c:v>0.35920000000000002</c:v>
                </c:pt>
                <c:pt idx="7">
                  <c:v>0.70720000000000005</c:v>
                </c:pt>
                <c:pt idx="8">
                  <c:v>0.78069999999999995</c:v>
                </c:pt>
                <c:pt idx="9">
                  <c:v>0.83779999999999999</c:v>
                </c:pt>
              </c:numCache>
            </c:numRef>
          </c:val>
          <c:extLst>
            <c:ext xmlns:c16="http://schemas.microsoft.com/office/drawing/2014/chart" uri="{C3380CC4-5D6E-409C-BE32-E72D297353CC}">
              <c16:uniqueId val="{00000006-AF55-49B9-8B0B-32E915BEB1F6}"/>
            </c:ext>
          </c:extLst>
        </c:ser>
        <c:dLbls>
          <c:dLblPos val="inEnd"/>
          <c:showLegendKey val="0"/>
          <c:showVal val="1"/>
          <c:showCatName val="0"/>
          <c:showSerName val="0"/>
          <c:showPercent val="0"/>
          <c:showBubbleSize val="0"/>
        </c:dLbls>
        <c:gapWidth val="65"/>
        <c:axId val="442102776"/>
        <c:axId val="442100480"/>
      </c:barChart>
      <c:catAx>
        <c:axId val="44210277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1" i="0" u="none" strike="noStrike" kern="1200" cap="all" baseline="0">
                <a:solidFill>
                  <a:schemeClr val="dk1">
                    <a:lumMod val="75000"/>
                    <a:lumOff val="25000"/>
                  </a:schemeClr>
                </a:solidFill>
                <a:latin typeface="+mn-lt"/>
                <a:ea typeface="+mn-ea"/>
                <a:cs typeface="+mn-cs"/>
              </a:defRPr>
            </a:pPr>
            <a:endParaRPr lang="fr-FR"/>
          </a:p>
        </c:txPr>
        <c:crossAx val="442100480"/>
        <c:crosses val="autoZero"/>
        <c:auto val="1"/>
        <c:lblAlgn val="ctr"/>
        <c:lblOffset val="100"/>
        <c:noMultiLvlLbl val="0"/>
      </c:catAx>
      <c:valAx>
        <c:axId val="442100480"/>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0\ &quot;$&quot;" sourceLinked="0"/>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fr-FR"/>
          </a:p>
        </c:txPr>
        <c:crossAx val="44210277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charts/style6.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charts/style8.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drawing1.xml><?xml version="1.0" encoding="utf-8"?>
<c:userShapes xmlns:c="http://schemas.openxmlformats.org/drawingml/2006/chart">
  <cdr:relSizeAnchor xmlns:cdr="http://schemas.openxmlformats.org/drawingml/2006/chartDrawing">
    <cdr:from>
      <cdr:x>0.44293</cdr:x>
      <cdr:y>0.40625</cdr:y>
    </cdr:from>
    <cdr:to>
      <cdr:x>0.55707</cdr:x>
      <cdr:y>0.59375</cdr:y>
    </cdr:to>
    <cdr:sp macro="" textlink="">
      <cdr:nvSpPr>
        <cdr:cNvPr id="2" name="ZoneTexte 1">
          <a:extLst xmlns:a="http://schemas.openxmlformats.org/drawingml/2006/main">
            <a:ext uri="{FF2B5EF4-FFF2-40B4-BE49-F238E27FC236}">
              <a16:creationId xmlns:a16="http://schemas.microsoft.com/office/drawing/2014/main" id="{EFEF82C6-88B0-47BF-8B22-9D32387D1C5F}"/>
            </a:ext>
          </a:extLst>
        </cdr:cNvPr>
        <cdr:cNvSpPr txBox="1"/>
      </cdr:nvSpPr>
      <cdr:spPr>
        <a:xfrm xmlns:a="http://schemas.openxmlformats.org/drawingml/2006/main">
          <a:off x="3548062" y="1981200"/>
          <a:ext cx="9144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fr-CA" sz="1100" dirty="0"/>
        </a:p>
      </cdr:txBody>
    </cdr:sp>
  </cdr:relSizeAnchor>
  <cdr:relSizeAnchor xmlns:cdr="http://schemas.openxmlformats.org/drawingml/2006/chartDrawing">
    <cdr:from>
      <cdr:x>0.5</cdr:x>
      <cdr:y>0.07031</cdr:y>
    </cdr:from>
    <cdr:to>
      <cdr:x>0.61415</cdr:x>
      <cdr:y>0.25781</cdr:y>
    </cdr:to>
    <cdr:sp macro="" textlink="">
      <cdr:nvSpPr>
        <cdr:cNvPr id="3" name="ZoneTexte 2">
          <a:extLst xmlns:a="http://schemas.openxmlformats.org/drawingml/2006/main">
            <a:ext uri="{FF2B5EF4-FFF2-40B4-BE49-F238E27FC236}">
              <a16:creationId xmlns:a16="http://schemas.microsoft.com/office/drawing/2014/main" id="{7F43B489-34AD-4A0B-9F84-B88ADF3C283C}"/>
            </a:ext>
          </a:extLst>
        </cdr:cNvPr>
        <cdr:cNvSpPr txBox="1"/>
      </cdr:nvSpPr>
      <cdr:spPr>
        <a:xfrm xmlns:a="http://schemas.openxmlformats.org/drawingml/2006/main">
          <a:off x="4005262" y="3429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fr-CA"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11488" cy="463550"/>
          </a:xfrm>
          <a:prstGeom prst="rect">
            <a:avLst/>
          </a:prstGeom>
        </p:spPr>
        <p:txBody>
          <a:bodyPr vert="horz" lIns="91414" tIns="45708" rIns="91414" bIns="45708" rtlCol="0"/>
          <a:lstStyle>
            <a:lvl1pPr algn="l">
              <a:defRPr sz="1200"/>
            </a:lvl1pPr>
          </a:lstStyle>
          <a:p>
            <a:endParaRPr lang="fr-CA"/>
          </a:p>
        </p:txBody>
      </p:sp>
      <p:sp>
        <p:nvSpPr>
          <p:cNvPr id="3" name="Espace réservé de la date 2"/>
          <p:cNvSpPr>
            <a:spLocks noGrp="1"/>
          </p:cNvSpPr>
          <p:nvPr>
            <p:ph type="dt" sz="quarter" idx="1"/>
          </p:nvPr>
        </p:nvSpPr>
        <p:spPr>
          <a:xfrm>
            <a:off x="3937000" y="0"/>
            <a:ext cx="3011488" cy="463550"/>
          </a:xfrm>
          <a:prstGeom prst="rect">
            <a:avLst/>
          </a:prstGeom>
        </p:spPr>
        <p:txBody>
          <a:bodyPr vert="horz" lIns="91414" tIns="45708" rIns="91414" bIns="45708" rtlCol="0"/>
          <a:lstStyle>
            <a:lvl1pPr algn="r">
              <a:defRPr sz="1200"/>
            </a:lvl1pPr>
          </a:lstStyle>
          <a:p>
            <a:fld id="{53893942-80D1-4D6B-ACEB-84530230567B}" type="datetimeFigureOut">
              <a:rPr lang="fr-CA" smtClean="0"/>
              <a:t>2018-12-12</a:t>
            </a:fld>
            <a:endParaRPr lang="fr-CA"/>
          </a:p>
        </p:txBody>
      </p:sp>
      <p:sp>
        <p:nvSpPr>
          <p:cNvPr id="4" name="Espace réservé du pied de page 3"/>
          <p:cNvSpPr>
            <a:spLocks noGrp="1"/>
          </p:cNvSpPr>
          <p:nvPr>
            <p:ph type="ftr" sz="quarter" idx="2"/>
          </p:nvPr>
        </p:nvSpPr>
        <p:spPr>
          <a:xfrm>
            <a:off x="0" y="8772529"/>
            <a:ext cx="3011488" cy="463550"/>
          </a:xfrm>
          <a:prstGeom prst="rect">
            <a:avLst/>
          </a:prstGeom>
        </p:spPr>
        <p:txBody>
          <a:bodyPr vert="horz" lIns="91414" tIns="45708" rIns="91414" bIns="45708"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37000" y="8772529"/>
            <a:ext cx="3011488" cy="463550"/>
          </a:xfrm>
          <a:prstGeom prst="rect">
            <a:avLst/>
          </a:prstGeom>
        </p:spPr>
        <p:txBody>
          <a:bodyPr vert="horz" lIns="91414" tIns="45708" rIns="91414" bIns="45708" rtlCol="0" anchor="b"/>
          <a:lstStyle>
            <a:lvl1pPr algn="r">
              <a:defRPr sz="1200"/>
            </a:lvl1pPr>
          </a:lstStyle>
          <a:p>
            <a:fld id="{4F601135-2373-49F3-B711-7A03606159EA}" type="slidenum">
              <a:rPr lang="fr-CA" smtClean="0"/>
              <a:t>‹N°›</a:t>
            </a:fld>
            <a:endParaRPr lang="fr-CA"/>
          </a:p>
        </p:txBody>
      </p:sp>
    </p:spTree>
    <p:extLst>
      <p:ext uri="{BB962C8B-B14F-4D97-AF65-F5344CB8AC3E}">
        <p14:creationId xmlns:p14="http://schemas.microsoft.com/office/powerpoint/2010/main" val="3675715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11699" cy="463408"/>
          </a:xfrm>
          <a:prstGeom prst="rect">
            <a:avLst/>
          </a:prstGeom>
        </p:spPr>
        <p:txBody>
          <a:bodyPr vert="horz" lIns="92465" tIns="46232" rIns="92465" bIns="46232" rtlCol="0"/>
          <a:lstStyle>
            <a:lvl1pPr algn="l">
              <a:defRPr sz="1200"/>
            </a:lvl1pPr>
          </a:lstStyle>
          <a:p>
            <a:endParaRPr lang="fr-CA"/>
          </a:p>
        </p:txBody>
      </p:sp>
      <p:sp>
        <p:nvSpPr>
          <p:cNvPr id="3" name="Espace réservé de la date 2"/>
          <p:cNvSpPr>
            <a:spLocks noGrp="1"/>
          </p:cNvSpPr>
          <p:nvPr>
            <p:ph type="dt" idx="1"/>
          </p:nvPr>
        </p:nvSpPr>
        <p:spPr>
          <a:xfrm>
            <a:off x="3936770" y="1"/>
            <a:ext cx="3011699" cy="463408"/>
          </a:xfrm>
          <a:prstGeom prst="rect">
            <a:avLst/>
          </a:prstGeom>
        </p:spPr>
        <p:txBody>
          <a:bodyPr vert="horz" lIns="92465" tIns="46232" rIns="92465" bIns="46232" rtlCol="0"/>
          <a:lstStyle>
            <a:lvl1pPr algn="r">
              <a:defRPr sz="1200"/>
            </a:lvl1pPr>
          </a:lstStyle>
          <a:p>
            <a:fld id="{7AD46700-1F84-4258-B91F-4C9E8260D00F}" type="datetimeFigureOut">
              <a:rPr lang="fr-CA" smtClean="0"/>
              <a:t>2018-12-12</a:t>
            </a:fld>
            <a:endParaRPr lang="fr-CA"/>
          </a:p>
        </p:txBody>
      </p:sp>
      <p:sp>
        <p:nvSpPr>
          <p:cNvPr id="4" name="Espace réservé de l'image des diapositives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65" tIns="46232" rIns="92465" bIns="46232" rtlCol="0" anchor="ctr"/>
          <a:lstStyle/>
          <a:p>
            <a:endParaRPr lang="fr-CA"/>
          </a:p>
        </p:txBody>
      </p:sp>
      <p:sp>
        <p:nvSpPr>
          <p:cNvPr id="5" name="Espace réservé des commentaires 4"/>
          <p:cNvSpPr>
            <a:spLocks noGrp="1"/>
          </p:cNvSpPr>
          <p:nvPr>
            <p:ph type="body" sz="quarter" idx="3"/>
          </p:nvPr>
        </p:nvSpPr>
        <p:spPr>
          <a:xfrm>
            <a:off x="695008" y="4444870"/>
            <a:ext cx="5560060" cy="3636705"/>
          </a:xfrm>
          <a:prstGeom prst="rect">
            <a:avLst/>
          </a:prstGeom>
        </p:spPr>
        <p:txBody>
          <a:bodyPr vert="horz" lIns="92465" tIns="46232" rIns="92465" bIns="4623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772678"/>
            <a:ext cx="3011699" cy="463407"/>
          </a:xfrm>
          <a:prstGeom prst="rect">
            <a:avLst/>
          </a:prstGeom>
        </p:spPr>
        <p:txBody>
          <a:bodyPr vert="horz" lIns="92465" tIns="46232" rIns="92465" bIns="4623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36770" y="8772678"/>
            <a:ext cx="3011699" cy="463407"/>
          </a:xfrm>
          <a:prstGeom prst="rect">
            <a:avLst/>
          </a:prstGeom>
        </p:spPr>
        <p:txBody>
          <a:bodyPr vert="horz" lIns="92465" tIns="46232" rIns="92465" bIns="46232" rtlCol="0" anchor="b"/>
          <a:lstStyle>
            <a:lvl1pPr algn="r">
              <a:defRPr sz="1200"/>
            </a:lvl1pPr>
          </a:lstStyle>
          <a:p>
            <a:fld id="{2121A54C-29BA-4084-AA36-557CF07CC61C}" type="slidenum">
              <a:rPr lang="fr-CA" smtClean="0"/>
              <a:t>‹N°›</a:t>
            </a:fld>
            <a:endParaRPr lang="fr-CA"/>
          </a:p>
        </p:txBody>
      </p:sp>
    </p:spTree>
    <p:extLst>
      <p:ext uri="{BB962C8B-B14F-4D97-AF65-F5344CB8AC3E}">
        <p14:creationId xmlns:p14="http://schemas.microsoft.com/office/powerpoint/2010/main" val="1232900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8588" y="568325"/>
            <a:ext cx="4152900" cy="3116263"/>
          </a:xfrm>
        </p:spPr>
      </p:sp>
      <p:sp>
        <p:nvSpPr>
          <p:cNvPr id="3" name="Espace réservé des commentaires 2"/>
          <p:cNvSpPr>
            <a:spLocks noGrp="1"/>
          </p:cNvSpPr>
          <p:nvPr>
            <p:ph type="body" idx="1"/>
          </p:nvPr>
        </p:nvSpPr>
        <p:spPr>
          <a:xfrm>
            <a:off x="695008" y="3790791"/>
            <a:ext cx="5560060" cy="5061861"/>
          </a:xfrm>
        </p:spPr>
        <p:txBody>
          <a:bodyPr/>
          <a:lstStyle/>
          <a:p>
            <a:pPr algn="just">
              <a:lnSpc>
                <a:spcPct val="150000"/>
              </a:lnSpc>
            </a:pPr>
            <a:r>
              <a:rPr lang="fr-CA" sz="1600" dirty="0"/>
              <a:t>Mesdames les conseillères,</a:t>
            </a:r>
          </a:p>
          <a:p>
            <a:pPr algn="just">
              <a:lnSpc>
                <a:spcPct val="150000"/>
              </a:lnSpc>
            </a:pPr>
            <a:r>
              <a:rPr lang="fr-CA" sz="1600" dirty="0"/>
              <a:t>Messieurs les conseillers,</a:t>
            </a:r>
          </a:p>
          <a:p>
            <a:pPr algn="just">
              <a:lnSpc>
                <a:spcPct val="150000"/>
              </a:lnSpc>
            </a:pPr>
            <a:r>
              <a:rPr lang="fr-CA" sz="1600" dirty="0"/>
              <a:t>Chers citoyens, chères citoyennes,</a:t>
            </a:r>
          </a:p>
          <a:p>
            <a:pPr algn="just">
              <a:lnSpc>
                <a:spcPct val="150000"/>
              </a:lnSpc>
            </a:pPr>
            <a:r>
              <a:rPr lang="fr-CA" sz="1600" dirty="0"/>
              <a:t>Bienvenue à cette présentation du budget 2018.</a:t>
            </a:r>
          </a:p>
          <a:p>
            <a:pPr algn="just">
              <a:lnSpc>
                <a:spcPct val="150000"/>
              </a:lnSpc>
            </a:pPr>
            <a:endParaRPr lang="fr-CA" sz="1600" dirty="0"/>
          </a:p>
          <a:p>
            <a:pPr algn="just">
              <a:lnSpc>
                <a:spcPct val="150000"/>
              </a:lnSpc>
            </a:pPr>
            <a:r>
              <a:rPr lang="fr-CA" sz="1600" dirty="0"/>
              <a:t>Cette présentation se divisera en 4 parties;</a:t>
            </a:r>
          </a:p>
          <a:p>
            <a:pPr marL="328024" indent="-328024" algn="just">
              <a:lnSpc>
                <a:spcPct val="150000"/>
              </a:lnSpc>
              <a:buFont typeface="+mj-lt"/>
              <a:buAutoNum type="arabicPeriod"/>
            </a:pPr>
            <a:r>
              <a:rPr lang="fr-CA" sz="1600" dirty="0"/>
              <a:t>Présentation des revenus et des dépenses;</a:t>
            </a:r>
          </a:p>
          <a:p>
            <a:pPr marL="328024" indent="-328024" algn="just">
              <a:lnSpc>
                <a:spcPct val="150000"/>
              </a:lnSpc>
              <a:buFont typeface="+mj-lt"/>
              <a:buAutoNum type="arabicPeriod"/>
            </a:pPr>
            <a:r>
              <a:rPr lang="fr-CA" sz="1600" dirty="0"/>
              <a:t>Explication des taux de taxe, dette, réserves;</a:t>
            </a:r>
          </a:p>
          <a:p>
            <a:pPr marL="328024" indent="-328024" algn="just">
              <a:lnSpc>
                <a:spcPct val="150000"/>
              </a:lnSpc>
              <a:buFont typeface="+mj-lt"/>
              <a:buAutoNum type="arabicPeriod"/>
            </a:pPr>
            <a:r>
              <a:rPr lang="fr-CA" sz="1600" dirty="0"/>
              <a:t>Présentation de ratios comparatifs avec les municipalités de notre MRC;</a:t>
            </a:r>
          </a:p>
          <a:p>
            <a:pPr marL="328024" indent="-328024" algn="just">
              <a:lnSpc>
                <a:spcPct val="150000"/>
              </a:lnSpc>
              <a:buFont typeface="+mj-lt"/>
              <a:buAutoNum type="arabicPeriod"/>
            </a:pPr>
            <a:r>
              <a:rPr lang="fr-CA" sz="1600" dirty="0"/>
              <a:t>Bref retour sur les réalisations 2017</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a:t>
            </a:fld>
            <a:endParaRPr lang="fr-CA"/>
          </a:p>
        </p:txBody>
      </p:sp>
    </p:spTree>
    <p:extLst>
      <p:ext uri="{BB962C8B-B14F-4D97-AF65-F5344CB8AC3E}">
        <p14:creationId xmlns:p14="http://schemas.microsoft.com/office/powerpoint/2010/main" val="528778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95008" y="4444865"/>
            <a:ext cx="5560060" cy="3897624"/>
          </a:xfrm>
        </p:spPr>
        <p:txBody>
          <a:bodyPr/>
          <a:lstStyle/>
          <a:p>
            <a:pPr algn="just">
              <a:lnSpc>
                <a:spcPct val="150000"/>
              </a:lnSpc>
            </a:pPr>
            <a:r>
              <a:rPr lang="fr-CA" sz="1500" dirty="0"/>
              <a:t>Voici le tableau de la charge fiscale moyenne des municipalités de notre MRC, plusieurs graphiques suivront permettant de visualiser où la Ville de Lac-Delage se situe par rapport aux autres municipalités. Ces ratios ont tous été présenté aux membres du conseil lors de l’étude du budget afin d’être en mesure de demeurer concurrentiel par rapport aux municipalités de notre MRC. La charge fiscale moyenne de Lac-Delage est une des plus élevées de la MRC avec </a:t>
            </a:r>
            <a:r>
              <a:rPr lang="fr-CA" sz="1500" dirty="0" err="1"/>
              <a:t>Fossambault</a:t>
            </a:r>
            <a:r>
              <a:rPr lang="fr-CA" sz="1500" dirty="0"/>
              <a:t>-sur-le-Lac cela s’explique par une évaluation moyenne uniformisée relativement plus élevée que les autres municipalités, soit 323 350 $ tel qu’illustré sur le prochain graphique.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11</a:t>
            </a:fld>
            <a:endParaRPr lang="fr-CA"/>
          </a:p>
        </p:txBody>
      </p:sp>
    </p:spTree>
    <p:extLst>
      <p:ext uri="{BB962C8B-B14F-4D97-AF65-F5344CB8AC3E}">
        <p14:creationId xmlns:p14="http://schemas.microsoft.com/office/powerpoint/2010/main" val="3904832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95008" y="4444865"/>
            <a:ext cx="5560060" cy="3897624"/>
          </a:xfrm>
        </p:spPr>
        <p:txBody>
          <a:bodyPr/>
          <a:lstStyle/>
          <a:p>
            <a:pPr algn="just">
              <a:lnSpc>
                <a:spcPct val="150000"/>
              </a:lnSpc>
            </a:pPr>
            <a:r>
              <a:rPr lang="fr-FR" sz="1600" dirty="0"/>
              <a:t>Lac-Delage est la troisième ville qui possède une évaluation moyenne uniformisée la plus élevée. </a:t>
            </a:r>
            <a:r>
              <a:rPr lang="fr-CA" sz="1600" dirty="0"/>
              <a:t>Comme l’évaluation moyenne de la résidence unifamiliale est à 323 350 $ au Lac-Delage comparativement à 148 664 $ pour notre strate de population, évidemment a charge fiscale moyenne de notre municipalité est à 3 095 $ comparativement à 1 445 $ pour notre strate de population. Donc, cela ne veut pas dire que le taux de taxe est plus élevé qu’ailleurs au Lac-Delage.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12</a:t>
            </a:fld>
            <a:endParaRPr lang="fr-CA"/>
          </a:p>
        </p:txBody>
      </p:sp>
    </p:spTree>
    <p:extLst>
      <p:ext uri="{BB962C8B-B14F-4D97-AF65-F5344CB8AC3E}">
        <p14:creationId xmlns:p14="http://schemas.microsoft.com/office/powerpoint/2010/main" val="4106336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taux global de taxation cumule l’ensemble des taxes et tarifications d’une municipalité et le divise par le total des valeurs imposables, ce qui nous permet d’avoir un taux qui inclus l’ensemble des tarifications. On peut alors les comparer d’une municipalité à une autre. On peut donc constater que nous sommes un peu au-dessous de la moyenne de notre MRC mais dans la moyenne de notre groupe de municipalité qui est à 0,9623$. C’est souvent le cas pour les plus petites municipalités, les taux sont relativement élevées dues au manque de diversification des autres revenus que les taxes.</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13</a:t>
            </a:fld>
            <a:endParaRPr lang="fr-CA"/>
          </a:p>
        </p:txBody>
      </p:sp>
    </p:spTree>
    <p:extLst>
      <p:ext uri="{BB962C8B-B14F-4D97-AF65-F5344CB8AC3E}">
        <p14:creationId xmlns:p14="http://schemas.microsoft.com/office/powerpoint/2010/main" val="4278851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8588" y="692150"/>
            <a:ext cx="4152900" cy="3116263"/>
          </a:xfrm>
        </p:spPr>
      </p:sp>
      <p:sp>
        <p:nvSpPr>
          <p:cNvPr id="3" name="Espace réservé des commentaires 2"/>
          <p:cNvSpPr>
            <a:spLocks noGrp="1"/>
          </p:cNvSpPr>
          <p:nvPr>
            <p:ph type="body" idx="1"/>
          </p:nvPr>
        </p:nvSpPr>
        <p:spPr>
          <a:xfrm>
            <a:off x="695008" y="3958320"/>
            <a:ext cx="5560060" cy="4814357"/>
          </a:xfrm>
        </p:spPr>
        <p:txBody>
          <a:bodyPr/>
          <a:lstStyle/>
          <a:p>
            <a:pPr algn="just">
              <a:lnSpc>
                <a:spcPct val="150000"/>
              </a:lnSpc>
            </a:pPr>
            <a:r>
              <a:rPr lang="fr-CA" sz="1500" dirty="0"/>
              <a:t>Au niveau de l’endettement, au 31 </a:t>
            </a:r>
            <a:r>
              <a:rPr lang="fr-CA" sz="1500"/>
              <a:t>décembre 2017 </a:t>
            </a:r>
            <a:r>
              <a:rPr lang="fr-CA" sz="1500" dirty="0"/>
              <a:t>nous nous situons à une dette de 514 834 $, ce qui représente un montant de 1 514 $ par unité d’évaluation. Cela veut dire que, si nous voulions rembourser notre dette demain matin, chaque résidence devrait débourser une somme de 1 514 $.</a:t>
            </a:r>
          </a:p>
          <a:p>
            <a:pPr algn="just">
              <a:lnSpc>
                <a:spcPct val="150000"/>
              </a:lnSpc>
            </a:pPr>
            <a:r>
              <a:rPr lang="fr-CA" sz="1500" dirty="0"/>
              <a:t>Toutefois, les investissements majeurs de 2018 concernant les travaux d’infrastructures de réfection de conduites et de l’ajout de conduites pluviales pour corriger nos problèmes d’infiltration d’eau potable dans le réseau porteront l’endettement total net à long terme approximativement à 2 806 100$, ce qui portera le ratio de l’endettement à 7 700 $ par unité d’évaluation.  Ces dépenses permettront d’éviter des sommes considérables pour la mise-aux-normes de l’usine de traitement des eaux usées que la Ville n’aurait pas pu se permettre financièrement. La prochaine diapositive présente l’endettement en fonction de la richesse foncière de la municipalité. La moyenne pour la région administrative est de 8100 $ per capita et pour tout le Québec de 6 226 $.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14</a:t>
            </a:fld>
            <a:endParaRPr lang="fr-CA" dirty="0"/>
          </a:p>
        </p:txBody>
      </p:sp>
    </p:spTree>
    <p:extLst>
      <p:ext uri="{BB962C8B-B14F-4D97-AF65-F5344CB8AC3E}">
        <p14:creationId xmlns:p14="http://schemas.microsoft.com/office/powerpoint/2010/main" val="11232054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ration de l’endettement net long terme sur la richesse foncière uniformisée de la Ville de Lac-Delage est à 0,55 $ du 100 de RFU au 31 décembre 2017. Ce ratio est un bon indicateur parce qu’il traduit l’endettement en fonction de l’évaluation et non en nombre d’habitants ou d’unité d’évaluation qui est peu représentatif pour nous parce que très faible par rapport aux autres municipalités. En ajoutant les nouveaux emprunts de 2018, ce ratio est estimé à 2,78 $ du 100 $ de la RFU, bien que plus élevé que notre moyenne de population, nous sommes toutefois légèrement plus élevé que la moyenne de la région administrative qui est à 2,43 $. Donc, notre endettement augmente considérablement mais demeure acceptable tenant compte de l’ampleur des investissements réalisés et la non récurrence de montant aussi considérable dans les prochaines années.</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15</a:t>
            </a:fld>
            <a:endParaRPr lang="fr-CA"/>
          </a:p>
        </p:txBody>
      </p:sp>
    </p:spTree>
    <p:extLst>
      <p:ext uri="{BB962C8B-B14F-4D97-AF65-F5344CB8AC3E}">
        <p14:creationId xmlns:p14="http://schemas.microsoft.com/office/powerpoint/2010/main" val="543543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17</a:t>
            </a:fld>
            <a:endParaRPr lang="fr-CA"/>
          </a:p>
        </p:txBody>
      </p:sp>
    </p:spTree>
    <p:extLst>
      <p:ext uri="{BB962C8B-B14F-4D97-AF65-F5344CB8AC3E}">
        <p14:creationId xmlns:p14="http://schemas.microsoft.com/office/powerpoint/2010/main" val="3122373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Nous vous présentons donc un budget équilibré à 1 245 271 $. L’écart au niveau des revenus s’explique principalement par l’affectation de surplus de 46 200 $ pour équilibrer le budget, la subvention du PIQM versé sur 20 ans, soit 101 000 $ pour 2019, l’augmentation des revenus de taxation  de 61 000 $ ainsi que l’augmentation des revenus de doits de mutation de 20 000 $. Le Conseil municipal a décidé d’attribuer une somme de 46 000 $ à même les surplus accumulés pour équilibrer son budget en 2018. Et ce malgré, la hausse des quote-part de la MRC et de l’incendie. Nous croyons qu’une partie des surplus des dernières années doivent être redistribués aux citoyens afin de ne pas augmenter le compte de taxes.</a:t>
            </a:r>
          </a:p>
          <a:p>
            <a:pPr algn="just">
              <a:lnSpc>
                <a:spcPct val="150000"/>
              </a:lnSpc>
            </a:pPr>
            <a:r>
              <a:rPr lang="fr-FR" sz="1600" dirty="0"/>
              <a:t>Le rôle d’évaluation est passé de 95 133 200$ à 100 999 100 $, soit une augmentation de 5 865 900 $ dont 3 751 000 $ pour 24 nouvelles résidences portées au rôle en 2018. </a:t>
            </a:r>
            <a:r>
              <a:rPr lang="fr-CA" sz="1600" dirty="0"/>
              <a:t>Notre richesse foncière augmente ce qui permet de diminuer la pression sur l’ensemble des contribuables.</a:t>
            </a:r>
          </a:p>
          <a:p>
            <a:pPr algn="just">
              <a:lnSpc>
                <a:spcPct val="150000"/>
              </a:lnSpc>
            </a:pPr>
            <a:r>
              <a:rPr lang="fr-CA" sz="1600" dirty="0"/>
              <a:t>En effet, cette année, nous sommes capables de dégager un revenu additionnel de taxes de plus de 60 000 $ sans taxer davantage les citoyens. </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2</a:t>
            </a:fld>
            <a:endParaRPr lang="fr-CA"/>
          </a:p>
        </p:txBody>
      </p:sp>
    </p:spTree>
    <p:extLst>
      <p:ext uri="{BB962C8B-B14F-4D97-AF65-F5344CB8AC3E}">
        <p14:creationId xmlns:p14="http://schemas.microsoft.com/office/powerpoint/2010/main" val="1241831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Les nouvelles résidences qui se construisent, augmentent nos revenus de taxes. Au total en 2018, c’est 24 maisons neuves qui ont été portées au rôle pour une valeur total de 3 751 000 $. Bien que le développement domiciliaire de la rue des Crans fût longtemps critiqué, force est d’admettre qu’il permet maintenant d’augmenter considérablement les revenus de taxes en 2018 comparativement aux autres années. Le développement du Refuge en 2019 permettra lui aussi d’accroître les revenus de la Ville. En 2018, 20 permis pour des maisons ont été émis et seront portés au rôle en 2019.</a:t>
            </a:r>
          </a:p>
          <a:p>
            <a:pPr algn="just">
              <a:lnSpc>
                <a:spcPct val="150000"/>
              </a:lnSpc>
            </a:pPr>
            <a:r>
              <a:rPr lang="fr-CA" sz="1600" dirty="0"/>
              <a:t>Or, cela permet de limiter le fardeau fiscal de chaque foyer et de le maintenir à un niveau concurrentiel. Notre taux global de taxation est de 0,9619 $ du 100 $ d’évaluation comparativement à 0,9623 $ du 100 $ d’évaluation pour notre strate de population. Comme l’évaluation moyenne de la résidence unifamiliale est à 323 350 $ au Lac-Delage comparativement à 148 654 $ pour notre strate de population, évidemment a charge fiscale moyenne de notre municipalité est à 3 095 $ comparativement à 1 445 $ pour notre strate de population. Donc, cela ne veut pas dire que le taux de taxe est plus élevé qu’ailleurs au Lac-Delage. Le taux est comparable au taux de notre strate de population donc à peu près le même niveau de services.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4</a:t>
            </a:fld>
            <a:endParaRPr lang="fr-CA"/>
          </a:p>
        </p:txBody>
      </p:sp>
    </p:spTree>
    <p:extLst>
      <p:ext uri="{BB962C8B-B14F-4D97-AF65-F5344CB8AC3E}">
        <p14:creationId xmlns:p14="http://schemas.microsoft.com/office/powerpoint/2010/main" val="1736712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5</a:t>
            </a:fld>
            <a:endParaRPr lang="fr-CA"/>
          </a:p>
        </p:txBody>
      </p:sp>
    </p:spTree>
    <p:extLst>
      <p:ext uri="{BB962C8B-B14F-4D97-AF65-F5344CB8AC3E}">
        <p14:creationId xmlns:p14="http://schemas.microsoft.com/office/powerpoint/2010/main" val="1872643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Voici maintenant un résumé de nos différents postes de dépenses pour l’année 2018.</a:t>
            </a:r>
          </a:p>
          <a:p>
            <a:pPr algn="just">
              <a:lnSpc>
                <a:spcPct val="150000"/>
              </a:lnSpc>
            </a:pPr>
            <a:r>
              <a:rPr lang="fr-CA" sz="1600" dirty="0"/>
              <a:t>Nous avons réussi à présenter un budget avec une augmentation de 23 %, soit 231 000 $ de plus qu’en 2018 sans augmentations de taxes. L’écart au chapitre des dépenses s’explique par des dépenses de frais de financement de 154 608 $ de plus que 2018 ( partie de la subvention remboursé du PIQM= aux revenus de 101 300 $), l’augmentation totale de la masse salariale de 51 000 $, une augmentation du budget consacré aux différentes activités et évènements en 2019 de 13 800 $, l’augmentation de la quote-part incendie de 20 000 $ expliquent en grande partie les écarts au chapitre des dépenses.</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6</a:t>
            </a:fld>
            <a:endParaRPr lang="fr-CA"/>
          </a:p>
        </p:txBody>
      </p:sp>
    </p:spTree>
    <p:extLst>
      <p:ext uri="{BB962C8B-B14F-4D97-AF65-F5344CB8AC3E}">
        <p14:creationId xmlns:p14="http://schemas.microsoft.com/office/powerpoint/2010/main" val="1446936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8588" y="373063"/>
            <a:ext cx="4152900" cy="3116262"/>
          </a:xfrm>
        </p:spPr>
      </p:sp>
      <p:sp>
        <p:nvSpPr>
          <p:cNvPr id="3" name="Espace réservé des commentaires 2"/>
          <p:cNvSpPr>
            <a:spLocks noGrp="1"/>
          </p:cNvSpPr>
          <p:nvPr>
            <p:ph type="body" idx="1"/>
          </p:nvPr>
        </p:nvSpPr>
        <p:spPr>
          <a:xfrm>
            <a:off x="522998" y="3860989"/>
            <a:ext cx="5904089" cy="4911687"/>
          </a:xfrm>
        </p:spPr>
        <p:txBody>
          <a:bodyPr/>
          <a:lstStyle/>
          <a:p>
            <a:pPr algn="just">
              <a:lnSpc>
                <a:spcPct val="150000"/>
              </a:lnSpc>
            </a:pPr>
            <a:r>
              <a:rPr lang="fr-CA" sz="1600" dirty="0"/>
              <a:t>Ce petit graphique représente la part de chacune de nos dépenses. </a:t>
            </a:r>
          </a:p>
          <a:p>
            <a:pPr algn="just">
              <a:lnSpc>
                <a:spcPct val="150000"/>
              </a:lnSpc>
            </a:pPr>
            <a:r>
              <a:rPr lang="fr-CA" sz="1600" dirty="0"/>
              <a:t>Ainsi, pour bien comprendre ce graphique, on peut dire qu’à chacun des dollars que vous donnez à la municipalité par votre compte de taxes, 14 ¢ vont à </a:t>
            </a:r>
            <a:r>
              <a:rPr lang="fr-CA" sz="1600" i="1" dirty="0"/>
              <a:t>au service incendie </a:t>
            </a:r>
            <a:r>
              <a:rPr lang="fr-CA" sz="1600" dirty="0"/>
              <a:t>et ainsi de suite.</a:t>
            </a:r>
          </a:p>
          <a:p>
            <a:pPr algn="just">
              <a:lnSpc>
                <a:spcPct val="150000"/>
              </a:lnSpc>
            </a:pPr>
            <a:r>
              <a:rPr lang="fr-CA" sz="1600" dirty="0"/>
              <a:t>De plus, à chacun de ces dollars reçus, seulement 25 ¢ vont pour le budget d’opérations. Le reste des 75 ¢ vont pour les dépenses incompressibles, sur lesquelles on n’a que peu ou pas de pouvoir. On entend par ces dépenses, toutes les charges obligatoires comme la rémunération, le chauffage, l’électricité, le téléphone, le paiement des quotes-parts MRC et Sûreté du Québec, etc.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7</a:t>
            </a:fld>
            <a:endParaRPr lang="fr-CA"/>
          </a:p>
        </p:txBody>
      </p:sp>
    </p:spTree>
    <p:extLst>
      <p:ext uri="{BB962C8B-B14F-4D97-AF65-F5344CB8AC3E}">
        <p14:creationId xmlns:p14="http://schemas.microsoft.com/office/powerpoint/2010/main" val="2913518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519113"/>
            <a:ext cx="4156075" cy="3117850"/>
          </a:xfrm>
        </p:spPr>
      </p:sp>
      <p:sp>
        <p:nvSpPr>
          <p:cNvPr id="3" name="Espace réservé des commentaires 2"/>
          <p:cNvSpPr>
            <a:spLocks noGrp="1"/>
          </p:cNvSpPr>
          <p:nvPr>
            <p:ph type="body" idx="1"/>
          </p:nvPr>
        </p:nvSpPr>
        <p:spPr>
          <a:xfrm>
            <a:off x="534626" y="3865714"/>
            <a:ext cx="5981073" cy="4787428"/>
          </a:xfrm>
        </p:spPr>
        <p:txBody>
          <a:bodyPr/>
          <a:lstStyle/>
          <a:p>
            <a:pPr algn="just">
              <a:lnSpc>
                <a:spcPct val="150000"/>
              </a:lnSpc>
            </a:pPr>
            <a:r>
              <a:rPr lang="fr-CA" sz="1600" dirty="0"/>
              <a:t>Voici donc les taux que nous avons déterminés pour la municipalité.</a:t>
            </a:r>
          </a:p>
          <a:p>
            <a:pPr algn="just">
              <a:lnSpc>
                <a:spcPct val="150000"/>
              </a:lnSpc>
            </a:pPr>
            <a:endParaRPr lang="fr-CA" sz="1600" dirty="0"/>
          </a:p>
          <a:p>
            <a:pPr algn="just">
              <a:lnSpc>
                <a:spcPct val="150000"/>
              </a:lnSpc>
            </a:pPr>
            <a:r>
              <a:rPr lang="fr-CA" sz="1600" dirty="0"/>
              <a:t>Comme vous pouvez le voir, les taux de taxations de 2019 restent les mêmes que 2018. Donc pas d’augmentation de taxes. </a:t>
            </a:r>
          </a:p>
          <a:p>
            <a:pPr algn="just">
              <a:lnSpc>
                <a:spcPct val="150000"/>
              </a:lnSpc>
            </a:pPr>
            <a:endParaRPr lang="fr-CA" sz="1600" dirty="0"/>
          </a:p>
          <a:p>
            <a:pPr algn="just">
              <a:lnSpc>
                <a:spcPct val="150000"/>
              </a:lnSpc>
            </a:pPr>
            <a:r>
              <a:rPr lang="fr-CA" sz="1600" dirty="0"/>
              <a:t>Cela est possible grâce à l’augmentation de nos revenus due à l’augmentation de la valeur foncière ainsi qu’une affectation de surplus accumulés. Malgré une hausse importante des dépenses, les taux de taxation demeurent les mêmes en 2019.</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8</a:t>
            </a:fld>
            <a:endParaRPr lang="fr-CA"/>
          </a:p>
        </p:txBody>
      </p:sp>
    </p:spTree>
    <p:extLst>
      <p:ext uri="{BB962C8B-B14F-4D97-AF65-F5344CB8AC3E}">
        <p14:creationId xmlns:p14="http://schemas.microsoft.com/office/powerpoint/2010/main" val="1005056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488950"/>
            <a:ext cx="4156075" cy="3117850"/>
          </a:xfrm>
        </p:spPr>
      </p:sp>
      <p:sp>
        <p:nvSpPr>
          <p:cNvPr id="3" name="Espace réservé des commentaires 2"/>
          <p:cNvSpPr>
            <a:spLocks noGrp="1"/>
          </p:cNvSpPr>
          <p:nvPr>
            <p:ph type="body" idx="1"/>
          </p:nvPr>
        </p:nvSpPr>
        <p:spPr>
          <a:xfrm>
            <a:off x="501208" y="3714045"/>
            <a:ext cx="5947660" cy="5317066"/>
          </a:xfrm>
        </p:spPr>
        <p:txBody>
          <a:bodyPr/>
          <a:lstStyle/>
          <a:p>
            <a:pPr algn="just">
              <a:lnSpc>
                <a:spcPct val="150000"/>
              </a:lnSpc>
            </a:pPr>
            <a:r>
              <a:rPr lang="fr-CA" sz="1600" dirty="0"/>
              <a:t>Ce tableau vous permet de simuler le montant que vous aurez à payer en taxes municipales pour 2019.</a:t>
            </a:r>
          </a:p>
          <a:p>
            <a:pPr algn="just">
              <a:lnSpc>
                <a:spcPct val="150000"/>
              </a:lnSpc>
            </a:pPr>
            <a:endParaRPr lang="fr-CA" sz="1600" dirty="0"/>
          </a:p>
          <a:p>
            <a:pPr algn="just">
              <a:lnSpc>
                <a:spcPct val="150000"/>
              </a:lnSpc>
            </a:pPr>
            <a:r>
              <a:rPr lang="fr-CA" sz="1600" dirty="0"/>
              <a:t>Malgré que le budget global augmente de 23 %, l’accroissement de notre richesse foncière et l’affectation du surplus accumulés permet de maintenir les mêmes taux de taxes qu’en 2018. Nous avons simulé au bas du tableau, la hausse du compte de taxe si le conseil n’avait pas approprié une partie du surplus accumulés pour équilibrer le budget.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9</a:t>
            </a:fld>
            <a:endParaRPr lang="fr-CA"/>
          </a:p>
        </p:txBody>
      </p:sp>
    </p:spTree>
    <p:extLst>
      <p:ext uri="{BB962C8B-B14F-4D97-AF65-F5344CB8AC3E}">
        <p14:creationId xmlns:p14="http://schemas.microsoft.com/office/powerpoint/2010/main" val="2608784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600" dirty="0"/>
              <a:t>Une autre bonne nouvelle est l’augmentation graduelle de nos surplus accumulés.</a:t>
            </a:r>
          </a:p>
          <a:p>
            <a:endParaRPr lang="fr-CA" sz="1600" dirty="0"/>
          </a:p>
          <a:p>
            <a:r>
              <a:rPr lang="fr-CA" sz="1600" dirty="0"/>
              <a:t>Presque qu’inexistant par le passé, la somme des réserves et surplus sera de plus de 500 000 $ au 31 décembre 2018.</a:t>
            </a:r>
          </a:p>
          <a:p>
            <a:endParaRPr lang="fr-CA" sz="1600" dirty="0"/>
          </a:p>
          <a:p>
            <a:r>
              <a:rPr lang="fr-CA" sz="1600" dirty="0"/>
              <a:t>Il est important d’avoir un léger surplus pour nous permettre de faire face à tous imprévus! Une municipalité n’a pas le droit de faire de déficit. Elle doit donc couvrir ses arrières. Au profil financier 2018, notre ratio du surplus accumulé par rapport aux revenus de fonctionnement était de 34,35 % comparativement à 33,06 % pour notre classe de population. De façon générale, comme les petites municipalités ont peu de latitude au niveau du budget d’opération, il est important d’avoir un surplus accumulé pour palier aux imprévus.</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10</a:t>
            </a:fld>
            <a:endParaRPr lang="fr-CA"/>
          </a:p>
        </p:txBody>
      </p:sp>
    </p:spTree>
    <p:extLst>
      <p:ext uri="{BB962C8B-B14F-4D97-AF65-F5344CB8AC3E}">
        <p14:creationId xmlns:p14="http://schemas.microsoft.com/office/powerpoint/2010/main" val="116658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a:t>Modifiez le style du titre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2018-12-12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1841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2018-12-12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804528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2018-12-12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457905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2018-12-12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876454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E7D3D76E-725F-41ED-8FCF-D026EBDDE76A}" type="datetimeFigureOut">
              <a:rPr lang="fr-CA" smtClean="0"/>
              <a:t>2018-12-12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2818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fr-FR"/>
              <a:t>Modifiez le style du titre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7D3D76E-725F-41ED-8FCF-D026EBDDE76A}" type="datetimeFigureOut">
              <a:rPr lang="fr-CA" smtClean="0"/>
              <a:t>2018-12-12</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4710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fr-FR"/>
              <a:t>Modifiez le style du titre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822960" y="2582334"/>
            <a:ext cx="3703320" cy="32867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63440" y="2582334"/>
            <a:ext cx="3703320" cy="32867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7D3D76E-725F-41ED-8FCF-D026EBDDE76A}" type="datetimeFigureOut">
              <a:rPr lang="fr-CA" smtClean="0"/>
              <a:t>2018-12-12</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320574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7D3D76E-725F-41ED-8FCF-D026EBDDE76A}" type="datetimeFigureOut">
              <a:rPr lang="fr-CA" smtClean="0"/>
              <a:t>2018-12-12</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380409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7D3D76E-725F-41ED-8FCF-D026EBDDE76A}" type="datetimeFigureOut">
              <a:rPr lang="fr-CA" smtClean="0"/>
              <a:t>2018-12-12</a:t>
            </a:fld>
            <a:endParaRPr lang="fr-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r-CA"/>
          </a:p>
        </p:txBody>
      </p:sp>
      <p:sp>
        <p:nvSpPr>
          <p:cNvPr id="9" name="Slide Number Placeholder 8"/>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428263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fr-FR"/>
              <a:t>Modifiez le style du titre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E7D3D76E-725F-41ED-8FCF-D026EBDDE76A}" type="datetimeFigureOut">
              <a:rPr lang="fr-CA" smtClean="0"/>
              <a:t>2018-12-12</a:t>
            </a:fld>
            <a:endParaRPr lang="fr-CA"/>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fr-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BFD07A0-DADF-4F0F-89CA-E1425F9CD47A}" type="slidenum">
              <a:rPr lang="fr-CA" smtClean="0"/>
              <a:t>‹N°›</a:t>
            </a:fld>
            <a:endParaRPr lang="fr-CA"/>
          </a:p>
        </p:txBody>
      </p:sp>
    </p:spTree>
    <p:extLst>
      <p:ext uri="{BB962C8B-B14F-4D97-AF65-F5344CB8AC3E}">
        <p14:creationId xmlns:p14="http://schemas.microsoft.com/office/powerpoint/2010/main" val="1193790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E7D3D76E-725F-41ED-8FCF-D026EBDDE76A}" type="datetimeFigureOut">
              <a:rPr lang="fr-CA" smtClean="0"/>
              <a:t>2018-12-12</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488798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E7D3D76E-725F-41ED-8FCF-D026EBDDE76A}" type="datetimeFigureOut">
              <a:rPr lang="fr-CA" smtClean="0"/>
              <a:t>2018-12-12</a:t>
            </a:fld>
            <a:endParaRPr lang="fr-CA"/>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r-CA"/>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BFD07A0-DADF-4F0F-89CA-E1425F9CD47A}" type="slidenum">
              <a:rPr lang="fr-CA" smtClean="0"/>
              <a:t>‹N°›</a:t>
            </a:fld>
            <a:endParaRPr lang="fr-CA"/>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965786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adebtfreestressfreelife.com/how-to-save-550-for-christmas-starting-today/" TargetMode="External"/><Relationship Id="rId3" Type="http://schemas.openxmlformats.org/officeDocument/2006/relationships/tags" Target="../tags/tag3.xml"/><Relationship Id="rId7" Type="http://schemas.openxmlformats.org/officeDocument/2006/relationships/image" Target="../media/image3.jp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8.jpe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chart" Target="../charts/chart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chart" Target="../charts/chart9.xml"/><Relationship Id="rId4" Type="http://schemas.openxmlformats.org/officeDocument/2006/relationships/chart" Target="../charts/chart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chart" Target="../charts/chart10.xml"/><Relationship Id="rId5" Type="http://schemas.openxmlformats.org/officeDocument/2006/relationships/image" Target="../media/image19.jpeg"/><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hyperlink" Target="http://misscalimero.vefblog.net/109.html" TargetMode="External"/><Relationship Id="rId5" Type="http://schemas.openxmlformats.org/officeDocument/2006/relationships/image" Target="../media/image21.png"/><Relationship Id="rId4" Type="http://schemas.openxmlformats.org/officeDocument/2006/relationships/hyperlink" Target="http://www.galerie-pour-tous.fr/image/10302-cadeau-noel"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hyperlink" Target="https://pixabay.com/fr/enregistrer-tirelire-argent-3402476/" TargetMode="External"/><Relationship Id="rId5" Type="http://schemas.openxmlformats.org/officeDocument/2006/relationships/image" Target="../media/image4.jp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9.emf"/><Relationship Id="rId2" Type="http://schemas.openxmlformats.org/officeDocument/2006/relationships/tags" Target="../tags/tag6.xml"/><Relationship Id="rId1" Type="http://schemas.openxmlformats.org/officeDocument/2006/relationships/vmlDrawing" Target="../drawings/vmlDrawing1.vml"/><Relationship Id="rId6" Type="http://schemas.openxmlformats.org/officeDocument/2006/relationships/package" Target="../embeddings/Microsoft_Word_Document.docx"/><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hyperlink" Target="https://creativecommons.org/licenses/by-sa/3.0/" TargetMode="Externa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hyperlink" Target="https://commons.wikimedia.org/wiki/File:TAX_bag_filled_with_USD.jpg" TargetMode="External"/><Relationship Id="rId5" Type="http://schemas.openxmlformats.org/officeDocument/2006/relationships/image" Target="../media/image13.jpeg"/><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slideLayout" Target="../slideLayouts/slideLayout2.xml"/><Relationship Id="rId7" Type="http://schemas.openxmlformats.org/officeDocument/2006/relationships/chart" Target="../charts/chart3.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5.png"/><Relationship Id="rId5" Type="http://schemas.openxmlformats.org/officeDocument/2006/relationships/chart" Target="../charts/chart2.xml"/><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14.xml"/><Relationship Id="rId7" Type="http://schemas.openxmlformats.org/officeDocument/2006/relationships/notesSlide" Target="../notesSlides/notesSlide7.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2.xml"/><Relationship Id="rId5" Type="http://schemas.openxmlformats.org/officeDocument/2006/relationships/tags" Target="../tags/tag16.xml"/><Relationship Id="rId4" Type="http://schemas.openxmlformats.org/officeDocument/2006/relationships/tags" Target="../tags/tag1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628650" y="365126"/>
            <a:ext cx="7886700" cy="1514474"/>
          </a:xfrm>
        </p:spPr>
        <p:txBody>
          <a:bodyPr>
            <a:noAutofit/>
          </a:bodyPr>
          <a:lstStyle/>
          <a:p>
            <a:pPr algn="ctr"/>
            <a:r>
              <a:rPr lang="fr-CA" sz="4800" b="1" dirty="0">
                <a:effectLst>
                  <a:outerShdw blurRad="38100" dist="38100" dir="2700000" algn="tl">
                    <a:srgbClr val="000000">
                      <a:alpha val="43137"/>
                    </a:srgbClr>
                  </a:outerShdw>
                </a:effectLst>
                <a:latin typeface="CountryBlueprint" panose="00000400000000000000" pitchFamily="2" charset="2"/>
                <a:cs typeface="Aharoni" panose="02010803020104030203" pitchFamily="2" charset="-79"/>
              </a:rPr>
              <a:t>Présentation du budget</a:t>
            </a:r>
            <a:r>
              <a:rPr lang="fr-CA" sz="5400" b="1" dirty="0">
                <a:effectLst>
                  <a:outerShdw blurRad="38100" dist="38100" dir="2700000" algn="tl">
                    <a:srgbClr val="000000">
                      <a:alpha val="43137"/>
                    </a:srgbClr>
                  </a:outerShdw>
                </a:effectLst>
                <a:latin typeface="CountryBlueprint" panose="00000400000000000000" pitchFamily="2" charset="2"/>
                <a:cs typeface="Aharoni" panose="02010803020104030203" pitchFamily="2" charset="-79"/>
              </a:rPr>
              <a:t> 2019</a:t>
            </a:r>
          </a:p>
        </p:txBody>
      </p:sp>
      <p:sp>
        <p:nvSpPr>
          <p:cNvPr id="6" name="Titre 1"/>
          <p:cNvSpPr txBox="1">
            <a:spLocks/>
          </p:cNvSpPr>
          <p:nvPr>
            <p:custDataLst>
              <p:tags r:id="rId2"/>
            </p:custDataLst>
          </p:nvPr>
        </p:nvSpPr>
        <p:spPr>
          <a:xfrm>
            <a:off x="637113" y="6054543"/>
            <a:ext cx="7886700" cy="718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fr-CA" sz="2000" b="1" dirty="0">
              <a:effectLst>
                <a:outerShdw blurRad="38100" dist="38100" dir="2700000" algn="tl">
                  <a:srgbClr val="000000">
                    <a:alpha val="43137"/>
                  </a:srgbClr>
                </a:outerShdw>
              </a:effectLst>
              <a:latin typeface="CountryBlueprint" panose="00000400000000000000" pitchFamily="2" charset="2"/>
              <a:cs typeface="Aharoni" panose="02010803020104030203" pitchFamily="2" charset="-79"/>
            </a:endParaRPr>
          </a:p>
          <a:p>
            <a:pPr algn="ctr"/>
            <a:endParaRPr lang="fr-CA" sz="2000" b="1" dirty="0">
              <a:effectLst>
                <a:outerShdw blurRad="38100" dist="38100" dir="2700000" algn="tl">
                  <a:srgbClr val="000000">
                    <a:alpha val="43137"/>
                  </a:srgbClr>
                </a:outerShdw>
              </a:effectLst>
              <a:latin typeface="CountryBlueprint" panose="00000400000000000000" pitchFamily="2" charset="2"/>
              <a:cs typeface="Aharoni" panose="02010803020104030203" pitchFamily="2" charset="-79"/>
            </a:endParaRPr>
          </a:p>
          <a:p>
            <a:pPr algn="ctr"/>
            <a:r>
              <a:rPr lang="fr-CA" sz="2000" b="1" dirty="0">
                <a:effectLst>
                  <a:outerShdw blurRad="38100" dist="38100" dir="2700000" algn="tl">
                    <a:srgbClr val="000000">
                      <a:alpha val="43137"/>
                    </a:srgbClr>
                  </a:outerShdw>
                </a:effectLst>
                <a:latin typeface="Copperplate Gothic Bold" panose="020E0705020206020404" pitchFamily="34" charset="0"/>
                <a:cs typeface="Aharoni" panose="02010803020104030203" pitchFamily="2" charset="-79"/>
              </a:rPr>
              <a:t>Lundi 17 décembre 2018</a:t>
            </a:r>
          </a:p>
        </p:txBody>
      </p:sp>
      <p:sp>
        <p:nvSpPr>
          <p:cNvPr id="3" name="ZoneTexte 2"/>
          <p:cNvSpPr txBox="1"/>
          <p:nvPr>
            <p:custDataLst>
              <p:tags r:id="rId3"/>
            </p:custDataLst>
          </p:nvPr>
        </p:nvSpPr>
        <p:spPr>
          <a:xfrm>
            <a:off x="0" y="0"/>
            <a:ext cx="3810000" cy="1270000"/>
          </a:xfrm>
          <a:prstGeom prst="rect">
            <a:avLst/>
          </a:prstGeom>
          <a:noFill/>
        </p:spPr>
        <p:txBody>
          <a:bodyPr vert="horz" rtlCol="0">
            <a:spAutoFit/>
          </a:bodyPr>
          <a:lstStyle/>
          <a:p>
            <a:endParaRPr lang="fr-CA"/>
          </a:p>
        </p:txBody>
      </p:sp>
      <p:pic>
        <p:nvPicPr>
          <p:cNvPr id="13" name="Image 12">
            <a:extLst>
              <a:ext uri="{FF2B5EF4-FFF2-40B4-BE49-F238E27FC236}">
                <a16:creationId xmlns:a16="http://schemas.microsoft.com/office/drawing/2014/main" id="{D78EFDD6-BAE9-4BC0-88D4-DBADA0E1012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06251" y="6457580"/>
            <a:ext cx="1201272" cy="367397"/>
          </a:xfrm>
          <a:prstGeom prst="rect">
            <a:avLst/>
          </a:prstGeom>
        </p:spPr>
      </p:pic>
      <p:pic>
        <p:nvPicPr>
          <p:cNvPr id="46" name="Espace réservé du contenu 45">
            <a:extLst>
              <a:ext uri="{FF2B5EF4-FFF2-40B4-BE49-F238E27FC236}">
                <a16:creationId xmlns:a16="http://schemas.microsoft.com/office/drawing/2014/main" id="{A21611B6-C969-46F6-86EE-BAF90FDF0A29}"/>
              </a:ext>
            </a:extLst>
          </p:cNvPr>
          <p:cNvPicPr>
            <a:picLocks noGrp="1" noChangeAspect="1"/>
          </p:cNvPicPr>
          <p:nvPr>
            <p:ph idx="1"/>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437973" y="1846263"/>
            <a:ext cx="4022725" cy="4022725"/>
          </a:xfrm>
        </p:spPr>
      </p:pic>
    </p:spTree>
    <p:extLst>
      <p:ext uri="{BB962C8B-B14F-4D97-AF65-F5344CB8AC3E}">
        <p14:creationId xmlns:p14="http://schemas.microsoft.com/office/powerpoint/2010/main" val="4248996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7"/>
          <p:cNvGraphicFramePr>
            <a:graphicFrameLocks noGrp="1"/>
          </p:cNvGraphicFramePr>
          <p:nvPr>
            <p:custDataLst>
              <p:tags r:id="rId1"/>
            </p:custDataLst>
            <p:extLst>
              <p:ext uri="{D42A27DB-BD31-4B8C-83A1-F6EECF244321}">
                <p14:modId xmlns:p14="http://schemas.microsoft.com/office/powerpoint/2010/main" val="1211113454"/>
              </p:ext>
            </p:extLst>
          </p:nvPr>
        </p:nvGraphicFramePr>
        <p:xfrm>
          <a:off x="317240" y="1790732"/>
          <a:ext cx="8306915" cy="1789767"/>
        </p:xfrm>
        <a:graphic>
          <a:graphicData uri="http://schemas.openxmlformats.org/drawingml/2006/table">
            <a:tbl>
              <a:tblPr>
                <a:tableStyleId>{9D7B26C5-4107-4FEC-AEDC-1716B250A1EF}</a:tableStyleId>
              </a:tblPr>
              <a:tblGrid>
                <a:gridCol w="1110218">
                  <a:extLst>
                    <a:ext uri="{9D8B030D-6E8A-4147-A177-3AD203B41FA5}">
                      <a16:colId xmlns:a16="http://schemas.microsoft.com/office/drawing/2014/main" val="20000"/>
                    </a:ext>
                  </a:extLst>
                </a:gridCol>
                <a:gridCol w="799633">
                  <a:extLst>
                    <a:ext uri="{9D8B030D-6E8A-4147-A177-3AD203B41FA5}">
                      <a16:colId xmlns:a16="http://schemas.microsoft.com/office/drawing/2014/main" val="20001"/>
                    </a:ext>
                  </a:extLst>
                </a:gridCol>
                <a:gridCol w="799633">
                  <a:extLst>
                    <a:ext uri="{9D8B030D-6E8A-4147-A177-3AD203B41FA5}">
                      <a16:colId xmlns:a16="http://schemas.microsoft.com/office/drawing/2014/main" val="20002"/>
                    </a:ext>
                  </a:extLst>
                </a:gridCol>
                <a:gridCol w="799633">
                  <a:extLst>
                    <a:ext uri="{9D8B030D-6E8A-4147-A177-3AD203B41FA5}">
                      <a16:colId xmlns:a16="http://schemas.microsoft.com/office/drawing/2014/main" val="20003"/>
                    </a:ext>
                  </a:extLst>
                </a:gridCol>
                <a:gridCol w="782840">
                  <a:extLst>
                    <a:ext uri="{9D8B030D-6E8A-4147-A177-3AD203B41FA5}">
                      <a16:colId xmlns:a16="http://schemas.microsoft.com/office/drawing/2014/main" val="20004"/>
                    </a:ext>
                  </a:extLst>
                </a:gridCol>
                <a:gridCol w="816426">
                  <a:extLst>
                    <a:ext uri="{9D8B030D-6E8A-4147-A177-3AD203B41FA5}">
                      <a16:colId xmlns:a16="http://schemas.microsoft.com/office/drawing/2014/main" val="20005"/>
                    </a:ext>
                  </a:extLst>
                </a:gridCol>
                <a:gridCol w="799633">
                  <a:extLst>
                    <a:ext uri="{9D8B030D-6E8A-4147-A177-3AD203B41FA5}">
                      <a16:colId xmlns:a16="http://schemas.microsoft.com/office/drawing/2014/main" val="20006"/>
                    </a:ext>
                  </a:extLst>
                </a:gridCol>
                <a:gridCol w="799633">
                  <a:extLst>
                    <a:ext uri="{9D8B030D-6E8A-4147-A177-3AD203B41FA5}">
                      <a16:colId xmlns:a16="http://schemas.microsoft.com/office/drawing/2014/main" val="20008"/>
                    </a:ext>
                  </a:extLst>
                </a:gridCol>
                <a:gridCol w="799633">
                  <a:extLst>
                    <a:ext uri="{9D8B030D-6E8A-4147-A177-3AD203B41FA5}">
                      <a16:colId xmlns:a16="http://schemas.microsoft.com/office/drawing/2014/main" val="20009"/>
                    </a:ext>
                  </a:extLst>
                </a:gridCol>
                <a:gridCol w="799633">
                  <a:extLst>
                    <a:ext uri="{9D8B030D-6E8A-4147-A177-3AD203B41FA5}">
                      <a16:colId xmlns:a16="http://schemas.microsoft.com/office/drawing/2014/main" val="20010"/>
                    </a:ext>
                  </a:extLst>
                </a:gridCol>
              </a:tblGrid>
              <a:tr h="1002268">
                <a:tc>
                  <a:txBody>
                    <a:bodyPr/>
                    <a:lstStyle/>
                    <a:p>
                      <a:pPr algn="l" fontAlgn="ctr"/>
                      <a:r>
                        <a:rPr lang="fr-CA" sz="900" u="none" strike="noStrike" dirty="0">
                          <a:effectLst/>
                        </a:rPr>
                        <a:t> </a:t>
                      </a:r>
                      <a:endParaRPr lang="fr-CA" sz="900" b="0"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u="none" strike="noStrike" dirty="0">
                          <a:effectLst/>
                        </a:rPr>
                        <a:t>Politique familiale/  Étude de vitesse</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Réserve aqueduc et égout</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u="none" strike="noStrike" dirty="0">
                          <a:effectLst/>
                        </a:rPr>
                        <a:t>Réserve rond de virée (Rue du Rocher)</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Évaluation</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Réserve vidange fosses septiques</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Diagnose du lac</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Surplus accumulés non-affectés</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u="none" strike="noStrike" dirty="0">
                          <a:effectLst/>
                        </a:rPr>
                        <a:t>Solde disponible des règlements d'emprunts fermés</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100" b="1" u="none" strike="noStrike" dirty="0">
                          <a:effectLst/>
                        </a:rPr>
                        <a:t>TOTAL</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0"/>
                  </a:ext>
                </a:extLst>
              </a:tr>
              <a:tr h="297394">
                <a:tc>
                  <a:txBody>
                    <a:bodyPr/>
                    <a:lstStyle/>
                    <a:p>
                      <a:pPr algn="l" fontAlgn="b"/>
                      <a:r>
                        <a:rPr lang="fr-CA" sz="1000" u="none" strike="noStrike" dirty="0">
                          <a:effectLst/>
                        </a:rPr>
                        <a:t>Solde au 31-12-2017</a:t>
                      </a:r>
                      <a:endParaRPr lang="fr-CA" sz="1000" b="1" i="0" u="none" strike="noStrike" dirty="0">
                        <a:solidFill>
                          <a:srgbClr val="000000"/>
                        </a:solidFill>
                        <a:effectLst/>
                        <a:latin typeface="Calibri" panose="020F0502020204030204" pitchFamily="34" charset="0"/>
                      </a:endParaRPr>
                    </a:p>
                  </a:txBody>
                  <a:tcPr marL="8215" marR="8215" marT="8215" marB="0" anchor="b"/>
                </a:tc>
                <a:tc>
                  <a:txBody>
                    <a:bodyPr/>
                    <a:lstStyle/>
                    <a:p>
                      <a:pPr algn="r" fontAlgn="b"/>
                      <a:r>
                        <a:rPr lang="fr-CA" sz="1100" u="none" strike="noStrike" dirty="0">
                          <a:effectLst/>
                        </a:rPr>
                        <a:t>    6 731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1 206 $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9 315 $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1 791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4 585 $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4 000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344 583$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372 211 $ </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1"/>
                  </a:ext>
                </a:extLst>
              </a:tr>
              <a:tr h="490105">
                <a:tc>
                  <a:txBody>
                    <a:bodyPr/>
                    <a:lstStyle/>
                    <a:p>
                      <a:pPr algn="l" fontAlgn="b"/>
                      <a:r>
                        <a:rPr lang="fr-CA" sz="1000" u="none" strike="noStrike" dirty="0">
                          <a:effectLst/>
                        </a:rPr>
                        <a:t>Solde au 31-12-2018</a:t>
                      </a:r>
                      <a:endParaRPr lang="fr-CA" sz="1000" b="1" i="0" u="none" strike="noStrike" dirty="0">
                        <a:solidFill>
                          <a:srgbClr val="000000"/>
                        </a:solidFill>
                        <a:effectLst/>
                        <a:latin typeface="Calibri" panose="020F0502020204030204" pitchFamily="34" charset="0"/>
                      </a:endParaRPr>
                    </a:p>
                  </a:txBody>
                  <a:tcPr marL="8215" marR="8215" marT="8215" marB="0" anchor="b"/>
                </a:tc>
                <a:tc>
                  <a:txBody>
                    <a:bodyPr/>
                    <a:lstStyle/>
                    <a:p>
                      <a:pPr algn="r" fontAlgn="b"/>
                      <a:r>
                        <a:rPr lang="fr-CA" sz="1100" u="none" strike="noStrike" dirty="0">
                          <a:effectLst/>
                        </a:rPr>
                        <a:t>       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1 206 $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9 315 $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1 791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9 235 $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4 000 $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490 600 $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516 147 $ </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2"/>
                  </a:ext>
                </a:extLst>
              </a:tr>
            </a:tbl>
          </a:graphicData>
        </a:graphic>
      </p:graphicFrame>
      <p:sp>
        <p:nvSpPr>
          <p:cNvPr id="9" name="Rectangle 8"/>
          <p:cNvSpPr/>
          <p:nvPr>
            <p:custDataLst>
              <p:tags r:id="rId2"/>
            </p:custDataLst>
          </p:nvPr>
        </p:nvSpPr>
        <p:spPr>
          <a:xfrm>
            <a:off x="1856792" y="951722"/>
            <a:ext cx="5430416" cy="369332"/>
          </a:xfrm>
          <a:prstGeom prst="rect">
            <a:avLst/>
          </a:prstGeom>
        </p:spPr>
        <p:txBody>
          <a:bodyPr wrap="square">
            <a:spAutoFit/>
          </a:bodyPr>
          <a:lstStyle/>
          <a:p>
            <a:pPr algn="ctr"/>
            <a:r>
              <a:rPr lang="fr-CA" b="1" dirty="0">
                <a:solidFill>
                  <a:srgbClr val="000000"/>
                </a:solidFill>
                <a:latin typeface="Arial" panose="020B0604020202020204" pitchFamily="34" charset="0"/>
              </a:rPr>
              <a:t>RÉSERVES ET SURPLUS ACCUMULÉS 2018</a:t>
            </a:r>
            <a:r>
              <a:rPr lang="fr-CA" dirty="0"/>
              <a:t> </a:t>
            </a:r>
          </a:p>
        </p:txBody>
      </p:sp>
      <p:pic>
        <p:nvPicPr>
          <p:cNvPr id="7" name="Image 6"/>
          <p:cNvPicPr>
            <a:picLocks noChangeAspect="1"/>
          </p:cNvPicPr>
          <p:nvPr>
            <p:custDataLst>
              <p:tags r:id="rId3"/>
            </p:custDataLst>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65476" y="3719610"/>
            <a:ext cx="4230849" cy="2795511"/>
          </a:xfrm>
          <a:prstGeom prst="rect">
            <a:avLst/>
          </a:prstGeom>
        </p:spPr>
      </p:pic>
    </p:spTree>
    <p:extLst>
      <p:ext uri="{BB962C8B-B14F-4D97-AF65-F5344CB8AC3E}">
        <p14:creationId xmlns:p14="http://schemas.microsoft.com/office/powerpoint/2010/main" val="3088219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ZoneTexte 12"/>
          <p:cNvSpPr txBox="1"/>
          <p:nvPr>
            <p:custDataLst>
              <p:tags r:id="rId1"/>
            </p:custDataLst>
          </p:nvPr>
        </p:nvSpPr>
        <p:spPr>
          <a:xfrm>
            <a:off x="1837266" y="6163733"/>
            <a:ext cx="357790" cy="276999"/>
          </a:xfrm>
          <a:prstGeom prst="rect">
            <a:avLst/>
          </a:prstGeom>
          <a:noFill/>
        </p:spPr>
        <p:txBody>
          <a:bodyPr wrap="none" rtlCol="0">
            <a:spAutoFit/>
          </a:bodyPr>
          <a:lstStyle/>
          <a:p>
            <a:pPr marL="171450" indent="-171450">
              <a:buFont typeface="Arial" panose="020B0604020202020204" pitchFamily="34" charset="0"/>
              <a:buChar char="•"/>
            </a:pPr>
            <a:endParaRPr lang="fr-CA" sz="1200" dirty="0">
              <a:solidFill>
                <a:schemeClr val="bg1"/>
              </a:solidFill>
            </a:endParaRPr>
          </a:p>
        </p:txBody>
      </p:sp>
      <p:graphicFrame>
        <p:nvGraphicFramePr>
          <p:cNvPr id="5" name="Graphique 4">
            <a:extLst>
              <a:ext uri="{FF2B5EF4-FFF2-40B4-BE49-F238E27FC236}">
                <a16:creationId xmlns:a16="http://schemas.microsoft.com/office/drawing/2014/main" id="{A2217453-AD3E-4083-A093-1EA08E00D79C}"/>
              </a:ext>
            </a:extLst>
          </p:cNvPr>
          <p:cNvGraphicFramePr/>
          <p:nvPr>
            <p:extLst>
              <p:ext uri="{D42A27DB-BD31-4B8C-83A1-F6EECF244321}">
                <p14:modId xmlns:p14="http://schemas.microsoft.com/office/powerpoint/2010/main" val="2541286680"/>
              </p:ext>
            </p:extLst>
          </p:nvPr>
        </p:nvGraphicFramePr>
        <p:xfrm>
          <a:off x="676275" y="377682"/>
          <a:ext cx="7486650" cy="59245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36380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custDataLst>
              <p:tags r:id="rId1"/>
            </p:custDataLst>
          </p:nvPr>
        </p:nvSpPr>
        <p:spPr>
          <a:xfrm>
            <a:off x="1837266" y="6350345"/>
            <a:ext cx="3593035" cy="461665"/>
          </a:xfrm>
          <a:prstGeom prst="rect">
            <a:avLst/>
          </a:prstGeom>
          <a:noFill/>
        </p:spPr>
        <p:txBody>
          <a:bodyPr wrap="none" rtlCol="0">
            <a:spAutoFit/>
          </a:bodyPr>
          <a:lstStyle/>
          <a:p>
            <a:pPr marL="171450" indent="-171450">
              <a:buFont typeface="Arial" panose="020B0604020202020204" pitchFamily="34" charset="0"/>
              <a:buChar char="•"/>
            </a:pPr>
            <a:r>
              <a:rPr lang="fr-CA" sz="1200" dirty="0">
                <a:solidFill>
                  <a:schemeClr val="bg1"/>
                </a:solidFill>
              </a:rPr>
              <a:t>St-Urbain 2017 =  taux à 0.79 $ / 100 $ d’</a:t>
            </a:r>
            <a:r>
              <a:rPr lang="fr-CA" sz="1200" dirty="0" err="1">
                <a:solidFill>
                  <a:schemeClr val="bg1"/>
                </a:solidFill>
              </a:rPr>
              <a:t>évaluaiton</a:t>
            </a:r>
            <a:r>
              <a:rPr lang="fr-CA" sz="1200" dirty="0">
                <a:solidFill>
                  <a:schemeClr val="bg1"/>
                </a:solidFill>
              </a:rPr>
              <a:t> </a:t>
            </a:r>
          </a:p>
          <a:p>
            <a:pPr marL="171450" indent="-171450">
              <a:buFont typeface="Arial" panose="020B0604020202020204" pitchFamily="34" charset="0"/>
              <a:buChar char="•"/>
            </a:pPr>
            <a:r>
              <a:rPr lang="fr-CA" sz="1200" dirty="0">
                <a:solidFill>
                  <a:schemeClr val="bg1"/>
                </a:solidFill>
              </a:rPr>
              <a:t>St-Urbain 2018 =  taux à 0.79 $ / 100 $</a:t>
            </a:r>
          </a:p>
        </p:txBody>
      </p:sp>
      <p:graphicFrame>
        <p:nvGraphicFramePr>
          <p:cNvPr id="6" name="Graphique 5"/>
          <p:cNvGraphicFramePr>
            <a:graphicFrameLocks/>
          </p:cNvGraphicFramePr>
          <p:nvPr>
            <p:custDataLst>
              <p:tags r:id="rId2"/>
            </p:custDataLst>
            <p:extLst>
              <p:ext uri="{D42A27DB-BD31-4B8C-83A1-F6EECF244321}">
                <p14:modId xmlns:p14="http://schemas.microsoft.com/office/powerpoint/2010/main" val="2702694593"/>
              </p:ext>
            </p:extLst>
          </p:nvPr>
        </p:nvGraphicFramePr>
        <p:xfrm>
          <a:off x="0" y="0"/>
          <a:ext cx="9210675" cy="6858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Graphique 3">
            <a:extLst>
              <a:ext uri="{FF2B5EF4-FFF2-40B4-BE49-F238E27FC236}">
                <a16:creationId xmlns:a16="http://schemas.microsoft.com/office/drawing/2014/main" id="{8F6E5B35-998E-492A-A27B-718CA317EF1B}"/>
              </a:ext>
            </a:extLst>
          </p:cNvPr>
          <p:cNvGraphicFramePr/>
          <p:nvPr>
            <p:extLst>
              <p:ext uri="{D42A27DB-BD31-4B8C-83A1-F6EECF244321}">
                <p14:modId xmlns:p14="http://schemas.microsoft.com/office/powerpoint/2010/main" val="951063961"/>
              </p:ext>
            </p:extLst>
          </p:nvPr>
        </p:nvGraphicFramePr>
        <p:xfrm>
          <a:off x="933450" y="914400"/>
          <a:ext cx="7277100" cy="5124449"/>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92827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a:extLst>
              <a:ext uri="{FF2B5EF4-FFF2-40B4-BE49-F238E27FC236}">
                <a16:creationId xmlns:a16="http://schemas.microsoft.com/office/drawing/2014/main" id="{E8207A14-767A-4C2E-9707-2407BB4557FF}"/>
              </a:ext>
            </a:extLst>
          </p:cNvPr>
          <p:cNvGraphicFramePr>
            <a:graphicFrameLocks noGrp="1"/>
          </p:cNvGraphicFramePr>
          <p:nvPr>
            <p:ph idx="1"/>
            <p:custDataLst>
              <p:tags r:id="rId1"/>
            </p:custDataLst>
            <p:extLst>
              <p:ext uri="{D42A27DB-BD31-4B8C-83A1-F6EECF244321}">
                <p14:modId xmlns:p14="http://schemas.microsoft.com/office/powerpoint/2010/main" val="3916468636"/>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a:extLst>
              <a:ext uri="{FF2B5EF4-FFF2-40B4-BE49-F238E27FC236}">
                <a16:creationId xmlns:a16="http://schemas.microsoft.com/office/drawing/2014/main" id="{FC9F247C-BF5F-4529-BA81-F97AC88FBF16}"/>
              </a:ext>
            </a:extLst>
          </p:cNvPr>
          <p:cNvGraphicFramePr/>
          <p:nvPr>
            <p:extLst>
              <p:ext uri="{D42A27DB-BD31-4B8C-83A1-F6EECF244321}">
                <p14:modId xmlns:p14="http://schemas.microsoft.com/office/powerpoint/2010/main" val="237378618"/>
              </p:ext>
            </p:extLst>
          </p:nvPr>
        </p:nvGraphicFramePr>
        <p:xfrm>
          <a:off x="828675" y="381000"/>
          <a:ext cx="7343775" cy="578167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274421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custDataLst>
              <p:tags r:id="rId1"/>
            </p:custDataLst>
          </p:nvPr>
        </p:nvPicPr>
        <p:blipFill rotWithShape="1">
          <a:blip r:embed="rId5" cstate="print">
            <a:extLst>
              <a:ext uri="{28A0092B-C50C-407E-A947-70E740481C1C}">
                <a14:useLocalDpi xmlns:a14="http://schemas.microsoft.com/office/drawing/2010/main" val="0"/>
              </a:ext>
            </a:extLst>
          </a:blip>
          <a:srcRect b="1784"/>
          <a:stretch/>
        </p:blipFill>
        <p:spPr>
          <a:xfrm>
            <a:off x="6286500" y="40551"/>
            <a:ext cx="1333500" cy="873144"/>
          </a:xfrm>
          <a:prstGeom prst="rect">
            <a:avLst/>
          </a:prstGeom>
        </p:spPr>
      </p:pic>
      <p:sp>
        <p:nvSpPr>
          <p:cNvPr id="2" name="Titre 1"/>
          <p:cNvSpPr>
            <a:spLocks noGrp="1"/>
          </p:cNvSpPr>
          <p:nvPr>
            <p:ph type="title"/>
            <p:custDataLst>
              <p:tags r:id="rId2"/>
            </p:custDataLst>
          </p:nvPr>
        </p:nvSpPr>
        <p:spPr>
          <a:xfrm>
            <a:off x="628649" y="221192"/>
            <a:ext cx="7886700" cy="1325563"/>
          </a:xfrm>
        </p:spPr>
        <p:txBody>
          <a:bodyPr>
            <a:normAutofit/>
          </a:bodyPr>
          <a:lstStyle/>
          <a:p>
            <a:pPr algn="ctr"/>
            <a:r>
              <a:rPr lang="fr-CA" sz="3200" b="1" dirty="0">
                <a:effectLst>
                  <a:outerShdw blurRad="38100" dist="38100" dir="2700000" algn="tl">
                    <a:srgbClr val="000000">
                      <a:alpha val="43137"/>
                    </a:srgbClr>
                  </a:outerShdw>
                </a:effectLst>
                <a:latin typeface="+mn-lt"/>
              </a:rPr>
              <a:t>Endettement 2018</a:t>
            </a:r>
            <a:br>
              <a:rPr lang="fr-CA" sz="3200" b="1" dirty="0">
                <a:effectLst>
                  <a:outerShdw blurRad="38100" dist="38100" dir="2700000" algn="tl">
                    <a:srgbClr val="000000">
                      <a:alpha val="43137"/>
                    </a:srgbClr>
                  </a:outerShdw>
                </a:effectLst>
                <a:latin typeface="+mn-lt"/>
              </a:rPr>
            </a:br>
            <a:r>
              <a:rPr lang="fr-CA" sz="3200" b="1" dirty="0">
                <a:effectLst>
                  <a:outerShdw blurRad="38100" dist="38100" dir="2700000" algn="tl">
                    <a:srgbClr val="000000">
                      <a:alpha val="43137"/>
                    </a:srgbClr>
                  </a:outerShdw>
                </a:effectLst>
                <a:latin typeface="+mn-lt"/>
              </a:rPr>
              <a:t>1 514$ / par unité d’évaluation (514 834 $)</a:t>
            </a:r>
          </a:p>
        </p:txBody>
      </p:sp>
      <p:graphicFrame>
        <p:nvGraphicFramePr>
          <p:cNvPr id="5" name="Graphique 4">
            <a:extLst>
              <a:ext uri="{FF2B5EF4-FFF2-40B4-BE49-F238E27FC236}">
                <a16:creationId xmlns:a16="http://schemas.microsoft.com/office/drawing/2014/main" id="{BED2D18D-3B2D-40EA-A556-0FD2F3BB238C}"/>
              </a:ext>
            </a:extLst>
          </p:cNvPr>
          <p:cNvGraphicFramePr/>
          <p:nvPr>
            <p:extLst>
              <p:ext uri="{D42A27DB-BD31-4B8C-83A1-F6EECF244321}">
                <p14:modId xmlns:p14="http://schemas.microsoft.com/office/powerpoint/2010/main" val="3837883709"/>
              </p:ext>
            </p:extLst>
          </p:nvPr>
        </p:nvGraphicFramePr>
        <p:xfrm>
          <a:off x="1643061" y="1676400"/>
          <a:ext cx="5976939" cy="470058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6386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4">
            <a:extLst>
              <a:ext uri="{FF2B5EF4-FFF2-40B4-BE49-F238E27FC236}">
                <a16:creationId xmlns:a16="http://schemas.microsoft.com/office/drawing/2014/main" id="{62F38644-3FF7-4D70-9FB4-A67B4F5B9032}"/>
              </a:ext>
            </a:extLst>
          </p:cNvPr>
          <p:cNvGraphicFramePr>
            <a:graphicFrameLocks noGrp="1"/>
          </p:cNvGraphicFramePr>
          <p:nvPr>
            <p:ph idx="1"/>
            <p:extLst>
              <p:ext uri="{D42A27DB-BD31-4B8C-83A1-F6EECF244321}">
                <p14:modId xmlns:p14="http://schemas.microsoft.com/office/powerpoint/2010/main" val="3537987237"/>
              </p:ext>
            </p:extLst>
          </p:nvPr>
        </p:nvGraphicFramePr>
        <p:xfrm>
          <a:off x="485775" y="247650"/>
          <a:ext cx="7886700" cy="62769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74364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7105D893-C641-4D4A-96BE-FF2835AAF18C}"/>
              </a:ext>
            </a:extLst>
          </p:cNvPr>
          <p:cNvGraphicFramePr>
            <a:graphicFrameLocks noGrp="1"/>
          </p:cNvGraphicFramePr>
          <p:nvPr>
            <p:extLst>
              <p:ext uri="{D42A27DB-BD31-4B8C-83A1-F6EECF244321}">
                <p14:modId xmlns:p14="http://schemas.microsoft.com/office/powerpoint/2010/main" val="2495073986"/>
              </p:ext>
            </p:extLst>
          </p:nvPr>
        </p:nvGraphicFramePr>
        <p:xfrm>
          <a:off x="178421" y="111513"/>
          <a:ext cx="8842916" cy="6144304"/>
        </p:xfrm>
        <a:graphic>
          <a:graphicData uri="http://schemas.openxmlformats.org/drawingml/2006/table">
            <a:tbl>
              <a:tblPr>
                <a:tableStyleId>{8799B23B-EC83-4686-B30A-512413B5E67A}</a:tableStyleId>
              </a:tblPr>
              <a:tblGrid>
                <a:gridCol w="7347040">
                  <a:extLst>
                    <a:ext uri="{9D8B030D-6E8A-4147-A177-3AD203B41FA5}">
                      <a16:colId xmlns:a16="http://schemas.microsoft.com/office/drawing/2014/main" val="310395936"/>
                    </a:ext>
                  </a:extLst>
                </a:gridCol>
                <a:gridCol w="1495876">
                  <a:extLst>
                    <a:ext uri="{9D8B030D-6E8A-4147-A177-3AD203B41FA5}">
                      <a16:colId xmlns:a16="http://schemas.microsoft.com/office/drawing/2014/main" val="3075230422"/>
                    </a:ext>
                  </a:extLst>
                </a:gridCol>
              </a:tblGrid>
              <a:tr h="244344">
                <a:tc gridSpan="2">
                  <a:txBody>
                    <a:bodyPr/>
                    <a:lstStyle/>
                    <a:p>
                      <a:pPr algn="ctr" fontAlgn="b"/>
                      <a:r>
                        <a:rPr lang="fr-CA" sz="1100" u="sng" strike="noStrike">
                          <a:effectLst/>
                        </a:rPr>
                        <a:t>RÉALISATIONS 2018</a:t>
                      </a:r>
                      <a:endParaRPr lang="fr-CA" sz="1100" b="1" i="0" u="sng" strike="noStrike">
                        <a:solidFill>
                          <a:srgbClr val="000000"/>
                        </a:solidFill>
                        <a:effectLst/>
                        <a:latin typeface="Calibri" panose="020F0502020204030204" pitchFamily="34" charset="0"/>
                      </a:endParaRPr>
                    </a:p>
                  </a:txBody>
                  <a:tcPr marL="0" marR="0" marT="0" marB="0" anchor="b"/>
                </a:tc>
                <a:tc hMerge="1">
                  <a:txBody>
                    <a:bodyPr/>
                    <a:lstStyle/>
                    <a:p>
                      <a:endParaRPr lang="fr-CA"/>
                    </a:p>
                  </a:txBody>
                  <a:tcPr/>
                </a:tc>
                <a:extLst>
                  <a:ext uri="{0D108BD9-81ED-4DB2-BD59-A6C34878D82A}">
                    <a16:rowId xmlns:a16="http://schemas.microsoft.com/office/drawing/2014/main" val="2043105426"/>
                  </a:ext>
                </a:extLst>
              </a:tr>
              <a:tr h="244344">
                <a:tc>
                  <a:txBody>
                    <a:bodyPr/>
                    <a:lstStyle/>
                    <a:p>
                      <a:pPr algn="ctr" fontAlgn="b"/>
                      <a:r>
                        <a:rPr lang="fr-CA" sz="1100" u="none" strike="noStrike">
                          <a:effectLst/>
                        </a:rPr>
                        <a:t> </a:t>
                      </a:r>
                      <a:endParaRPr lang="fr-CA" sz="11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CA" sz="1100" u="none" strike="noStrike">
                          <a:effectLst/>
                        </a:rPr>
                        <a:t> </a:t>
                      </a:r>
                      <a:endParaRPr lang="fr-CA" sz="11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86741723"/>
                  </a:ext>
                </a:extLst>
              </a:tr>
              <a:tr h="184746">
                <a:tc>
                  <a:txBody>
                    <a:bodyPr/>
                    <a:lstStyle/>
                    <a:p>
                      <a:pPr algn="l" fontAlgn="b"/>
                      <a:r>
                        <a:rPr lang="fr-CA" sz="800" u="none" strike="noStrike">
                          <a:effectLst/>
                        </a:rPr>
                        <a:t> Travaux d'élagage - avenue du Rocher</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2 000 $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35390464"/>
                  </a:ext>
                </a:extLst>
              </a:tr>
              <a:tr h="184746">
                <a:tc>
                  <a:txBody>
                    <a:bodyPr/>
                    <a:lstStyle/>
                    <a:p>
                      <a:pPr algn="l" fontAlgn="b"/>
                      <a:r>
                        <a:rPr lang="fr-CA" sz="800" u="none" strike="noStrike">
                          <a:effectLst/>
                        </a:rPr>
                        <a:t>  Fond de boîte à camion GMC</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2 500 $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5532455"/>
                  </a:ext>
                </a:extLst>
              </a:tr>
              <a:tr h="184746">
                <a:tc>
                  <a:txBody>
                    <a:bodyPr/>
                    <a:lstStyle/>
                    <a:p>
                      <a:pPr algn="l" fontAlgn="b"/>
                      <a:r>
                        <a:rPr lang="fr-CA" sz="800" u="none" strike="noStrike">
                          <a:effectLst/>
                        </a:rPr>
                        <a:t>  Dakota (entretien générale et peinture)</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3 000 $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89376637"/>
                  </a:ext>
                </a:extLst>
              </a:tr>
              <a:tr h="184746">
                <a:tc>
                  <a:txBody>
                    <a:bodyPr/>
                    <a:lstStyle/>
                    <a:p>
                      <a:pPr algn="l" fontAlgn="b"/>
                      <a:r>
                        <a:rPr lang="fr-CA" sz="800" u="none" strike="noStrike">
                          <a:effectLst/>
                        </a:rPr>
                        <a:t>  GMC</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30 000 $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50129609"/>
                  </a:ext>
                </a:extLst>
              </a:tr>
              <a:tr h="184746">
                <a:tc>
                  <a:txBody>
                    <a:bodyPr/>
                    <a:lstStyle/>
                    <a:p>
                      <a:pPr algn="l" fontAlgn="b"/>
                      <a:r>
                        <a:rPr lang="fr-CA" sz="800" u="none" strike="noStrike">
                          <a:effectLst/>
                        </a:rPr>
                        <a:t>  Achat 2e panneau de limitation de vitesse solaire</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3 000 $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07447341"/>
                  </a:ext>
                </a:extLst>
              </a:tr>
              <a:tr h="184746">
                <a:tc>
                  <a:txBody>
                    <a:bodyPr/>
                    <a:lstStyle/>
                    <a:p>
                      <a:pPr algn="l" fontAlgn="b"/>
                      <a:r>
                        <a:rPr lang="fr-CA" sz="800" u="none" strike="noStrike">
                          <a:effectLst/>
                        </a:rPr>
                        <a:t>  Évaluation vidange des boues </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2 000 $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05903342"/>
                  </a:ext>
                </a:extLst>
              </a:tr>
              <a:tr h="184746">
                <a:tc>
                  <a:txBody>
                    <a:bodyPr/>
                    <a:lstStyle/>
                    <a:p>
                      <a:pPr algn="l" fontAlgn="ctr"/>
                      <a:r>
                        <a:rPr lang="fr-CA" sz="800" u="none" strike="noStrike">
                          <a:effectLst/>
                        </a:rPr>
                        <a:t>  Colmatage de la conduite - rue du Manoir</a:t>
                      </a:r>
                      <a:endParaRPr lang="fr-CA" sz="800" b="1" i="0" u="none" strike="noStrike">
                        <a:solidFill>
                          <a:srgbClr val="000000"/>
                        </a:solidFill>
                        <a:effectLst/>
                        <a:latin typeface="Arial" panose="020B0604020202020204" pitchFamily="34" charset="0"/>
                      </a:endParaRPr>
                    </a:p>
                  </a:txBody>
                  <a:tcPr marL="0" marR="0" marT="0" marB="0" anchor="ctr"/>
                </a:tc>
                <a:tc>
                  <a:txBody>
                    <a:bodyPr/>
                    <a:lstStyle/>
                    <a:p>
                      <a:pPr algn="r" fontAlgn="ctr"/>
                      <a:r>
                        <a:rPr lang="fr-CA" sz="800" u="none" strike="noStrike">
                          <a:effectLst/>
                        </a:rPr>
                        <a:t>10 000 $ </a:t>
                      </a:r>
                      <a:endParaRPr lang="fr-CA" sz="80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24477652"/>
                  </a:ext>
                </a:extLst>
              </a:tr>
              <a:tr h="184746">
                <a:tc>
                  <a:txBody>
                    <a:bodyPr/>
                    <a:lstStyle/>
                    <a:p>
                      <a:pPr algn="l" fontAlgn="b"/>
                      <a:r>
                        <a:rPr lang="fr-CA" sz="800" u="none" strike="noStrike">
                          <a:effectLst/>
                        </a:rPr>
                        <a:t>  Divers travaux Hôtel de Ville (portes, chauffage, tapis, etc)</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5 000 $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0775128"/>
                  </a:ext>
                </a:extLst>
              </a:tr>
              <a:tr h="184746">
                <a:tc>
                  <a:txBody>
                    <a:bodyPr/>
                    <a:lstStyle/>
                    <a:p>
                      <a:pPr algn="l" fontAlgn="b"/>
                      <a:r>
                        <a:rPr lang="fr-CA" sz="800" u="none" strike="noStrike">
                          <a:effectLst/>
                        </a:rPr>
                        <a:t>  Achat garage - toile (sel)</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1 000 $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74921513"/>
                  </a:ext>
                </a:extLst>
              </a:tr>
              <a:tr h="184746">
                <a:tc>
                  <a:txBody>
                    <a:bodyPr/>
                    <a:lstStyle/>
                    <a:p>
                      <a:pPr algn="l" fontAlgn="b"/>
                      <a:r>
                        <a:rPr lang="fr-CA" sz="800" u="none" strike="noStrike">
                          <a:effectLst/>
                        </a:rPr>
                        <a:t> Politique familiale</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15 000 $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46846079"/>
                  </a:ext>
                </a:extLst>
              </a:tr>
              <a:tr h="184746">
                <a:tc>
                  <a:txBody>
                    <a:bodyPr/>
                    <a:lstStyle/>
                    <a:p>
                      <a:pPr algn="l" fontAlgn="b"/>
                      <a:r>
                        <a:rPr lang="fr-CA" sz="800" u="none" strike="noStrike">
                          <a:effectLst/>
                        </a:rPr>
                        <a:t> Politique culturelle</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22580615"/>
                  </a:ext>
                </a:extLst>
              </a:tr>
              <a:tr h="184746">
                <a:tc>
                  <a:txBody>
                    <a:bodyPr/>
                    <a:lstStyle/>
                    <a:p>
                      <a:pPr algn="l" fontAlgn="b"/>
                      <a:r>
                        <a:rPr lang="fr-CA" sz="800" u="none" strike="noStrike">
                          <a:effectLst/>
                        </a:rPr>
                        <a:t> Plan des espaces Parcs</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2 500 $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43036014"/>
                  </a:ext>
                </a:extLst>
              </a:tr>
              <a:tr h="184746">
                <a:tc>
                  <a:txBody>
                    <a:bodyPr/>
                    <a:lstStyle/>
                    <a:p>
                      <a:pPr algn="l" fontAlgn="b"/>
                      <a:r>
                        <a:rPr lang="fr-CA" sz="800" u="none" strike="noStrike">
                          <a:effectLst/>
                        </a:rPr>
                        <a:t> Plan de sécurité civile</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4 000 $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65046207"/>
                  </a:ext>
                </a:extLst>
              </a:tr>
              <a:tr h="184746">
                <a:tc>
                  <a:txBody>
                    <a:bodyPr/>
                    <a:lstStyle/>
                    <a:p>
                      <a:pPr algn="l" fontAlgn="b"/>
                      <a:r>
                        <a:rPr lang="fr-CA" sz="800" u="none" strike="noStrike">
                          <a:effectLst/>
                        </a:rPr>
                        <a:t> Diagnostic de sécurité routière</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5 000 $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49501736"/>
                  </a:ext>
                </a:extLst>
              </a:tr>
              <a:tr h="184746">
                <a:tc>
                  <a:txBody>
                    <a:bodyPr/>
                    <a:lstStyle/>
                    <a:p>
                      <a:pPr algn="l" fontAlgn="b"/>
                      <a:r>
                        <a:rPr lang="fr-CA" sz="800" u="none" strike="noStrike">
                          <a:effectLst/>
                        </a:rPr>
                        <a:t> Interventions aux intersections problématiques</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dirty="0">
                          <a:effectLst/>
                        </a:rPr>
                        <a:t>5 000 $ </a:t>
                      </a:r>
                      <a:endParaRPr lang="fr-CA" sz="8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62972765"/>
                  </a:ext>
                </a:extLst>
              </a:tr>
              <a:tr h="184746">
                <a:tc>
                  <a:txBody>
                    <a:bodyPr/>
                    <a:lstStyle/>
                    <a:p>
                      <a:pPr algn="l" fontAlgn="b"/>
                      <a:r>
                        <a:rPr lang="fr-CA" sz="800" u="none" strike="noStrike">
                          <a:effectLst/>
                        </a:rPr>
                        <a:t> Réfection poste de surpression ( rue des Crans)</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128 000 $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41281227"/>
                  </a:ext>
                </a:extLst>
              </a:tr>
              <a:tr h="184746">
                <a:tc>
                  <a:txBody>
                    <a:bodyPr/>
                    <a:lstStyle/>
                    <a:p>
                      <a:pPr algn="l" fontAlgn="b"/>
                      <a:r>
                        <a:rPr lang="fr-CA" sz="800" u="none" strike="noStrike">
                          <a:effectLst/>
                        </a:rPr>
                        <a:t> Remplacement vanne d'isolement et station de pompage (5 bornes fontaines)</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17 500 $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85662220"/>
                  </a:ext>
                </a:extLst>
              </a:tr>
              <a:tr h="184746">
                <a:tc>
                  <a:txBody>
                    <a:bodyPr/>
                    <a:lstStyle/>
                    <a:p>
                      <a:pPr algn="l" fontAlgn="b"/>
                      <a:r>
                        <a:rPr lang="fr-CA" sz="800" u="none" strike="noStrike">
                          <a:effectLst/>
                        </a:rPr>
                        <a:t> Nouveau pont - tête du lac</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2 500 $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52571027"/>
                  </a:ext>
                </a:extLst>
              </a:tr>
              <a:tr h="333737">
                <a:tc>
                  <a:txBody>
                    <a:bodyPr/>
                    <a:lstStyle/>
                    <a:p>
                      <a:pPr algn="l" fontAlgn="b"/>
                      <a:r>
                        <a:rPr lang="fr-CA" sz="800" u="none" strike="noStrike" dirty="0">
                          <a:effectLst/>
                        </a:rPr>
                        <a:t>Pompe station de pompage (patinoire)</a:t>
                      </a:r>
                      <a:br>
                        <a:rPr lang="fr-CA" sz="800" u="none" strike="noStrike" dirty="0">
                          <a:effectLst/>
                        </a:rPr>
                      </a:br>
                      <a:r>
                        <a:rPr lang="fr-CA" sz="800" u="none" strike="noStrike" dirty="0">
                          <a:effectLst/>
                        </a:rPr>
                        <a:t>+ remonter celle existante</a:t>
                      </a:r>
                      <a:endParaRPr lang="fr-CA" sz="800" b="1" i="0" u="none" strike="noStrike" dirty="0">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10 000 $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274593960"/>
                  </a:ext>
                </a:extLst>
              </a:tr>
              <a:tr h="184746">
                <a:tc>
                  <a:txBody>
                    <a:bodyPr/>
                    <a:lstStyle/>
                    <a:p>
                      <a:pPr algn="l" fontAlgn="b"/>
                      <a:r>
                        <a:rPr lang="fr-CA" sz="800" u="none" strike="noStrike">
                          <a:effectLst/>
                        </a:rPr>
                        <a:t>Réfection conduites aqueduc / égoût (Travaux PIQM)</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3 953 000 $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7450150"/>
                  </a:ext>
                </a:extLst>
              </a:tr>
              <a:tr h="184746">
                <a:tc>
                  <a:txBody>
                    <a:bodyPr/>
                    <a:lstStyle/>
                    <a:p>
                      <a:pPr algn="l" fontAlgn="b"/>
                      <a:r>
                        <a:rPr lang="fr-CA" sz="800" u="none" strike="noStrike">
                          <a:effectLst/>
                        </a:rPr>
                        <a:t>Remplacement lampadaires décoratifs (14)</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projet</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54934238"/>
                  </a:ext>
                </a:extLst>
              </a:tr>
              <a:tr h="333737">
                <a:tc>
                  <a:txBody>
                    <a:bodyPr/>
                    <a:lstStyle/>
                    <a:p>
                      <a:pPr algn="l" fontAlgn="b"/>
                      <a:r>
                        <a:rPr lang="fr-CA" sz="800" u="none" strike="noStrike">
                          <a:effectLst/>
                        </a:rPr>
                        <a:t>Captation d'eau souterraine - rue des Crans</a:t>
                      </a:r>
                      <a:br>
                        <a:rPr lang="fr-CA" sz="800" u="none" strike="noStrike">
                          <a:effectLst/>
                        </a:rPr>
                      </a:br>
                      <a:r>
                        <a:rPr lang="fr-CA" sz="800" u="none" strike="noStrike">
                          <a:effectLst/>
                        </a:rPr>
                        <a:t>Bordures - rue des Crans</a:t>
                      </a:r>
                      <a:endParaRPr lang="fr-CA" sz="8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CA" sz="800" u="none" strike="noStrike">
                          <a:effectLst/>
                        </a:rPr>
                        <a:t>65 000 $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50900887"/>
                  </a:ext>
                </a:extLst>
              </a:tr>
              <a:tr h="184746">
                <a:tc>
                  <a:txBody>
                    <a:bodyPr/>
                    <a:lstStyle/>
                    <a:p>
                      <a:pPr algn="l" fontAlgn="b"/>
                      <a:r>
                        <a:rPr lang="fr-CA" sz="800" u="none" strike="noStrike">
                          <a:effectLst/>
                        </a:rPr>
                        <a:t>Correction infiltration - rue du Verger et Pied-des-Pentes</a:t>
                      </a:r>
                      <a:endParaRPr lang="fr-CA" sz="8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CA" sz="800" u="none" strike="noStrike">
                          <a:effectLst/>
                        </a:rPr>
                        <a:t>432 000 $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16169307"/>
                  </a:ext>
                </a:extLst>
              </a:tr>
              <a:tr h="184746">
                <a:tc>
                  <a:txBody>
                    <a:bodyPr/>
                    <a:lstStyle/>
                    <a:p>
                      <a:pPr algn="l" fontAlgn="b"/>
                      <a:r>
                        <a:rPr lang="fr-CA" sz="800" u="none" strike="noStrike">
                          <a:effectLst/>
                        </a:rPr>
                        <a:t>Secteur des Monts (Prolongement piste existante)</a:t>
                      </a:r>
                      <a:endParaRPr lang="fr-CA" sz="8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CA" sz="800" u="none" strike="noStrike">
                          <a:effectLst/>
                        </a:rPr>
                        <a:t>projet</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70828301"/>
                  </a:ext>
                </a:extLst>
              </a:tr>
              <a:tr h="184746">
                <a:tc>
                  <a:txBody>
                    <a:bodyPr/>
                    <a:lstStyle/>
                    <a:p>
                      <a:pPr algn="l" fontAlgn="b"/>
                      <a:r>
                        <a:rPr lang="fr-CA" sz="800" u="none" strike="noStrike">
                          <a:effectLst/>
                        </a:rPr>
                        <a:t>Photocopieur</a:t>
                      </a:r>
                      <a:endParaRPr lang="fr-CA" sz="8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CA" sz="800" u="none" strike="noStrike">
                          <a:effectLst/>
                        </a:rPr>
                        <a:t>5 000 $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235611255"/>
                  </a:ext>
                </a:extLst>
              </a:tr>
              <a:tr h="184746">
                <a:tc>
                  <a:txBody>
                    <a:bodyPr/>
                    <a:lstStyle/>
                    <a:p>
                      <a:pPr algn="l" fontAlgn="b"/>
                      <a:r>
                        <a:rPr lang="fr-CA" sz="800" u="none" strike="noStrike">
                          <a:effectLst/>
                        </a:rPr>
                        <a:t>Place des artistes</a:t>
                      </a:r>
                      <a:endParaRPr lang="fr-CA" sz="8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CA" sz="800" u="none" strike="noStrike">
                          <a:effectLst/>
                        </a:rPr>
                        <a:t>2 000 $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22676495"/>
                  </a:ext>
                </a:extLst>
              </a:tr>
              <a:tr h="184746">
                <a:tc>
                  <a:txBody>
                    <a:bodyPr/>
                    <a:lstStyle/>
                    <a:p>
                      <a:pPr algn="l" fontAlgn="b"/>
                      <a:r>
                        <a:rPr lang="fr-CA" sz="800" u="none" strike="noStrike">
                          <a:effectLst/>
                        </a:rPr>
                        <a:t>Fête des bénévoles</a:t>
                      </a:r>
                      <a:endParaRPr lang="fr-CA" sz="8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CA" sz="800" u="none" strike="noStrike">
                          <a:effectLst/>
                        </a:rPr>
                        <a:t>2 000 $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79579591"/>
                  </a:ext>
                </a:extLst>
              </a:tr>
              <a:tr h="184746">
                <a:tc>
                  <a:txBody>
                    <a:bodyPr/>
                    <a:lstStyle/>
                    <a:p>
                      <a:pPr algn="l" fontAlgn="b"/>
                      <a:r>
                        <a:rPr lang="fr-CA" sz="800" u="none" strike="noStrike">
                          <a:effectLst/>
                        </a:rPr>
                        <a:t>Formation RCR</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a:effectLst/>
                        </a:rPr>
                        <a:t>500 $ </a:t>
                      </a:r>
                      <a:endParaRPr lang="fr-CA" sz="8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80444531"/>
                  </a:ext>
                </a:extLst>
              </a:tr>
              <a:tr h="184746">
                <a:tc>
                  <a:txBody>
                    <a:bodyPr/>
                    <a:lstStyle/>
                    <a:p>
                      <a:pPr algn="l" fontAlgn="b"/>
                      <a:r>
                        <a:rPr lang="fr-CA" sz="800" u="none" strike="noStrike">
                          <a:effectLst/>
                        </a:rPr>
                        <a:t>TOTAL</a:t>
                      </a:r>
                      <a:endParaRPr lang="fr-CA" sz="8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fr-CA" sz="800" u="none" strike="noStrike" dirty="0">
                          <a:effectLst/>
                        </a:rPr>
                        <a:t>4 707 500 $ </a:t>
                      </a:r>
                      <a:endParaRPr lang="fr-CA" sz="8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63428906"/>
                  </a:ext>
                </a:extLst>
              </a:tr>
            </a:tbl>
          </a:graphicData>
        </a:graphic>
      </p:graphicFrame>
    </p:spTree>
    <p:extLst>
      <p:ext uri="{BB962C8B-B14F-4D97-AF65-F5344CB8AC3E}">
        <p14:creationId xmlns:p14="http://schemas.microsoft.com/office/powerpoint/2010/main" val="4090503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 name="Rectangle 34">
            <a:extLst>
              <a:ext uri="{FF2B5EF4-FFF2-40B4-BE49-F238E27FC236}">
                <a16:creationId xmlns:a16="http://schemas.microsoft.com/office/drawing/2014/main" id="{BB2B8762-61F0-4F1B-9364-D633EE9D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 name="Rectangle 36">
            <a:extLst>
              <a:ext uri="{FF2B5EF4-FFF2-40B4-BE49-F238E27FC236}">
                <a16:creationId xmlns:a16="http://schemas.microsoft.com/office/drawing/2014/main" id="{E97675C8-1328-460C-9EBF-6B446B67EA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1" name="Straight Connector 38">
            <a:extLst>
              <a:ext uri="{FF2B5EF4-FFF2-40B4-BE49-F238E27FC236}">
                <a16:creationId xmlns:a16="http://schemas.microsoft.com/office/drawing/2014/main" id="{514EE78B-AF71-4195-A01B-F1165D9233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52" name="Rectangle 40">
            <a:extLst>
              <a:ext uri="{FF2B5EF4-FFF2-40B4-BE49-F238E27FC236}">
                <a16:creationId xmlns:a16="http://schemas.microsoft.com/office/drawing/2014/main" id="{C6417104-D4C1-4710-9982-2154A7F484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6B805F0D-B6E7-4A1B-94FB-3F99894277D1}"/>
              </a:ext>
            </a:extLst>
          </p:cNvPr>
          <p:cNvSpPr>
            <a:spLocks noGrp="1"/>
          </p:cNvSpPr>
          <p:nvPr>
            <p:ph type="title"/>
          </p:nvPr>
        </p:nvSpPr>
        <p:spPr>
          <a:xfrm>
            <a:off x="475499" y="4550229"/>
            <a:ext cx="8181805" cy="1057655"/>
          </a:xfrm>
        </p:spPr>
        <p:txBody>
          <a:bodyPr vert="horz" lIns="91440" tIns="45720" rIns="91440" bIns="45720" rtlCol="0" anchor="b">
            <a:normAutofit/>
          </a:bodyPr>
          <a:lstStyle/>
          <a:p>
            <a:br>
              <a:rPr lang="en-US">
                <a:solidFill>
                  <a:schemeClr val="tx1">
                    <a:lumMod val="85000"/>
                    <a:lumOff val="15000"/>
                  </a:schemeClr>
                </a:solidFill>
              </a:rPr>
            </a:br>
            <a:endParaRPr lang="en-US">
              <a:solidFill>
                <a:schemeClr val="tx1">
                  <a:lumMod val="85000"/>
                  <a:lumOff val="15000"/>
                </a:schemeClr>
              </a:solidFill>
            </a:endParaRPr>
          </a:p>
        </p:txBody>
      </p:sp>
      <p:sp>
        <p:nvSpPr>
          <p:cNvPr id="4" name="Espace réservé du texte 3">
            <a:extLst>
              <a:ext uri="{FF2B5EF4-FFF2-40B4-BE49-F238E27FC236}">
                <a16:creationId xmlns:a16="http://schemas.microsoft.com/office/drawing/2014/main" id="{424EED1C-E9EE-4BD5-A331-C5754BB46DEF}"/>
              </a:ext>
            </a:extLst>
          </p:cNvPr>
          <p:cNvSpPr>
            <a:spLocks noGrp="1"/>
          </p:cNvSpPr>
          <p:nvPr>
            <p:ph type="body" sz="half" idx="2"/>
          </p:nvPr>
        </p:nvSpPr>
        <p:spPr>
          <a:xfrm>
            <a:off x="475499" y="5727515"/>
            <a:ext cx="8193826" cy="515477"/>
          </a:xfrm>
        </p:spPr>
        <p:txBody>
          <a:bodyPr vert="horz" lIns="91440" tIns="45720" rIns="91440" bIns="45720" rtlCol="0">
            <a:normAutofit/>
          </a:bodyPr>
          <a:lstStyle/>
          <a:p>
            <a:pPr>
              <a:spcBef>
                <a:spcPts val="1200"/>
              </a:spcBef>
              <a:spcAft>
                <a:spcPts val="200"/>
              </a:spcAft>
            </a:pPr>
            <a:r>
              <a:rPr lang="en-US" sz="1700" b="1" cap="all" spc="200">
                <a:solidFill>
                  <a:schemeClr val="tx1">
                    <a:lumMod val="85000"/>
                    <a:lumOff val="15000"/>
                  </a:schemeClr>
                </a:solidFill>
                <a:latin typeface="+mj-lt"/>
              </a:rPr>
              <a:t>Joyeuses fêtes !</a:t>
            </a:r>
          </a:p>
        </p:txBody>
      </p:sp>
      <p:pic>
        <p:nvPicPr>
          <p:cNvPr id="6" name="Espace réservé pour une image  5">
            <a:extLst>
              <a:ext uri="{FF2B5EF4-FFF2-40B4-BE49-F238E27FC236}">
                <a16:creationId xmlns:a16="http://schemas.microsoft.com/office/drawing/2014/main" id="{EA903C20-E53B-4BAF-B727-29A6A06FFA1A}"/>
              </a:ext>
            </a:extLst>
          </p:cNvPr>
          <p:cNvPicPr>
            <a:picLocks noGrp="1" noChangeAspect="1"/>
          </p:cNvPicPr>
          <p:nvPr>
            <p:ph type="pic" idx="1"/>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783" r="20782" b="-1"/>
          <a:stretch/>
        </p:blipFill>
        <p:spPr>
          <a:xfrm>
            <a:off x="1349730" y="640080"/>
            <a:ext cx="2975601" cy="3602736"/>
          </a:xfrm>
          <a:prstGeom prst="rect">
            <a:avLst/>
          </a:prstGeom>
        </p:spPr>
      </p:pic>
      <p:sp>
        <p:nvSpPr>
          <p:cNvPr id="53" name="Rectangle 42">
            <a:extLst>
              <a:ext uri="{FF2B5EF4-FFF2-40B4-BE49-F238E27FC236}">
                <a16:creationId xmlns:a16="http://schemas.microsoft.com/office/drawing/2014/main" id="{626F1402-2DEC-4071-84AF-350C7BF00D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47997" y="886968"/>
            <a:ext cx="48006"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Image 29">
            <a:extLst>
              <a:ext uri="{FF2B5EF4-FFF2-40B4-BE49-F238E27FC236}">
                <a16:creationId xmlns:a16="http://schemas.microsoft.com/office/drawing/2014/main" id="{FE77968C-AE47-46EA-9E42-976CD195E62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818668" y="915590"/>
            <a:ext cx="3838636" cy="3051715"/>
          </a:xfrm>
          <a:prstGeom prst="rect">
            <a:avLst/>
          </a:prstGeom>
        </p:spPr>
      </p:pic>
      <p:cxnSp>
        <p:nvCxnSpPr>
          <p:cNvPr id="54" name="Straight Connector 44">
            <a:extLst>
              <a:ext uri="{FF2B5EF4-FFF2-40B4-BE49-F238E27FC236}">
                <a16:creationId xmlns:a16="http://schemas.microsoft.com/office/drawing/2014/main" id="{04733B62-1719-4677-A612-CA0AC0AD74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0814" y="5618770"/>
            <a:ext cx="78867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DA52A394-10F4-4AA5-90E4-634D1E919D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 name="Rectangle 48">
            <a:extLst>
              <a:ext uri="{FF2B5EF4-FFF2-40B4-BE49-F238E27FC236}">
                <a16:creationId xmlns:a16="http://schemas.microsoft.com/office/drawing/2014/main" id="{07BDDC51-8BB2-42BE-8EA8-39B3E9AC1E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6711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custDataLst>
              <p:tags r:id="rId1"/>
            </p:custDataLst>
          </p:nvPr>
        </p:nvSpPr>
        <p:spPr>
          <a:xfrm>
            <a:off x="2286000" y="412158"/>
            <a:ext cx="4572000" cy="1077218"/>
          </a:xfrm>
          <a:prstGeom prst="rect">
            <a:avLst/>
          </a:prstGeom>
        </p:spPr>
        <p:txBody>
          <a:bodyPr>
            <a:spAutoFit/>
          </a:bodyPr>
          <a:lstStyle/>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Revenus 2019</a:t>
            </a:r>
          </a:p>
          <a:p>
            <a:pPr algn="ctr">
              <a:defRPr sz="1400" b="0" i="0" u="none" strike="noStrike" kern="1200" spc="0" baseline="0">
                <a:solidFill>
                  <a:prstClr val="black">
                    <a:lumMod val="65000"/>
                    <a:lumOff val="35000"/>
                  </a:prstClr>
                </a:solidFill>
                <a:latin typeface="+mn-lt"/>
                <a:ea typeface="+mn-ea"/>
                <a:cs typeface="+mn-cs"/>
              </a:defRPr>
            </a:pPr>
            <a:endParaRPr lang="fr-CA" sz="3200" b="1" dirty="0">
              <a:effectLst>
                <a:outerShdw blurRad="38100" dist="38100" dir="2700000" algn="tl">
                  <a:srgbClr val="000000">
                    <a:alpha val="43137"/>
                  </a:srgbClr>
                </a:outerShdw>
              </a:effectLst>
            </a:endParaRPr>
          </a:p>
        </p:txBody>
      </p:sp>
      <p:graphicFrame>
        <p:nvGraphicFramePr>
          <p:cNvPr id="3" name="Tableau 2"/>
          <p:cNvGraphicFramePr>
            <a:graphicFrameLocks noGrp="1"/>
          </p:cNvGraphicFramePr>
          <p:nvPr>
            <p:custDataLst>
              <p:tags r:id="rId2"/>
            </p:custDataLst>
            <p:extLst>
              <p:ext uri="{D42A27DB-BD31-4B8C-83A1-F6EECF244321}">
                <p14:modId xmlns:p14="http://schemas.microsoft.com/office/powerpoint/2010/main" val="324632574"/>
              </p:ext>
            </p:extLst>
          </p:nvPr>
        </p:nvGraphicFramePr>
        <p:xfrm>
          <a:off x="123825" y="1894736"/>
          <a:ext cx="8943974" cy="2219325"/>
        </p:xfrm>
        <a:graphic>
          <a:graphicData uri="http://schemas.openxmlformats.org/drawingml/2006/table">
            <a:tbl>
              <a:tblPr>
                <a:tableStyleId>{5C22544A-7EE6-4342-B048-85BDC9FD1C3A}</a:tableStyleId>
              </a:tblPr>
              <a:tblGrid>
                <a:gridCol w="3665090">
                  <a:extLst>
                    <a:ext uri="{9D8B030D-6E8A-4147-A177-3AD203B41FA5}">
                      <a16:colId xmlns:a16="http://schemas.microsoft.com/office/drawing/2014/main" val="20000"/>
                    </a:ext>
                  </a:extLst>
                </a:gridCol>
                <a:gridCol w="1374407">
                  <a:extLst>
                    <a:ext uri="{9D8B030D-6E8A-4147-A177-3AD203B41FA5}">
                      <a16:colId xmlns:a16="http://schemas.microsoft.com/office/drawing/2014/main" val="20001"/>
                    </a:ext>
                  </a:extLst>
                </a:gridCol>
                <a:gridCol w="643866">
                  <a:extLst>
                    <a:ext uri="{9D8B030D-6E8A-4147-A177-3AD203B41FA5}">
                      <a16:colId xmlns:a16="http://schemas.microsoft.com/office/drawing/2014/main" val="20002"/>
                    </a:ext>
                  </a:extLst>
                </a:gridCol>
                <a:gridCol w="1176295">
                  <a:extLst>
                    <a:ext uri="{9D8B030D-6E8A-4147-A177-3AD203B41FA5}">
                      <a16:colId xmlns:a16="http://schemas.microsoft.com/office/drawing/2014/main" val="20003"/>
                    </a:ext>
                  </a:extLst>
                </a:gridCol>
                <a:gridCol w="1077240">
                  <a:extLst>
                    <a:ext uri="{9D8B030D-6E8A-4147-A177-3AD203B41FA5}">
                      <a16:colId xmlns:a16="http://schemas.microsoft.com/office/drawing/2014/main" val="20004"/>
                    </a:ext>
                  </a:extLst>
                </a:gridCol>
                <a:gridCol w="1007076">
                  <a:extLst>
                    <a:ext uri="{9D8B030D-6E8A-4147-A177-3AD203B41FA5}">
                      <a16:colId xmlns:a16="http://schemas.microsoft.com/office/drawing/2014/main" val="20005"/>
                    </a:ext>
                  </a:extLst>
                </a:gridCol>
              </a:tblGrid>
              <a:tr h="219481">
                <a:tc>
                  <a:txBody>
                    <a:bodyPr/>
                    <a:lstStyle/>
                    <a:p>
                      <a:pPr algn="l" fontAlgn="b"/>
                      <a:r>
                        <a:rPr lang="fr-CA" sz="1400" b="1" i="1" u="none" strike="noStrike" dirty="0">
                          <a:effectLst/>
                        </a:rPr>
                        <a:t>REVENUS</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BUDGET 2019</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BUDGET 2018</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ÉCART $</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AUG. %</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extLst>
                  <a:ext uri="{0D108BD9-81ED-4DB2-BD59-A6C34878D82A}">
                    <a16:rowId xmlns:a16="http://schemas.microsoft.com/office/drawing/2014/main" val="10000"/>
                  </a:ext>
                </a:extLst>
              </a:tr>
              <a:tr h="219481">
                <a:tc>
                  <a:txBody>
                    <a:bodyPr/>
                    <a:lstStyle/>
                    <a:p>
                      <a:pPr algn="l"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fr-CA" sz="1400" b="0" i="0" u="none" strike="noStrike" dirty="0">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10001"/>
                  </a:ext>
                </a:extLst>
              </a:tr>
              <a:tr h="219481">
                <a:tc>
                  <a:txBody>
                    <a:bodyPr/>
                    <a:lstStyle/>
                    <a:p>
                      <a:pPr algn="l" fontAlgn="b"/>
                      <a:r>
                        <a:rPr lang="fr-CA" sz="1400" u="none" strike="noStrike" dirty="0">
                          <a:effectLst/>
                        </a:rPr>
                        <a:t>TAXES</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716 850 $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58 %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680 883 $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35 967 $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5 %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extLst>
                  <a:ext uri="{0D108BD9-81ED-4DB2-BD59-A6C34878D82A}">
                    <a16:rowId xmlns:a16="http://schemas.microsoft.com/office/drawing/2014/main" val="10002"/>
                  </a:ext>
                </a:extLst>
              </a:tr>
              <a:tr h="219481">
                <a:tc>
                  <a:txBody>
                    <a:bodyPr/>
                    <a:lstStyle/>
                    <a:p>
                      <a:pPr algn="l" fontAlgn="b"/>
                      <a:r>
                        <a:rPr lang="fr-CA" sz="1400" u="none" strike="noStrike" dirty="0">
                          <a:effectLst/>
                        </a:rPr>
                        <a:t>TARIFICATION</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299 280 $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fr-CA" sz="1400" u="none" strike="noStrike" dirty="0">
                          <a:effectLst/>
                        </a:rPr>
                        <a:t>24 %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273 940 $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25 340 $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fr-CA" sz="1400" u="none" strike="noStrike" dirty="0">
                          <a:effectLst/>
                        </a:rPr>
                        <a:t>9 %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10003"/>
                  </a:ext>
                </a:extLst>
              </a:tr>
              <a:tr h="219481">
                <a:tc>
                  <a:txBody>
                    <a:bodyPr/>
                    <a:lstStyle/>
                    <a:p>
                      <a:pPr algn="l" fontAlgn="b"/>
                      <a:r>
                        <a:rPr lang="fr-CA" sz="1400" u="none" strike="noStrike" dirty="0">
                          <a:effectLst/>
                        </a:rPr>
                        <a:t>PAIEMENT TENANT LIEU DE TAXES</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0 %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 0</a:t>
                      </a:r>
                      <a:r>
                        <a:rPr lang="fr-CA" sz="1400" u="none" strike="noStrike" baseline="0" dirty="0">
                          <a:effectLst/>
                        </a:rPr>
                        <a:t> </a:t>
                      </a:r>
                      <a:r>
                        <a:rPr lang="fr-CA" sz="1400" u="none" strike="noStrike" dirty="0">
                          <a:effectLst/>
                        </a:rPr>
                        <a:t>%</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extLst>
                  <a:ext uri="{0D108BD9-81ED-4DB2-BD59-A6C34878D82A}">
                    <a16:rowId xmlns:a16="http://schemas.microsoft.com/office/drawing/2014/main" val="10004"/>
                  </a:ext>
                </a:extLst>
              </a:tr>
              <a:tr h="219481">
                <a:tc>
                  <a:txBody>
                    <a:bodyPr/>
                    <a:lstStyle/>
                    <a:p>
                      <a:pPr algn="l" fontAlgn="b"/>
                      <a:r>
                        <a:rPr lang="fr-CA" sz="1400" u="none" strike="noStrike" dirty="0">
                          <a:effectLst/>
                        </a:rPr>
                        <a:t>AUTRES REVENUS DE SOURCES LOCALES</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63 175 $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fr-CA" sz="1400" u="none" strike="noStrike" dirty="0">
                          <a:effectLst/>
                        </a:rPr>
                        <a:t>4 %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40 500 $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 22 675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fr-CA" sz="1400" u="none" strike="noStrike" dirty="0">
                          <a:effectLst/>
                        </a:rPr>
                        <a:t>56 %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10005"/>
                  </a:ext>
                </a:extLst>
              </a:tr>
              <a:tr h="219481">
                <a:tc>
                  <a:txBody>
                    <a:bodyPr/>
                    <a:lstStyle/>
                    <a:p>
                      <a:pPr algn="l" fontAlgn="b"/>
                      <a:r>
                        <a:rPr lang="fr-CA" sz="1400" u="none" strike="noStrike" dirty="0">
                          <a:effectLst/>
                        </a:rPr>
                        <a:t>TRANSFERTS INCONDITIONNELS</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0 %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 0 %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extLst>
                  <a:ext uri="{0D108BD9-81ED-4DB2-BD59-A6C34878D82A}">
                    <a16:rowId xmlns:a16="http://schemas.microsoft.com/office/drawing/2014/main" val="10006"/>
                  </a:ext>
                </a:extLst>
              </a:tr>
              <a:tr h="247027">
                <a:tc>
                  <a:txBody>
                    <a:bodyPr/>
                    <a:lstStyle/>
                    <a:p>
                      <a:pPr algn="l" fontAlgn="b"/>
                      <a:r>
                        <a:rPr lang="fr-CA" sz="1400" u="none" strike="noStrike" dirty="0">
                          <a:effectLst/>
                        </a:rPr>
                        <a:t>TRANSFERTS CONDITIONNELS</a:t>
                      </a:r>
                    </a:p>
                    <a:p>
                      <a:pPr algn="l" fontAlgn="b"/>
                      <a:r>
                        <a:rPr lang="fr-CA" sz="1400" b="0" i="0" u="none" strike="noStrike" dirty="0">
                          <a:solidFill>
                            <a:srgbClr val="000000"/>
                          </a:solidFill>
                          <a:effectLst/>
                          <a:latin typeface="Calibri" panose="020F0502020204030204" pitchFamily="34" charset="0"/>
                        </a:rPr>
                        <a:t>AFFECTATIONS SURPLUS </a:t>
                      </a:r>
                    </a:p>
                  </a:txBody>
                  <a:tcPr marL="9525" marR="9525" marT="9525" marB="0">
                    <a:noFill/>
                  </a:tcPr>
                </a:tc>
                <a:tc>
                  <a:txBody>
                    <a:bodyPr/>
                    <a:lstStyle/>
                    <a:p>
                      <a:pPr algn="r" fontAlgn="b"/>
                      <a:r>
                        <a:rPr lang="fr-CA" sz="1400" u="none" strike="noStrike" dirty="0">
                          <a:effectLst/>
                        </a:rPr>
                        <a:t>119 785 $</a:t>
                      </a:r>
                    </a:p>
                    <a:p>
                      <a:pPr algn="r" fontAlgn="b"/>
                      <a:r>
                        <a:rPr lang="fr-CA" sz="1400" u="none" strike="noStrike" dirty="0">
                          <a:effectLst/>
                        </a:rPr>
                        <a:t>46 181 $ </a:t>
                      </a:r>
                      <a:endParaRPr lang="fr-CA" sz="1400" b="0" i="0" u="none" strike="noStrike" dirty="0">
                        <a:solidFill>
                          <a:srgbClr val="000000"/>
                        </a:solidFill>
                        <a:effectLst/>
                        <a:latin typeface="Calibri" panose="020F0502020204030204" pitchFamily="34" charset="0"/>
                      </a:endParaRPr>
                    </a:p>
                  </a:txBody>
                  <a:tcPr marL="9525" marR="9525" marT="9525" marB="0">
                    <a:noFill/>
                  </a:tcPr>
                </a:tc>
                <a:tc>
                  <a:txBody>
                    <a:bodyPr/>
                    <a:lstStyle/>
                    <a:p>
                      <a:pPr algn="ctr" fontAlgn="b"/>
                      <a:r>
                        <a:rPr lang="fr-CA" sz="1400" u="none" strike="noStrike" dirty="0">
                          <a:effectLst/>
                        </a:rPr>
                        <a:t>10</a:t>
                      </a:r>
                      <a:r>
                        <a:rPr lang="fr-CA" sz="1400" u="none" strike="noStrike" baseline="0" dirty="0">
                          <a:effectLst/>
                        </a:rPr>
                        <a:t> </a:t>
                      </a:r>
                      <a:r>
                        <a:rPr lang="fr-CA" sz="1400" u="none" strike="noStrike" dirty="0">
                          <a:effectLst/>
                        </a:rPr>
                        <a:t>%</a:t>
                      </a:r>
                    </a:p>
                    <a:p>
                      <a:pPr algn="ctr" fontAlgn="b"/>
                      <a:r>
                        <a:rPr lang="fr-CA" sz="1400" b="0" i="0" u="none" strike="noStrike" dirty="0">
                          <a:solidFill>
                            <a:srgbClr val="000000"/>
                          </a:solidFill>
                          <a:effectLst/>
                          <a:latin typeface="Calibri" panose="020F0502020204030204" pitchFamily="34" charset="0"/>
                        </a:rPr>
                        <a:t>4 %</a:t>
                      </a:r>
                    </a:p>
                  </a:txBody>
                  <a:tcPr marL="9525" marR="9525" marT="9525" marB="0">
                    <a:noFill/>
                  </a:tcPr>
                </a:tc>
                <a:tc>
                  <a:txBody>
                    <a:bodyPr/>
                    <a:lstStyle/>
                    <a:p>
                      <a:pPr algn="r" fontAlgn="b"/>
                      <a:r>
                        <a:rPr lang="fr-CA" sz="1400" u="none" strike="noStrike" dirty="0">
                          <a:effectLst/>
                        </a:rPr>
                        <a:t>18 335 $</a:t>
                      </a:r>
                    </a:p>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oFill/>
                  </a:tcPr>
                </a:tc>
                <a:tc>
                  <a:txBody>
                    <a:bodyPr/>
                    <a:lstStyle/>
                    <a:p>
                      <a:pPr algn="r" fontAlgn="b"/>
                      <a:r>
                        <a:rPr lang="fr-CA" sz="1400" u="none" strike="noStrike" dirty="0">
                          <a:effectLst/>
                        </a:rPr>
                        <a:t>101 450 $</a:t>
                      </a:r>
                    </a:p>
                    <a:p>
                      <a:pPr algn="r" fontAlgn="b"/>
                      <a:r>
                        <a:rPr lang="fr-CA" sz="1400" u="none" strike="noStrike" dirty="0">
                          <a:effectLst/>
                        </a:rPr>
                        <a:t>46 181 $ </a:t>
                      </a:r>
                      <a:endParaRPr lang="fr-CA" sz="1400" b="0" i="0" u="none" strike="noStrike" dirty="0">
                        <a:solidFill>
                          <a:srgbClr val="000000"/>
                        </a:solidFill>
                        <a:effectLst/>
                        <a:latin typeface="Calibri" panose="020F0502020204030204" pitchFamily="34" charset="0"/>
                      </a:endParaRPr>
                    </a:p>
                  </a:txBody>
                  <a:tcPr marL="9525" marR="9525" marT="9525" marB="0">
                    <a:noFill/>
                  </a:tcPr>
                </a:tc>
                <a:tc>
                  <a:txBody>
                    <a:bodyPr/>
                    <a:lstStyle/>
                    <a:p>
                      <a:pPr algn="ctr" fontAlgn="b"/>
                      <a:r>
                        <a:rPr lang="fr-CA" sz="1400" u="none" strike="noStrike" dirty="0">
                          <a:effectLst/>
                        </a:rPr>
                        <a:t>N/A</a:t>
                      </a:r>
                    </a:p>
                    <a:p>
                      <a:pPr algn="ctr" fontAlgn="b"/>
                      <a:r>
                        <a:rPr lang="fr-CA" sz="1400" b="0" i="0" u="none" strike="noStrike" dirty="0">
                          <a:solidFill>
                            <a:srgbClr val="000000"/>
                          </a:solidFill>
                          <a:effectLst/>
                          <a:latin typeface="Calibri" panose="020F0502020204030204" pitchFamily="34" charset="0"/>
                        </a:rPr>
                        <a:t>N/A</a:t>
                      </a:r>
                    </a:p>
                  </a:txBody>
                  <a:tcPr marL="9525" marR="9525" marT="9525" marB="0">
                    <a:noFill/>
                  </a:tcPr>
                </a:tc>
                <a:extLst>
                  <a:ext uri="{0D108BD9-81ED-4DB2-BD59-A6C34878D82A}">
                    <a16:rowId xmlns:a16="http://schemas.microsoft.com/office/drawing/2014/main" val="10007"/>
                  </a:ext>
                </a:extLst>
              </a:tr>
              <a:tr h="219481">
                <a:tc>
                  <a:txBody>
                    <a:bodyPr/>
                    <a:lstStyle/>
                    <a:p>
                      <a:pPr algn="l" fontAlgn="b"/>
                      <a:r>
                        <a:rPr lang="fr-CA" sz="1400" u="none" strike="noStrike" dirty="0">
                          <a:solidFill>
                            <a:schemeClr val="bg1"/>
                          </a:solidFill>
                          <a:effectLst/>
                        </a:rPr>
                        <a:t>TOTAL DES REVENUS</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r" fontAlgn="b"/>
                      <a:r>
                        <a:rPr lang="fr-CA" sz="1400" u="none" strike="noStrike" dirty="0">
                          <a:solidFill>
                            <a:schemeClr val="bg1"/>
                          </a:solidFill>
                          <a:effectLst/>
                        </a:rPr>
                        <a:t>1 245 271 $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ctr" fontAlgn="b"/>
                      <a:r>
                        <a:rPr lang="fr-CA" sz="1400" u="none" strike="noStrike" dirty="0">
                          <a:solidFill>
                            <a:schemeClr val="bg1"/>
                          </a:solidFill>
                          <a:effectLst/>
                        </a:rPr>
                        <a:t>100 %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r" fontAlgn="b"/>
                      <a:r>
                        <a:rPr lang="fr-CA" sz="1400" u="none" strike="noStrike" dirty="0">
                          <a:solidFill>
                            <a:schemeClr val="bg1"/>
                          </a:solidFill>
                          <a:effectLst/>
                        </a:rPr>
                        <a:t>1 013 658 $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r" fontAlgn="b"/>
                      <a:r>
                        <a:rPr lang="fr-CA" sz="1400" u="none" strike="noStrike" dirty="0">
                          <a:solidFill>
                            <a:schemeClr val="bg1"/>
                          </a:solidFill>
                          <a:effectLst/>
                        </a:rPr>
                        <a:t>231 613 $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ctr" fontAlgn="b"/>
                      <a:r>
                        <a:rPr lang="fr-CA" sz="1400" u="none" strike="noStrike" dirty="0">
                          <a:solidFill>
                            <a:schemeClr val="bg1"/>
                          </a:solidFill>
                          <a:effectLst/>
                        </a:rPr>
                        <a:t>23  %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extLst>
                  <a:ext uri="{0D108BD9-81ED-4DB2-BD59-A6C34878D82A}">
                    <a16:rowId xmlns:a16="http://schemas.microsoft.com/office/drawing/2014/main" val="10008"/>
                  </a:ext>
                </a:extLst>
              </a:tr>
            </a:tbl>
          </a:graphicData>
        </a:graphic>
      </p:graphicFrame>
      <p:pic>
        <p:nvPicPr>
          <p:cNvPr id="6" name="Image 5">
            <a:extLst>
              <a:ext uri="{FF2B5EF4-FFF2-40B4-BE49-F238E27FC236}">
                <a16:creationId xmlns:a16="http://schemas.microsoft.com/office/drawing/2014/main" id="{6A330F43-67A7-4C3E-B815-683EBA250DCA}"/>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106459" y="4191001"/>
            <a:ext cx="4961340" cy="2124074"/>
          </a:xfrm>
          <a:prstGeom prst="rect">
            <a:avLst/>
          </a:prstGeom>
        </p:spPr>
      </p:pic>
    </p:spTree>
    <p:extLst>
      <p:ext uri="{BB962C8B-B14F-4D97-AF65-F5344CB8AC3E}">
        <p14:creationId xmlns:p14="http://schemas.microsoft.com/office/powerpoint/2010/main" val="3240937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a:extLst>
              <a:ext uri="{FF2B5EF4-FFF2-40B4-BE49-F238E27FC236}">
                <a16:creationId xmlns:a16="http://schemas.microsoft.com/office/drawing/2014/main" id="{00000000-0008-0000-0500-000002000000}"/>
              </a:ext>
            </a:extLst>
          </p:cNvPr>
          <p:cNvGraphicFramePr>
            <a:graphicFrameLocks/>
          </p:cNvGraphicFramePr>
          <p:nvPr/>
        </p:nvGraphicFramePr>
        <p:xfrm>
          <a:off x="9524" y="628650"/>
          <a:ext cx="9124951" cy="56007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8057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t 17"/>
          <p:cNvGraphicFramePr>
            <a:graphicFrameLocks noChangeAspect="1"/>
          </p:cNvGraphicFramePr>
          <p:nvPr>
            <p:custDataLst>
              <p:tags r:id="rId2"/>
            </p:custDataLst>
            <p:extLst>
              <p:ext uri="{D42A27DB-BD31-4B8C-83A1-F6EECF244321}">
                <p14:modId xmlns:p14="http://schemas.microsoft.com/office/powerpoint/2010/main" val="3558899643"/>
              </p:ext>
            </p:extLst>
          </p:nvPr>
        </p:nvGraphicFramePr>
        <p:xfrm>
          <a:off x="295275" y="1757363"/>
          <a:ext cx="8248650" cy="4379912"/>
        </p:xfrm>
        <a:graphic>
          <a:graphicData uri="http://schemas.openxmlformats.org/presentationml/2006/ole">
            <mc:AlternateContent xmlns:mc="http://schemas.openxmlformats.org/markup-compatibility/2006">
              <mc:Choice xmlns:v="urn:schemas-microsoft-com:vml" Requires="v">
                <p:oleObj spid="_x0000_s1065" name="Document" r:id="rId6" imgW="5479475" imgH="2920403" progId="Word.Document.12">
                  <p:embed/>
                </p:oleObj>
              </mc:Choice>
              <mc:Fallback>
                <p:oleObj name="Document" r:id="rId6" imgW="5479475" imgH="2920403" progId="Word.Document.12">
                  <p:embed/>
                  <p:pic>
                    <p:nvPicPr>
                      <p:cNvPr id="0" name=""/>
                      <p:cNvPicPr/>
                      <p:nvPr/>
                    </p:nvPicPr>
                    <p:blipFill>
                      <a:blip r:embed="rId7"/>
                      <a:stretch>
                        <a:fillRect/>
                      </a:stretch>
                    </p:blipFill>
                    <p:spPr>
                      <a:xfrm>
                        <a:off x="295275" y="1757363"/>
                        <a:ext cx="8248650" cy="4379912"/>
                      </a:xfrm>
                      <a:prstGeom prst="rect">
                        <a:avLst/>
                      </a:prstGeom>
                    </p:spPr>
                  </p:pic>
                </p:oleObj>
              </mc:Fallback>
            </mc:AlternateContent>
          </a:graphicData>
        </a:graphic>
      </p:graphicFrame>
      <p:sp>
        <p:nvSpPr>
          <p:cNvPr id="47" name="Rectangle 46"/>
          <p:cNvSpPr/>
          <p:nvPr>
            <p:custDataLst>
              <p:tags r:id="rId3"/>
            </p:custDataLst>
          </p:nvPr>
        </p:nvSpPr>
        <p:spPr>
          <a:xfrm>
            <a:off x="1421394" y="257175"/>
            <a:ext cx="6301212" cy="1508105"/>
          </a:xfrm>
          <a:prstGeom prst="rect">
            <a:avLst/>
          </a:prstGeom>
          <a:noFill/>
        </p:spPr>
        <p:txBody>
          <a:bodyPr wrap="square">
            <a:spAutoFit/>
          </a:bodyPr>
          <a:lstStyle/>
          <a:p>
            <a:pPr algn="ctr">
              <a:spcAft>
                <a:spcPts val="0"/>
              </a:spcAft>
            </a:pPr>
            <a:r>
              <a:rPr lang="fr-CA" sz="3200" b="1" dirty="0">
                <a:latin typeface="Calibri" panose="020F0502020204030204" pitchFamily="34" charset="0"/>
                <a:ea typeface="Times New Roman" panose="02020603050405020304" pitchFamily="18" charset="0"/>
                <a:cs typeface="Calibri" panose="020F0502020204030204" pitchFamily="34" charset="0"/>
              </a:rPr>
              <a:t>Nombre de permis Lac-Delage, 2012-2018</a:t>
            </a:r>
          </a:p>
          <a:p>
            <a:pPr algn="ctr">
              <a:spcAft>
                <a:spcPts val="0"/>
              </a:spcAft>
            </a:pPr>
            <a:r>
              <a:rPr lang="fr-CA" sz="1400" b="1" dirty="0">
                <a:effectLst/>
                <a:latin typeface="Calibri" panose="020F0502020204030204" pitchFamily="34" charset="0"/>
                <a:ea typeface="Times New Roman" panose="02020603050405020304" pitchFamily="18" charset="0"/>
                <a:cs typeface="Calibri" panose="020F0502020204030204" pitchFamily="34" charset="0"/>
              </a:rPr>
              <a:t>2018 = 51 permis pour un total de  </a:t>
            </a:r>
            <a:r>
              <a:rPr lang="fr-CA" sz="1400" b="1" dirty="0">
                <a:latin typeface="Calibri" panose="020F0502020204030204" pitchFamily="34" charset="0"/>
                <a:ea typeface="Times New Roman" panose="02020603050405020304" pitchFamily="18" charset="0"/>
                <a:cs typeface="Calibri" panose="020F0502020204030204" pitchFamily="34" charset="0"/>
              </a:rPr>
              <a:t>5,8 </a:t>
            </a:r>
            <a:r>
              <a:rPr lang="fr-CA" sz="1400" b="1" dirty="0">
                <a:effectLst/>
                <a:latin typeface="Calibri" panose="020F0502020204030204" pitchFamily="34" charset="0"/>
                <a:ea typeface="Times New Roman" panose="02020603050405020304" pitchFamily="18" charset="0"/>
                <a:cs typeface="Calibri" panose="020F0502020204030204" pitchFamily="34" charset="0"/>
              </a:rPr>
              <a:t>M$ dont 27 permis pour des nouvelles résidences pour un total porté au rôle de 3 ,7 M$ (24 résidences)</a:t>
            </a:r>
          </a:p>
        </p:txBody>
      </p:sp>
    </p:spTree>
    <p:extLst>
      <p:ext uri="{BB962C8B-B14F-4D97-AF65-F5344CB8AC3E}">
        <p14:creationId xmlns:p14="http://schemas.microsoft.com/office/powerpoint/2010/main" val="2074282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Image 14" descr="Une image contenant neige, extérieur, arbre, ciel&#10;&#10;Description générée avec un niveau de confiance très élevé">
            <a:extLst>
              <a:ext uri="{FF2B5EF4-FFF2-40B4-BE49-F238E27FC236}">
                <a16:creationId xmlns:a16="http://schemas.microsoft.com/office/drawing/2014/main" id="{F985936F-8261-46D9-BC74-99DACD5DBC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7693" r="3" b="27972"/>
          <a:stretch/>
        </p:blipFill>
        <p:spPr>
          <a:xfrm>
            <a:off x="2736988" y="10"/>
            <a:ext cx="6407012" cy="2130463"/>
          </a:xfrm>
          <a:custGeom>
            <a:avLst/>
            <a:gdLst>
              <a:gd name="connsiteX0" fmla="*/ 986689 w 8542682"/>
              <a:gd name="connsiteY0" fmla="*/ 0 h 2130473"/>
              <a:gd name="connsiteX1" fmla="*/ 8542682 w 8542682"/>
              <a:gd name="connsiteY1" fmla="*/ 0 h 2130473"/>
              <a:gd name="connsiteX2" fmla="*/ 8542682 w 8542682"/>
              <a:gd name="connsiteY2" fmla="*/ 2130473 h 2130473"/>
              <a:gd name="connsiteX3" fmla="*/ 0 w 8542682"/>
              <a:gd name="connsiteY3" fmla="*/ 2130473 h 2130473"/>
            </a:gdLst>
            <a:ahLst/>
            <a:cxnLst>
              <a:cxn ang="0">
                <a:pos x="connsiteX0" y="connsiteY0"/>
              </a:cxn>
              <a:cxn ang="0">
                <a:pos x="connsiteX1" y="connsiteY1"/>
              </a:cxn>
              <a:cxn ang="0">
                <a:pos x="connsiteX2" y="connsiteY2"/>
              </a:cxn>
              <a:cxn ang="0">
                <a:pos x="connsiteX3" y="connsiteY3"/>
              </a:cxn>
            </a:cxnLst>
            <a:rect l="l" t="t" r="r" b="b"/>
            <a:pathLst>
              <a:path w="8542682" h="2130473">
                <a:moveTo>
                  <a:pt x="986689" y="0"/>
                </a:moveTo>
                <a:lnTo>
                  <a:pt x="8542682" y="0"/>
                </a:lnTo>
                <a:lnTo>
                  <a:pt x="8542682" y="2130473"/>
                </a:lnTo>
                <a:lnTo>
                  <a:pt x="0" y="2130473"/>
                </a:lnTo>
                <a:close/>
              </a:path>
            </a:pathLst>
          </a:custGeom>
        </p:spPr>
      </p:pic>
      <p:pic>
        <p:nvPicPr>
          <p:cNvPr id="17" name="Image 16" descr="Une image contenant neige, extérieur, ciel, bâtiment&#10;&#10;Description générée avec un niveau de confiance très élevé">
            <a:extLst>
              <a:ext uri="{FF2B5EF4-FFF2-40B4-BE49-F238E27FC236}">
                <a16:creationId xmlns:a16="http://schemas.microsoft.com/office/drawing/2014/main" id="{10E08322-E1BA-45CF-AD8F-753CF1A2A05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639" r="-2" b="32203"/>
          <a:stretch/>
        </p:blipFill>
        <p:spPr>
          <a:xfrm>
            <a:off x="20" y="4682840"/>
            <a:ext cx="6422512" cy="2175160"/>
          </a:xfrm>
          <a:custGeom>
            <a:avLst/>
            <a:gdLst>
              <a:gd name="connsiteX0" fmla="*/ 0 w 8563376"/>
              <a:gd name="connsiteY0" fmla="*/ 0 h 2175160"/>
              <a:gd name="connsiteX1" fmla="*/ 8563376 w 8563376"/>
              <a:gd name="connsiteY1" fmla="*/ 0 h 2175160"/>
              <a:gd name="connsiteX2" fmla="*/ 7555992 w 8563376"/>
              <a:gd name="connsiteY2" fmla="*/ 2175160 h 2175160"/>
              <a:gd name="connsiteX3" fmla="*/ 0 w 8563376"/>
              <a:gd name="connsiteY3" fmla="*/ 2175160 h 2175160"/>
            </a:gdLst>
            <a:ahLst/>
            <a:cxnLst>
              <a:cxn ang="0">
                <a:pos x="connsiteX0" y="connsiteY0"/>
              </a:cxn>
              <a:cxn ang="0">
                <a:pos x="connsiteX1" y="connsiteY1"/>
              </a:cxn>
              <a:cxn ang="0">
                <a:pos x="connsiteX2" y="connsiteY2"/>
              </a:cxn>
              <a:cxn ang="0">
                <a:pos x="connsiteX3" y="connsiteY3"/>
              </a:cxn>
            </a:cxnLst>
            <a:rect l="l" t="t" r="r" b="b"/>
            <a:pathLst>
              <a:path w="8563376" h="2175160">
                <a:moveTo>
                  <a:pt x="0" y="0"/>
                </a:moveTo>
                <a:lnTo>
                  <a:pt x="8563376" y="0"/>
                </a:lnTo>
                <a:lnTo>
                  <a:pt x="7555992" y="2175160"/>
                </a:lnTo>
                <a:lnTo>
                  <a:pt x="0" y="2175160"/>
                </a:lnTo>
                <a:close/>
              </a:path>
            </a:pathLst>
          </a:custGeom>
        </p:spPr>
      </p:pic>
      <p:pic>
        <p:nvPicPr>
          <p:cNvPr id="13" name="Image 12" descr="Une image contenant neige, extérieur, ciel, arbre&#10;&#10;Description générée avec un niveau de confiance très élevé">
            <a:extLst>
              <a:ext uri="{FF2B5EF4-FFF2-40B4-BE49-F238E27FC236}">
                <a16:creationId xmlns:a16="http://schemas.microsoft.com/office/drawing/2014/main" id="{F7E05B7D-A76A-4BF4-A714-156A74B0C72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 b="15367"/>
          <a:stretch/>
        </p:blipFill>
        <p:spPr>
          <a:xfrm>
            <a:off x="20" y="-6956"/>
            <a:ext cx="3356335" cy="2130473"/>
          </a:xfrm>
          <a:custGeom>
            <a:avLst/>
            <a:gdLst>
              <a:gd name="connsiteX0" fmla="*/ 0 w 4475140"/>
              <a:gd name="connsiteY0" fmla="*/ 0 h 2130473"/>
              <a:gd name="connsiteX1" fmla="*/ 1074821 w 4475140"/>
              <a:gd name="connsiteY1" fmla="*/ 0 h 2130473"/>
              <a:gd name="connsiteX2" fmla="*/ 1074821 w 4475140"/>
              <a:gd name="connsiteY2" fmla="*/ 239 h 2130473"/>
              <a:gd name="connsiteX3" fmla="*/ 4475140 w 4475140"/>
              <a:gd name="connsiteY3" fmla="*/ 239 h 2130473"/>
              <a:gd name="connsiteX4" fmla="*/ 3488563 w 4475140"/>
              <a:gd name="connsiteY4" fmla="*/ 2130473 h 2130473"/>
              <a:gd name="connsiteX5" fmla="*/ 0 w 4475140"/>
              <a:gd name="connsiteY5" fmla="*/ 2130473 h 213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5140" h="2130473">
                <a:moveTo>
                  <a:pt x="0" y="0"/>
                </a:moveTo>
                <a:lnTo>
                  <a:pt x="1074821" y="0"/>
                </a:lnTo>
                <a:lnTo>
                  <a:pt x="1074821" y="239"/>
                </a:lnTo>
                <a:lnTo>
                  <a:pt x="4475140" y="239"/>
                </a:lnTo>
                <a:lnTo>
                  <a:pt x="3488563" y="2130473"/>
                </a:lnTo>
                <a:lnTo>
                  <a:pt x="0" y="2130473"/>
                </a:lnTo>
                <a:close/>
              </a:path>
            </a:pathLst>
          </a:custGeom>
        </p:spPr>
      </p:pic>
      <p:sp>
        <p:nvSpPr>
          <p:cNvPr id="2" name="Titre 1">
            <a:extLst>
              <a:ext uri="{FF2B5EF4-FFF2-40B4-BE49-F238E27FC236}">
                <a16:creationId xmlns:a16="http://schemas.microsoft.com/office/drawing/2014/main" id="{CDE7C5C0-84C0-4DDC-B630-5239F0934BFB}"/>
              </a:ext>
            </a:extLst>
          </p:cNvPr>
          <p:cNvSpPr>
            <a:spLocks noGrp="1"/>
          </p:cNvSpPr>
          <p:nvPr>
            <p:ph type="title"/>
          </p:nvPr>
        </p:nvSpPr>
        <p:spPr>
          <a:xfrm>
            <a:off x="104775" y="2245809"/>
            <a:ext cx="8801099" cy="2174679"/>
          </a:xfrm>
        </p:spPr>
        <p:txBody>
          <a:bodyPr vert="horz" lIns="91440" tIns="45720" rIns="91440" bIns="45720" rtlCol="0" anchor="b">
            <a:noAutofit/>
          </a:bodyPr>
          <a:lstStyle/>
          <a:p>
            <a:pPr algn="just"/>
            <a:r>
              <a:rPr lang="en-US" sz="2400" b="1" kern="1200" dirty="0">
                <a:solidFill>
                  <a:schemeClr val="tx1"/>
                </a:solidFill>
                <a:latin typeface="+mn-lt"/>
                <a:ea typeface="+mj-ea"/>
                <a:cs typeface="+mj-cs"/>
              </a:rPr>
              <a:t>Développement domiciliaire rue Des Crans et du Refuge = 24 nouvelles construction portées au rôle </a:t>
            </a:r>
            <a:r>
              <a:rPr lang="en-US" sz="2400" b="1" kern="1200" dirty="0" err="1">
                <a:solidFill>
                  <a:schemeClr val="tx1"/>
                </a:solidFill>
                <a:latin typeface="+mn-lt"/>
                <a:ea typeface="+mj-ea"/>
                <a:cs typeface="+mj-cs"/>
              </a:rPr>
              <a:t>en</a:t>
            </a:r>
            <a:r>
              <a:rPr lang="en-US" sz="2400" b="1" kern="1200" dirty="0">
                <a:solidFill>
                  <a:schemeClr val="tx1"/>
                </a:solidFill>
                <a:latin typeface="+mn-lt"/>
                <a:ea typeface="+mj-ea"/>
                <a:cs typeface="+mj-cs"/>
              </a:rPr>
              <a:t> 2018 ( 7 </a:t>
            </a:r>
            <a:r>
              <a:rPr lang="en-US" sz="2400" b="1" kern="1200" dirty="0" err="1">
                <a:solidFill>
                  <a:schemeClr val="tx1"/>
                </a:solidFill>
                <a:latin typeface="+mn-lt"/>
                <a:ea typeface="+mj-ea"/>
                <a:cs typeface="+mj-cs"/>
              </a:rPr>
              <a:t>en</a:t>
            </a:r>
            <a:r>
              <a:rPr lang="en-US" sz="2400" b="1" kern="1200" dirty="0">
                <a:solidFill>
                  <a:schemeClr val="tx1"/>
                </a:solidFill>
                <a:latin typeface="+mn-lt"/>
                <a:ea typeface="+mj-ea"/>
                <a:cs typeface="+mj-cs"/>
              </a:rPr>
              <a:t> 2017 pour un total de 1 195 000 $/ + 13 500 $), </a:t>
            </a:r>
            <a:r>
              <a:rPr lang="en-US" sz="2400" b="1" kern="1200" dirty="0" err="1">
                <a:solidFill>
                  <a:schemeClr val="tx1"/>
                </a:solidFill>
                <a:latin typeface="+mn-lt"/>
                <a:ea typeface="+mj-ea"/>
                <a:cs typeface="+mj-cs"/>
              </a:rPr>
              <a:t>soit</a:t>
            </a:r>
            <a:r>
              <a:rPr lang="en-US" sz="2400" b="1" kern="1200" dirty="0">
                <a:solidFill>
                  <a:schemeClr val="tx1"/>
                </a:solidFill>
                <a:latin typeface="+mn-lt"/>
                <a:ea typeface="+mj-ea"/>
                <a:cs typeface="+mj-cs"/>
              </a:rPr>
              <a:t> une augmentation du rôle de </a:t>
            </a:r>
            <a:br>
              <a:rPr lang="en-US" sz="2400" b="1" kern="1200" dirty="0">
                <a:solidFill>
                  <a:schemeClr val="tx1"/>
                </a:solidFill>
                <a:latin typeface="+mn-lt"/>
                <a:ea typeface="+mj-ea"/>
                <a:cs typeface="+mj-cs"/>
              </a:rPr>
            </a:br>
            <a:r>
              <a:rPr lang="en-US" sz="2400" b="1" kern="1200" dirty="0">
                <a:solidFill>
                  <a:schemeClr val="tx1"/>
                </a:solidFill>
                <a:latin typeface="+mn-lt"/>
                <a:ea typeface="+mj-ea"/>
                <a:cs typeface="+mj-cs"/>
              </a:rPr>
              <a:t>3 751 000 $ = </a:t>
            </a:r>
            <a:r>
              <a:rPr lang="en-US" sz="2400" b="1" dirty="0">
                <a:solidFill>
                  <a:schemeClr val="tx1"/>
                </a:solidFill>
                <a:latin typeface="+mn-lt"/>
              </a:rPr>
              <a:t>40 000</a:t>
            </a:r>
            <a:r>
              <a:rPr lang="en-US" sz="2400" b="1" kern="1200" dirty="0">
                <a:solidFill>
                  <a:schemeClr val="tx1"/>
                </a:solidFill>
                <a:latin typeface="+mn-lt"/>
                <a:ea typeface="+mj-ea"/>
                <a:cs typeface="+mj-cs"/>
              </a:rPr>
              <a:t> $ de </a:t>
            </a:r>
            <a:r>
              <a:rPr lang="en-US" sz="2400" b="1" kern="1200" dirty="0" err="1">
                <a:solidFill>
                  <a:schemeClr val="tx1"/>
                </a:solidFill>
                <a:latin typeface="+mn-lt"/>
                <a:ea typeface="+mj-ea"/>
                <a:cs typeface="+mj-cs"/>
              </a:rPr>
              <a:t>revenus</a:t>
            </a:r>
            <a:r>
              <a:rPr lang="en-US" sz="2400" b="1" kern="1200" dirty="0">
                <a:solidFill>
                  <a:schemeClr val="tx1"/>
                </a:solidFill>
                <a:latin typeface="+mn-lt"/>
                <a:ea typeface="+mj-ea"/>
                <a:cs typeface="+mj-cs"/>
              </a:rPr>
              <a:t> </a:t>
            </a:r>
            <a:r>
              <a:rPr lang="en-US" sz="2400" b="1" kern="1200" dirty="0" err="1">
                <a:solidFill>
                  <a:schemeClr val="tx1"/>
                </a:solidFill>
                <a:latin typeface="+mn-lt"/>
                <a:ea typeface="+mj-ea"/>
                <a:cs typeface="+mj-cs"/>
              </a:rPr>
              <a:t>supplémentaires</a:t>
            </a:r>
            <a:r>
              <a:rPr lang="en-US" sz="2400" b="1" kern="1200" dirty="0">
                <a:solidFill>
                  <a:schemeClr val="tx1"/>
                </a:solidFill>
                <a:latin typeface="+mn-lt"/>
                <a:ea typeface="+mj-ea"/>
                <a:cs typeface="+mj-cs"/>
              </a:rPr>
              <a:t>. </a:t>
            </a:r>
            <a:r>
              <a:rPr lang="en-US" sz="2400" b="1" kern="1200" dirty="0" err="1">
                <a:solidFill>
                  <a:schemeClr val="tx1"/>
                </a:solidFill>
                <a:latin typeface="+mn-lt"/>
                <a:ea typeface="+mj-ea"/>
                <a:cs typeface="+mj-cs"/>
              </a:rPr>
              <a:t>En</a:t>
            </a:r>
            <a:r>
              <a:rPr lang="en-US" sz="2400" b="1" kern="1200" dirty="0">
                <a:solidFill>
                  <a:schemeClr val="tx1"/>
                </a:solidFill>
                <a:latin typeface="+mn-lt"/>
                <a:ea typeface="+mj-ea"/>
                <a:cs typeface="+mj-cs"/>
              </a:rPr>
              <a:t> 2019, 20 </a:t>
            </a:r>
            <a:r>
              <a:rPr lang="en-US" sz="2400" b="1" kern="1200" dirty="0" err="1">
                <a:solidFill>
                  <a:schemeClr val="tx1"/>
                </a:solidFill>
                <a:latin typeface="+mn-lt"/>
                <a:ea typeface="+mj-ea"/>
                <a:cs typeface="+mj-cs"/>
              </a:rPr>
              <a:t>nouvelles</a:t>
            </a:r>
            <a:r>
              <a:rPr lang="en-US" sz="2400" b="1" kern="1200" dirty="0">
                <a:solidFill>
                  <a:schemeClr val="tx1"/>
                </a:solidFill>
                <a:latin typeface="+mn-lt"/>
                <a:ea typeface="+mj-ea"/>
                <a:cs typeface="+mj-cs"/>
              </a:rPr>
              <a:t> constructions (</a:t>
            </a:r>
            <a:r>
              <a:rPr lang="en-US" sz="2400" b="1" kern="1200" dirty="0" err="1">
                <a:solidFill>
                  <a:schemeClr val="tx1"/>
                </a:solidFill>
                <a:latin typeface="+mn-lt"/>
                <a:ea typeface="+mj-ea"/>
                <a:cs typeface="+mj-cs"/>
              </a:rPr>
              <a:t>permis</a:t>
            </a:r>
            <a:r>
              <a:rPr lang="en-US" sz="2400" b="1" kern="1200" dirty="0">
                <a:solidFill>
                  <a:schemeClr val="tx1"/>
                </a:solidFill>
                <a:latin typeface="+mn-lt"/>
                <a:ea typeface="+mj-ea"/>
                <a:cs typeface="+mj-cs"/>
              </a:rPr>
              <a:t> </a:t>
            </a:r>
            <a:r>
              <a:rPr lang="en-US" sz="2400" b="1" kern="1200" dirty="0" err="1">
                <a:solidFill>
                  <a:schemeClr val="tx1"/>
                </a:solidFill>
                <a:latin typeface="+mn-lt"/>
                <a:ea typeface="+mj-ea"/>
                <a:cs typeface="+mj-cs"/>
              </a:rPr>
              <a:t>émis</a:t>
            </a:r>
            <a:r>
              <a:rPr lang="en-US" sz="2400" b="1" kern="1200" dirty="0">
                <a:solidFill>
                  <a:schemeClr val="tx1"/>
                </a:solidFill>
                <a:latin typeface="+mn-lt"/>
                <a:ea typeface="+mj-ea"/>
                <a:cs typeface="+mj-cs"/>
              </a:rPr>
              <a:t> </a:t>
            </a:r>
            <a:r>
              <a:rPr lang="en-US" sz="2400" b="1" kern="1200" dirty="0" err="1">
                <a:solidFill>
                  <a:schemeClr val="tx1"/>
                </a:solidFill>
                <a:latin typeface="+mn-lt"/>
                <a:ea typeface="+mj-ea"/>
                <a:cs typeface="+mj-cs"/>
              </a:rPr>
              <a:t>en</a:t>
            </a:r>
            <a:r>
              <a:rPr lang="en-US" sz="2400" b="1" kern="1200" dirty="0">
                <a:solidFill>
                  <a:schemeClr val="tx1"/>
                </a:solidFill>
                <a:latin typeface="+mn-lt"/>
                <a:ea typeface="+mj-ea"/>
                <a:cs typeface="+mj-cs"/>
              </a:rPr>
              <a:t> 2018) sur la rue du Refug</a:t>
            </a:r>
            <a:r>
              <a:rPr lang="en-US" sz="2400" b="1" dirty="0">
                <a:solidFill>
                  <a:schemeClr val="tx1"/>
                </a:solidFill>
                <a:latin typeface="+mn-lt"/>
              </a:rPr>
              <a:t>e </a:t>
            </a:r>
            <a:r>
              <a:rPr lang="en-US" sz="2400" b="1" dirty="0" err="1">
                <a:solidFill>
                  <a:schemeClr val="tx1"/>
                </a:solidFill>
                <a:latin typeface="+mn-lt"/>
              </a:rPr>
              <a:t>seront</a:t>
            </a:r>
            <a:r>
              <a:rPr lang="en-US" sz="2400" b="1" dirty="0">
                <a:solidFill>
                  <a:schemeClr val="tx1"/>
                </a:solidFill>
                <a:latin typeface="+mn-lt"/>
              </a:rPr>
              <a:t> </a:t>
            </a:r>
            <a:r>
              <a:rPr lang="en-US" sz="2400" b="1" dirty="0" err="1">
                <a:solidFill>
                  <a:schemeClr val="tx1"/>
                </a:solidFill>
                <a:latin typeface="+mn-lt"/>
              </a:rPr>
              <a:t>portées</a:t>
            </a:r>
            <a:r>
              <a:rPr lang="en-US" sz="2400" b="1" dirty="0">
                <a:solidFill>
                  <a:schemeClr val="tx1"/>
                </a:solidFill>
                <a:latin typeface="+mn-lt"/>
              </a:rPr>
              <a:t> au role.</a:t>
            </a:r>
            <a:endParaRPr lang="en-US" sz="2400" b="1" kern="1200" dirty="0">
              <a:solidFill>
                <a:schemeClr val="tx1"/>
              </a:solidFill>
              <a:latin typeface="+mn-lt"/>
              <a:ea typeface="+mj-ea"/>
              <a:cs typeface="+mj-cs"/>
            </a:endParaRPr>
          </a:p>
        </p:txBody>
      </p:sp>
    </p:spTree>
    <p:extLst>
      <p:ext uri="{BB962C8B-B14F-4D97-AF65-F5344CB8AC3E}">
        <p14:creationId xmlns:p14="http://schemas.microsoft.com/office/powerpoint/2010/main" val="965695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custDataLst>
              <p:tags r:id="rId1"/>
            </p:custDataLst>
          </p:nvPr>
        </p:nvSpPr>
        <p:spPr>
          <a:xfrm>
            <a:off x="2286000" y="85589"/>
            <a:ext cx="4572000" cy="1077218"/>
          </a:xfrm>
          <a:prstGeom prst="rect">
            <a:avLst/>
          </a:prstGeom>
        </p:spPr>
        <p:txBody>
          <a:bodyPr>
            <a:spAutoFit/>
          </a:bodyPr>
          <a:lstStyle/>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Dépenses 2019</a:t>
            </a:r>
          </a:p>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1 245 271 $</a:t>
            </a:r>
          </a:p>
        </p:txBody>
      </p:sp>
      <p:graphicFrame>
        <p:nvGraphicFramePr>
          <p:cNvPr id="3" name="Tableau 2"/>
          <p:cNvGraphicFramePr>
            <a:graphicFrameLocks noGrp="1"/>
          </p:cNvGraphicFramePr>
          <p:nvPr>
            <p:custDataLst>
              <p:tags r:id="rId2"/>
            </p:custDataLst>
            <p:extLst>
              <p:ext uri="{D42A27DB-BD31-4B8C-83A1-F6EECF244321}">
                <p14:modId xmlns:p14="http://schemas.microsoft.com/office/powerpoint/2010/main" val="505072900"/>
              </p:ext>
            </p:extLst>
          </p:nvPr>
        </p:nvGraphicFramePr>
        <p:xfrm>
          <a:off x="0" y="1132740"/>
          <a:ext cx="9144000" cy="3178623"/>
        </p:xfrm>
        <a:graphic>
          <a:graphicData uri="http://schemas.openxmlformats.org/drawingml/2006/table">
            <a:tbl>
              <a:tblPr>
                <a:tableStyleId>{5C22544A-7EE6-4342-B048-85BDC9FD1C3A}</a:tableStyleId>
              </a:tblPr>
              <a:tblGrid>
                <a:gridCol w="3747057">
                  <a:extLst>
                    <a:ext uri="{9D8B030D-6E8A-4147-A177-3AD203B41FA5}">
                      <a16:colId xmlns:a16="http://schemas.microsoft.com/office/drawing/2014/main" val="20000"/>
                    </a:ext>
                  </a:extLst>
                </a:gridCol>
                <a:gridCol w="1405145">
                  <a:extLst>
                    <a:ext uri="{9D8B030D-6E8A-4147-A177-3AD203B41FA5}">
                      <a16:colId xmlns:a16="http://schemas.microsoft.com/office/drawing/2014/main" val="20001"/>
                    </a:ext>
                  </a:extLst>
                </a:gridCol>
                <a:gridCol w="658266">
                  <a:extLst>
                    <a:ext uri="{9D8B030D-6E8A-4147-A177-3AD203B41FA5}">
                      <a16:colId xmlns:a16="http://schemas.microsoft.com/office/drawing/2014/main" val="20002"/>
                    </a:ext>
                  </a:extLst>
                </a:gridCol>
                <a:gridCol w="1202602">
                  <a:extLst>
                    <a:ext uri="{9D8B030D-6E8A-4147-A177-3AD203B41FA5}">
                      <a16:colId xmlns:a16="http://schemas.microsoft.com/office/drawing/2014/main" val="20003"/>
                    </a:ext>
                  </a:extLst>
                </a:gridCol>
                <a:gridCol w="1101332">
                  <a:extLst>
                    <a:ext uri="{9D8B030D-6E8A-4147-A177-3AD203B41FA5}">
                      <a16:colId xmlns:a16="http://schemas.microsoft.com/office/drawing/2014/main" val="20004"/>
                    </a:ext>
                  </a:extLst>
                </a:gridCol>
                <a:gridCol w="1029598">
                  <a:extLst>
                    <a:ext uri="{9D8B030D-6E8A-4147-A177-3AD203B41FA5}">
                      <a16:colId xmlns:a16="http://schemas.microsoft.com/office/drawing/2014/main" val="20005"/>
                    </a:ext>
                  </a:extLst>
                </a:gridCol>
              </a:tblGrid>
              <a:tr h="263810">
                <a:tc>
                  <a:txBody>
                    <a:bodyPr/>
                    <a:lstStyle/>
                    <a:p>
                      <a:pPr algn="l" fontAlgn="b"/>
                      <a:r>
                        <a:rPr lang="fr-CA" sz="1400" b="1" i="1" u="none" strike="noStrike" dirty="0">
                          <a:effectLst/>
                          <a:latin typeface="+mn-lt"/>
                        </a:rPr>
                        <a:t>DÉPENSES</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BUDGET 2019</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BUDGET 2018</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ÉCART $</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AUG. %</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extLst>
                  <a:ext uri="{0D108BD9-81ED-4DB2-BD59-A6C34878D82A}">
                    <a16:rowId xmlns:a16="http://schemas.microsoft.com/office/drawing/2014/main" val="10000"/>
                  </a:ext>
                </a:extLst>
              </a:tr>
              <a:tr h="263810">
                <a:tc>
                  <a:txBody>
                    <a:bodyPr/>
                    <a:lstStyle/>
                    <a:p>
                      <a:pPr algn="l" fontAlgn="b"/>
                      <a:endParaRPr lang="fr-CA" sz="1400" b="1" i="0" u="sng" strike="noStrike" dirty="0">
                        <a:solidFill>
                          <a:srgbClr val="000000"/>
                        </a:solidFill>
                        <a:effectLst/>
                        <a:latin typeface="+mn-lt"/>
                      </a:endParaRPr>
                    </a:p>
                  </a:txBody>
                  <a:tcPr marL="9525" marR="9525" marT="9525" marB="0" anchor="b">
                    <a:noFill/>
                  </a:tcPr>
                </a:tc>
                <a:tc>
                  <a:txBody>
                    <a:bodyPr/>
                    <a:lstStyle/>
                    <a:p>
                      <a:pPr algn="l" fontAlgn="b"/>
                      <a:endParaRPr lang="fr-CA" sz="1400" b="0" i="0" u="none" strike="noStrike" dirty="0">
                        <a:solidFill>
                          <a:srgbClr val="000000"/>
                        </a:solidFill>
                        <a:effectLst/>
                        <a:latin typeface="+mn-lt"/>
                      </a:endParaRPr>
                    </a:p>
                  </a:txBody>
                  <a:tcPr marL="9525" marR="9525" marT="9525" marB="0" anchor="b">
                    <a:noFill/>
                  </a:tcPr>
                </a:tc>
                <a:tc>
                  <a:txBody>
                    <a:bodyPr/>
                    <a:lstStyle/>
                    <a:p>
                      <a:pPr algn="ctr" fontAlgn="b"/>
                      <a:endParaRPr lang="fr-CA" sz="1400" b="0" i="0" u="none" strike="noStrike">
                        <a:solidFill>
                          <a:srgbClr val="000000"/>
                        </a:solidFill>
                        <a:effectLst/>
                        <a:latin typeface="+mn-lt"/>
                      </a:endParaRPr>
                    </a:p>
                  </a:txBody>
                  <a:tcPr marL="9525" marR="9525" marT="9525" marB="0" anchor="b">
                    <a:noFill/>
                  </a:tcPr>
                </a:tc>
                <a:tc>
                  <a:txBody>
                    <a:bodyPr/>
                    <a:lstStyle/>
                    <a:p>
                      <a:pPr algn="l" fontAlgn="b"/>
                      <a:endParaRPr lang="fr-CA" sz="1400" b="0" i="0" u="none" strike="noStrike">
                        <a:solidFill>
                          <a:srgbClr val="000000"/>
                        </a:solidFill>
                        <a:effectLst/>
                        <a:latin typeface="+mn-lt"/>
                      </a:endParaRPr>
                    </a:p>
                  </a:txBody>
                  <a:tcPr marL="9525" marR="9525" marT="9525" marB="0" anchor="b">
                    <a:noFill/>
                  </a:tcPr>
                </a:tc>
                <a:tc>
                  <a:txBody>
                    <a:bodyPr/>
                    <a:lstStyle/>
                    <a:p>
                      <a:pPr algn="l" fontAlgn="b"/>
                      <a:endParaRPr lang="fr-CA" sz="1400" b="0" i="0" u="none" strike="noStrike">
                        <a:solidFill>
                          <a:srgbClr val="000000"/>
                        </a:solidFill>
                        <a:effectLst/>
                        <a:latin typeface="+mn-lt"/>
                      </a:endParaRPr>
                    </a:p>
                  </a:txBody>
                  <a:tcPr marL="9525" marR="9525" marT="9525" marB="0" anchor="b">
                    <a:noFill/>
                  </a:tcPr>
                </a:tc>
                <a:tc>
                  <a:txBody>
                    <a:bodyPr/>
                    <a:lstStyle/>
                    <a:p>
                      <a:pPr algn="l" fontAlgn="b"/>
                      <a:endParaRPr lang="fr-CA" sz="1400" b="0" i="0" u="none" strike="noStrike">
                        <a:solidFill>
                          <a:srgbClr val="000000"/>
                        </a:solidFill>
                        <a:effectLst/>
                        <a:latin typeface="+mn-lt"/>
                      </a:endParaRPr>
                    </a:p>
                  </a:txBody>
                  <a:tcPr marL="9525" marR="9525" marT="9525" marB="0" anchor="b">
                    <a:noFill/>
                  </a:tcPr>
                </a:tc>
                <a:extLst>
                  <a:ext uri="{0D108BD9-81ED-4DB2-BD59-A6C34878D82A}">
                    <a16:rowId xmlns:a16="http://schemas.microsoft.com/office/drawing/2014/main" val="10001"/>
                  </a:ext>
                </a:extLst>
              </a:tr>
              <a:tr h="263810">
                <a:tc>
                  <a:txBody>
                    <a:bodyPr/>
                    <a:lstStyle/>
                    <a:p>
                      <a:pPr algn="l" fontAlgn="b"/>
                      <a:r>
                        <a:rPr lang="fr-CA" sz="1400" b="0" i="0" u="none" strike="noStrike" dirty="0">
                          <a:solidFill>
                            <a:srgbClr val="000000"/>
                          </a:solidFill>
                          <a:effectLst/>
                          <a:latin typeface="+mn-lt"/>
                        </a:rPr>
                        <a:t>ADMINISTRATION GÉNÉRALE</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241 321 $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19%</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210 574 $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30 747 $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15%</a:t>
                      </a:r>
                    </a:p>
                  </a:txBody>
                  <a:tcPr marL="9525" marR="9525" marT="9525" marB="0" anchor="b">
                    <a:solidFill>
                      <a:schemeClr val="bg1">
                        <a:lumMod val="85000"/>
                      </a:schemeClr>
                    </a:solidFill>
                  </a:tcPr>
                </a:tc>
                <a:extLst>
                  <a:ext uri="{0D108BD9-81ED-4DB2-BD59-A6C34878D82A}">
                    <a16:rowId xmlns:a16="http://schemas.microsoft.com/office/drawing/2014/main" val="10002"/>
                  </a:ext>
                </a:extLst>
              </a:tr>
              <a:tr h="263810">
                <a:tc>
                  <a:txBody>
                    <a:bodyPr/>
                    <a:lstStyle/>
                    <a:p>
                      <a:pPr algn="l" fontAlgn="b"/>
                      <a:r>
                        <a:rPr lang="fr-CA" sz="1400" b="0" i="0" u="none" strike="noStrike" dirty="0">
                          <a:solidFill>
                            <a:srgbClr val="000000"/>
                          </a:solidFill>
                          <a:effectLst/>
                          <a:latin typeface="+mn-lt"/>
                        </a:rPr>
                        <a:t>SÉCURITÉ PUBLIQUE</a:t>
                      </a:r>
                    </a:p>
                  </a:txBody>
                  <a:tcPr marL="9525" marR="9525" marT="9525" marB="0" anchor="b">
                    <a:noFill/>
                  </a:tcPr>
                </a:tc>
                <a:tc>
                  <a:txBody>
                    <a:bodyPr/>
                    <a:lstStyle/>
                    <a:p>
                      <a:pPr algn="r" fontAlgn="b"/>
                      <a:r>
                        <a:rPr lang="fr-CA" sz="1400" b="0" i="0" u="none" strike="noStrike" dirty="0">
                          <a:solidFill>
                            <a:srgbClr val="000000"/>
                          </a:solidFill>
                          <a:effectLst/>
                          <a:latin typeface="+mn-lt"/>
                        </a:rPr>
                        <a:t>179 748 $ </a:t>
                      </a:r>
                    </a:p>
                  </a:txBody>
                  <a:tcPr marL="9525" marR="9525" marT="9525" marB="0" anchor="b">
                    <a:noFill/>
                  </a:tcPr>
                </a:tc>
                <a:tc>
                  <a:txBody>
                    <a:bodyPr/>
                    <a:lstStyle/>
                    <a:p>
                      <a:pPr algn="ctr" fontAlgn="b"/>
                      <a:r>
                        <a:rPr lang="fr-CA" sz="1400" b="0" i="0" u="none" strike="noStrike" dirty="0">
                          <a:solidFill>
                            <a:srgbClr val="000000"/>
                          </a:solidFill>
                          <a:effectLst/>
                          <a:latin typeface="+mn-lt"/>
                        </a:rPr>
                        <a:t>14%</a:t>
                      </a:r>
                    </a:p>
                  </a:txBody>
                  <a:tcPr marL="9525" marR="9525" marT="9525" marB="0" anchor="b">
                    <a:noFill/>
                  </a:tcPr>
                </a:tc>
                <a:tc>
                  <a:txBody>
                    <a:bodyPr/>
                    <a:lstStyle/>
                    <a:p>
                      <a:pPr algn="r" fontAlgn="b"/>
                      <a:r>
                        <a:rPr lang="fr-CA" sz="1400" b="0" i="0" u="none" strike="noStrike" dirty="0">
                          <a:solidFill>
                            <a:srgbClr val="000000"/>
                          </a:solidFill>
                          <a:effectLst/>
                          <a:latin typeface="+mn-lt"/>
                        </a:rPr>
                        <a:t>154 365 $ </a:t>
                      </a:r>
                    </a:p>
                  </a:txBody>
                  <a:tcPr marL="9525" marR="9525" marT="9525" marB="0" anchor="b">
                    <a:noFill/>
                  </a:tcPr>
                </a:tc>
                <a:tc>
                  <a:txBody>
                    <a:bodyPr/>
                    <a:lstStyle/>
                    <a:p>
                      <a:pPr algn="r" fontAlgn="b"/>
                      <a:r>
                        <a:rPr lang="fr-CA" sz="1400" b="0" i="0" u="none" strike="noStrike" dirty="0">
                          <a:solidFill>
                            <a:srgbClr val="000000"/>
                          </a:solidFill>
                          <a:effectLst/>
                          <a:latin typeface="+mn-lt"/>
                        </a:rPr>
                        <a:t> 25 383 $ </a:t>
                      </a:r>
                    </a:p>
                  </a:txBody>
                  <a:tcPr marL="9525" marR="9525" marT="9525" marB="0" anchor="b">
                    <a:noFill/>
                  </a:tcPr>
                </a:tc>
                <a:tc>
                  <a:txBody>
                    <a:bodyPr/>
                    <a:lstStyle/>
                    <a:p>
                      <a:pPr algn="ctr" fontAlgn="b"/>
                      <a:r>
                        <a:rPr lang="fr-CA" sz="1400" b="0" i="0" u="none" strike="noStrike" dirty="0">
                          <a:solidFill>
                            <a:srgbClr val="000000"/>
                          </a:solidFill>
                          <a:effectLst/>
                          <a:latin typeface="+mn-lt"/>
                        </a:rPr>
                        <a:t>16%</a:t>
                      </a:r>
                    </a:p>
                  </a:txBody>
                  <a:tcPr marL="9525" marR="9525" marT="9525" marB="0" anchor="b">
                    <a:noFill/>
                  </a:tcPr>
                </a:tc>
                <a:extLst>
                  <a:ext uri="{0D108BD9-81ED-4DB2-BD59-A6C34878D82A}">
                    <a16:rowId xmlns:a16="http://schemas.microsoft.com/office/drawing/2014/main" val="10003"/>
                  </a:ext>
                </a:extLst>
              </a:tr>
              <a:tr h="263810">
                <a:tc>
                  <a:txBody>
                    <a:bodyPr/>
                    <a:lstStyle/>
                    <a:p>
                      <a:pPr algn="l" fontAlgn="b"/>
                      <a:r>
                        <a:rPr lang="fr-CA" sz="1400" b="0" i="0" u="none" strike="noStrike" dirty="0">
                          <a:solidFill>
                            <a:srgbClr val="000000"/>
                          </a:solidFill>
                          <a:effectLst/>
                          <a:latin typeface="+mn-lt"/>
                        </a:rPr>
                        <a:t>TRANSPORT ROUTIER</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193 755 $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16%</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164 400 $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29 355 $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18%</a:t>
                      </a:r>
                    </a:p>
                  </a:txBody>
                  <a:tcPr marL="9525" marR="9525" marT="9525" marB="0" anchor="b">
                    <a:solidFill>
                      <a:schemeClr val="bg1">
                        <a:lumMod val="85000"/>
                      </a:schemeClr>
                    </a:solidFill>
                  </a:tcPr>
                </a:tc>
                <a:extLst>
                  <a:ext uri="{0D108BD9-81ED-4DB2-BD59-A6C34878D82A}">
                    <a16:rowId xmlns:a16="http://schemas.microsoft.com/office/drawing/2014/main" val="10004"/>
                  </a:ext>
                </a:extLst>
              </a:tr>
              <a:tr h="263810">
                <a:tc>
                  <a:txBody>
                    <a:bodyPr/>
                    <a:lstStyle/>
                    <a:p>
                      <a:pPr algn="l" fontAlgn="b"/>
                      <a:r>
                        <a:rPr lang="fr-CA" sz="1400" b="0" i="0" u="none" strike="noStrike" dirty="0">
                          <a:solidFill>
                            <a:srgbClr val="000000"/>
                          </a:solidFill>
                          <a:effectLst/>
                          <a:latin typeface="+mn-lt"/>
                        </a:rPr>
                        <a:t>HYGIÈNE DU MILIEU</a:t>
                      </a:r>
                    </a:p>
                  </a:txBody>
                  <a:tcPr marL="9525" marR="9525" marT="9525" marB="0" anchor="b">
                    <a:noFill/>
                  </a:tcPr>
                </a:tc>
                <a:tc>
                  <a:txBody>
                    <a:bodyPr/>
                    <a:lstStyle/>
                    <a:p>
                      <a:pPr algn="r" fontAlgn="b"/>
                      <a:r>
                        <a:rPr lang="fr-CA" sz="1400" b="0" i="0" u="none" strike="noStrike" dirty="0">
                          <a:solidFill>
                            <a:srgbClr val="000000"/>
                          </a:solidFill>
                          <a:effectLst/>
                          <a:latin typeface="+mn-lt"/>
                        </a:rPr>
                        <a:t>225 079 $ </a:t>
                      </a:r>
                    </a:p>
                  </a:txBody>
                  <a:tcPr marL="9525" marR="9525" marT="9525" marB="0" anchor="b">
                    <a:noFill/>
                  </a:tcPr>
                </a:tc>
                <a:tc>
                  <a:txBody>
                    <a:bodyPr/>
                    <a:lstStyle/>
                    <a:p>
                      <a:pPr algn="ctr" fontAlgn="b"/>
                      <a:r>
                        <a:rPr lang="fr-CA" sz="1400" b="0" i="0" u="none" strike="noStrike" dirty="0">
                          <a:solidFill>
                            <a:srgbClr val="000000"/>
                          </a:solidFill>
                          <a:effectLst/>
                          <a:latin typeface="+mn-lt"/>
                        </a:rPr>
                        <a:t>18%</a:t>
                      </a:r>
                    </a:p>
                  </a:txBody>
                  <a:tcPr marL="9525" marR="9525" marT="9525" marB="0" anchor="b">
                    <a:noFill/>
                  </a:tcPr>
                </a:tc>
                <a:tc>
                  <a:txBody>
                    <a:bodyPr/>
                    <a:lstStyle/>
                    <a:p>
                      <a:pPr algn="r" fontAlgn="b"/>
                      <a:r>
                        <a:rPr lang="fr-CA" sz="1400" b="0" i="0" u="none" strike="noStrike" dirty="0">
                          <a:solidFill>
                            <a:srgbClr val="000000"/>
                          </a:solidFill>
                          <a:effectLst/>
                          <a:latin typeface="+mn-lt"/>
                        </a:rPr>
                        <a:t>197 748 $ </a:t>
                      </a:r>
                    </a:p>
                  </a:txBody>
                  <a:tcPr marL="9525" marR="9525" marT="9525" marB="0" anchor="b">
                    <a:noFill/>
                  </a:tcPr>
                </a:tc>
                <a:tc>
                  <a:txBody>
                    <a:bodyPr/>
                    <a:lstStyle/>
                    <a:p>
                      <a:pPr algn="r" fontAlgn="b"/>
                      <a:r>
                        <a:rPr lang="fr-CA" sz="1400" b="0" i="0" u="none" strike="noStrike" dirty="0">
                          <a:solidFill>
                            <a:srgbClr val="000000"/>
                          </a:solidFill>
                          <a:effectLst/>
                          <a:latin typeface="+mn-lt"/>
                        </a:rPr>
                        <a:t>27 331 $ </a:t>
                      </a:r>
                    </a:p>
                  </a:txBody>
                  <a:tcPr marL="9525" marR="9525" marT="9525" marB="0" anchor="b">
                    <a:noFill/>
                  </a:tcPr>
                </a:tc>
                <a:tc>
                  <a:txBody>
                    <a:bodyPr/>
                    <a:lstStyle/>
                    <a:p>
                      <a:pPr algn="ctr" fontAlgn="b"/>
                      <a:r>
                        <a:rPr lang="fr-CA" sz="1400" b="0" i="0" u="none" strike="noStrike" dirty="0">
                          <a:solidFill>
                            <a:srgbClr val="000000"/>
                          </a:solidFill>
                          <a:effectLst/>
                          <a:latin typeface="+mn-lt"/>
                        </a:rPr>
                        <a:t>14%</a:t>
                      </a:r>
                    </a:p>
                  </a:txBody>
                  <a:tcPr marL="9525" marR="9525" marT="9525" marB="0" anchor="b">
                    <a:noFill/>
                  </a:tcPr>
                </a:tc>
                <a:extLst>
                  <a:ext uri="{0D108BD9-81ED-4DB2-BD59-A6C34878D82A}">
                    <a16:rowId xmlns:a16="http://schemas.microsoft.com/office/drawing/2014/main" val="10005"/>
                  </a:ext>
                </a:extLst>
              </a:tr>
              <a:tr h="263810">
                <a:tc>
                  <a:txBody>
                    <a:bodyPr/>
                    <a:lstStyle/>
                    <a:p>
                      <a:pPr algn="l" fontAlgn="b"/>
                      <a:r>
                        <a:rPr lang="fr-CA" sz="1400" b="0" i="0" u="none" strike="noStrike" dirty="0">
                          <a:solidFill>
                            <a:srgbClr val="000000"/>
                          </a:solidFill>
                          <a:effectLst/>
                          <a:latin typeface="+mn-lt"/>
                        </a:rPr>
                        <a:t>SANTÉ ET BIEN ÊTRE</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 0 $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0%</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0 $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0 $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 0%</a:t>
                      </a:r>
                    </a:p>
                  </a:txBody>
                  <a:tcPr marL="9525" marR="9525" marT="9525" marB="0" anchor="b">
                    <a:solidFill>
                      <a:schemeClr val="bg1">
                        <a:lumMod val="85000"/>
                      </a:schemeClr>
                    </a:solidFill>
                  </a:tcPr>
                </a:tc>
                <a:extLst>
                  <a:ext uri="{0D108BD9-81ED-4DB2-BD59-A6C34878D82A}">
                    <a16:rowId xmlns:a16="http://schemas.microsoft.com/office/drawing/2014/main" val="10006"/>
                  </a:ext>
                </a:extLst>
              </a:tr>
              <a:tr h="276713">
                <a:tc>
                  <a:txBody>
                    <a:bodyPr/>
                    <a:lstStyle/>
                    <a:p>
                      <a:pPr algn="l" fontAlgn="b"/>
                      <a:r>
                        <a:rPr lang="fr-CA" sz="1400" b="0" i="0" u="none" strike="noStrike" dirty="0">
                          <a:solidFill>
                            <a:srgbClr val="000000"/>
                          </a:solidFill>
                          <a:effectLst/>
                          <a:latin typeface="+mn-lt"/>
                        </a:rPr>
                        <a:t>AMÉNAGEMENT, URBANISME ET DÉVELOPPEMENT</a:t>
                      </a:r>
                    </a:p>
                  </a:txBody>
                  <a:tcPr marL="9525" marR="9525" marT="9525" marB="0" anchor="b">
                    <a:noFill/>
                  </a:tcPr>
                </a:tc>
                <a:tc>
                  <a:txBody>
                    <a:bodyPr/>
                    <a:lstStyle/>
                    <a:p>
                      <a:pPr algn="r" fontAlgn="ctr"/>
                      <a:r>
                        <a:rPr lang="fr-CA" sz="1400" b="0" i="0" u="none" strike="noStrike" dirty="0">
                          <a:solidFill>
                            <a:srgbClr val="000000"/>
                          </a:solidFill>
                          <a:effectLst/>
                          <a:latin typeface="+mn-lt"/>
                        </a:rPr>
                        <a:t>57 667 $ </a:t>
                      </a:r>
                    </a:p>
                  </a:txBody>
                  <a:tcPr marL="9525" marR="9525" marT="9525" marB="0" anchor="ctr">
                    <a:noFill/>
                  </a:tcPr>
                </a:tc>
                <a:tc>
                  <a:txBody>
                    <a:bodyPr/>
                    <a:lstStyle/>
                    <a:p>
                      <a:pPr algn="ctr" fontAlgn="ctr"/>
                      <a:r>
                        <a:rPr lang="fr-CA" sz="1400" b="0" i="0" u="none" strike="noStrike" dirty="0">
                          <a:solidFill>
                            <a:srgbClr val="000000"/>
                          </a:solidFill>
                          <a:effectLst/>
                          <a:latin typeface="+mn-lt"/>
                        </a:rPr>
                        <a:t>5%</a:t>
                      </a:r>
                    </a:p>
                  </a:txBody>
                  <a:tcPr marL="9525" marR="9525" marT="9525" marB="0" anchor="ctr">
                    <a:noFill/>
                  </a:tcPr>
                </a:tc>
                <a:tc>
                  <a:txBody>
                    <a:bodyPr/>
                    <a:lstStyle/>
                    <a:p>
                      <a:pPr algn="r" fontAlgn="ctr"/>
                      <a:r>
                        <a:rPr lang="fr-CA" sz="1400" b="0" i="0" u="none" strike="noStrike" dirty="0">
                          <a:solidFill>
                            <a:srgbClr val="000000"/>
                          </a:solidFill>
                          <a:effectLst/>
                          <a:latin typeface="+mn-lt"/>
                        </a:rPr>
                        <a:t>55 891 $ </a:t>
                      </a:r>
                    </a:p>
                  </a:txBody>
                  <a:tcPr marL="9525" marR="9525" marT="9525" marB="0" anchor="ctr">
                    <a:noFill/>
                  </a:tcPr>
                </a:tc>
                <a:tc>
                  <a:txBody>
                    <a:bodyPr/>
                    <a:lstStyle/>
                    <a:p>
                      <a:pPr algn="r" fontAlgn="ctr"/>
                      <a:r>
                        <a:rPr lang="fr-CA" sz="1400" b="0" i="0" u="none" strike="noStrike" dirty="0">
                          <a:solidFill>
                            <a:srgbClr val="000000"/>
                          </a:solidFill>
                          <a:effectLst/>
                          <a:latin typeface="+mn-lt"/>
                        </a:rPr>
                        <a:t>1 776 $ </a:t>
                      </a:r>
                    </a:p>
                  </a:txBody>
                  <a:tcPr marL="9525" marR="9525" marT="9525" marB="0" anchor="ctr">
                    <a:noFill/>
                  </a:tcPr>
                </a:tc>
                <a:tc>
                  <a:txBody>
                    <a:bodyPr/>
                    <a:lstStyle/>
                    <a:p>
                      <a:pPr algn="ctr" fontAlgn="ctr"/>
                      <a:r>
                        <a:rPr lang="fr-CA" sz="1400" b="0" i="0" u="none" strike="noStrike" dirty="0">
                          <a:solidFill>
                            <a:srgbClr val="000000"/>
                          </a:solidFill>
                          <a:effectLst/>
                          <a:latin typeface="+mn-lt"/>
                        </a:rPr>
                        <a:t>3%</a:t>
                      </a:r>
                    </a:p>
                  </a:txBody>
                  <a:tcPr marL="9525" marR="9525" marT="9525" marB="0" anchor="ctr">
                    <a:noFill/>
                  </a:tcPr>
                </a:tc>
                <a:extLst>
                  <a:ext uri="{0D108BD9-81ED-4DB2-BD59-A6C34878D82A}">
                    <a16:rowId xmlns:a16="http://schemas.microsoft.com/office/drawing/2014/main" val="10007"/>
                  </a:ext>
                </a:extLst>
              </a:tr>
              <a:tr h="263810">
                <a:tc>
                  <a:txBody>
                    <a:bodyPr/>
                    <a:lstStyle/>
                    <a:p>
                      <a:pPr algn="l" fontAlgn="b"/>
                      <a:r>
                        <a:rPr lang="fr-CA" sz="1400" b="0" i="0" u="none" strike="noStrike">
                          <a:solidFill>
                            <a:srgbClr val="000000"/>
                          </a:solidFill>
                          <a:effectLst/>
                          <a:latin typeface="+mn-lt"/>
                        </a:rPr>
                        <a:t>LOISIRS ET CULTURE</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49 029 $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4%</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38 416 $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10 613 $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28%</a:t>
                      </a:r>
                    </a:p>
                  </a:txBody>
                  <a:tcPr marL="9525" marR="9525" marT="9525" marB="0" anchor="b">
                    <a:solidFill>
                      <a:schemeClr val="bg1">
                        <a:lumMod val="85000"/>
                      </a:schemeClr>
                    </a:solidFill>
                  </a:tcPr>
                </a:tc>
                <a:extLst>
                  <a:ext uri="{0D108BD9-81ED-4DB2-BD59-A6C34878D82A}">
                    <a16:rowId xmlns:a16="http://schemas.microsoft.com/office/drawing/2014/main" val="10008"/>
                  </a:ext>
                </a:extLst>
              </a:tr>
              <a:tr h="263810">
                <a:tc>
                  <a:txBody>
                    <a:bodyPr/>
                    <a:lstStyle/>
                    <a:p>
                      <a:pPr algn="l" fontAlgn="b"/>
                      <a:r>
                        <a:rPr lang="fr-CA" sz="1400" b="0" i="0" u="none" strike="noStrike">
                          <a:solidFill>
                            <a:srgbClr val="000000"/>
                          </a:solidFill>
                          <a:effectLst/>
                          <a:latin typeface="+mn-lt"/>
                        </a:rPr>
                        <a:t>FRAIS DE FINANCEMENT</a:t>
                      </a:r>
                    </a:p>
                  </a:txBody>
                  <a:tcPr marL="9525" marR="9525" marT="9525" marB="0" anchor="b">
                    <a:noFill/>
                  </a:tcPr>
                </a:tc>
                <a:tc>
                  <a:txBody>
                    <a:bodyPr/>
                    <a:lstStyle/>
                    <a:p>
                      <a:pPr algn="r" fontAlgn="b"/>
                      <a:r>
                        <a:rPr lang="fr-CA" sz="1400" b="0" i="0" u="none" strike="noStrike" dirty="0">
                          <a:solidFill>
                            <a:srgbClr val="000000"/>
                          </a:solidFill>
                          <a:effectLst/>
                          <a:latin typeface="+mn-lt"/>
                        </a:rPr>
                        <a:t>293 947 $ </a:t>
                      </a:r>
                    </a:p>
                  </a:txBody>
                  <a:tcPr marL="9525" marR="9525" marT="9525" marB="0" anchor="b">
                    <a:noFill/>
                  </a:tcPr>
                </a:tc>
                <a:tc>
                  <a:txBody>
                    <a:bodyPr/>
                    <a:lstStyle/>
                    <a:p>
                      <a:pPr algn="ctr" fontAlgn="b"/>
                      <a:r>
                        <a:rPr lang="fr-CA" sz="1400" b="0" i="0" u="none" strike="noStrike" dirty="0">
                          <a:solidFill>
                            <a:srgbClr val="000000"/>
                          </a:solidFill>
                          <a:effectLst/>
                          <a:latin typeface="+mn-lt"/>
                        </a:rPr>
                        <a:t>24%</a:t>
                      </a:r>
                    </a:p>
                  </a:txBody>
                  <a:tcPr marL="9525" marR="9525" marT="9525" marB="0" anchor="b">
                    <a:noFill/>
                  </a:tcPr>
                </a:tc>
                <a:tc>
                  <a:txBody>
                    <a:bodyPr/>
                    <a:lstStyle/>
                    <a:p>
                      <a:pPr algn="r" fontAlgn="b"/>
                      <a:r>
                        <a:rPr lang="fr-CA" sz="1400" b="0" i="0" u="none" strike="noStrike" dirty="0">
                          <a:solidFill>
                            <a:srgbClr val="000000"/>
                          </a:solidFill>
                          <a:effectLst/>
                          <a:latin typeface="+mn-lt"/>
                        </a:rPr>
                        <a:t>139 339 $ </a:t>
                      </a:r>
                    </a:p>
                  </a:txBody>
                  <a:tcPr marL="9525" marR="9525" marT="9525" marB="0" anchor="b">
                    <a:noFill/>
                  </a:tcPr>
                </a:tc>
                <a:tc>
                  <a:txBody>
                    <a:bodyPr/>
                    <a:lstStyle/>
                    <a:p>
                      <a:pPr algn="r" fontAlgn="b"/>
                      <a:r>
                        <a:rPr lang="fr-CA" sz="1400" b="0" i="0" u="none" strike="noStrike" dirty="0">
                          <a:solidFill>
                            <a:srgbClr val="000000"/>
                          </a:solidFill>
                          <a:effectLst/>
                          <a:latin typeface="+mn-lt"/>
                        </a:rPr>
                        <a:t>154 608 $ </a:t>
                      </a:r>
                    </a:p>
                  </a:txBody>
                  <a:tcPr marL="9525" marR="9525" marT="9525" marB="0" anchor="b">
                    <a:noFill/>
                  </a:tcPr>
                </a:tc>
                <a:tc>
                  <a:txBody>
                    <a:bodyPr/>
                    <a:lstStyle/>
                    <a:p>
                      <a:pPr algn="ctr" fontAlgn="b"/>
                      <a:r>
                        <a:rPr lang="fr-CA" sz="1400" b="0" i="0" u="none" strike="noStrike" dirty="0">
                          <a:solidFill>
                            <a:srgbClr val="000000"/>
                          </a:solidFill>
                          <a:effectLst/>
                          <a:latin typeface="+mn-lt"/>
                        </a:rPr>
                        <a:t>s/o</a:t>
                      </a:r>
                    </a:p>
                  </a:txBody>
                  <a:tcPr marL="9525" marR="9525" marT="9525" marB="0" anchor="b">
                    <a:noFill/>
                  </a:tcPr>
                </a:tc>
                <a:extLst>
                  <a:ext uri="{0D108BD9-81ED-4DB2-BD59-A6C34878D82A}">
                    <a16:rowId xmlns:a16="http://schemas.microsoft.com/office/drawing/2014/main" val="10009"/>
                  </a:ext>
                </a:extLst>
              </a:tr>
              <a:tr h="263810">
                <a:tc>
                  <a:txBody>
                    <a:bodyPr/>
                    <a:lstStyle/>
                    <a:p>
                      <a:pPr algn="l" fontAlgn="b"/>
                      <a:r>
                        <a:rPr lang="fr-CA" sz="1400" b="0" i="0" u="none" strike="noStrike">
                          <a:solidFill>
                            <a:srgbClr val="000000"/>
                          </a:solidFill>
                          <a:effectLst/>
                          <a:latin typeface="+mn-lt"/>
                        </a:rPr>
                        <a:t>AFFECTATION IMMOBILISATIONS</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4 725 $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0%</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52 925 $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-48 200 $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s/o</a:t>
                      </a:r>
                    </a:p>
                  </a:txBody>
                  <a:tcPr marL="9525" marR="9525" marT="9525" marB="0" anchor="b">
                    <a:solidFill>
                      <a:schemeClr val="bg1">
                        <a:lumMod val="85000"/>
                      </a:schemeClr>
                    </a:solidFill>
                  </a:tcPr>
                </a:tc>
                <a:extLst>
                  <a:ext uri="{0D108BD9-81ED-4DB2-BD59-A6C34878D82A}">
                    <a16:rowId xmlns:a16="http://schemas.microsoft.com/office/drawing/2014/main" val="10010"/>
                  </a:ext>
                </a:extLst>
              </a:tr>
              <a:tr h="263810">
                <a:tc>
                  <a:txBody>
                    <a:bodyPr/>
                    <a:lstStyle/>
                    <a:p>
                      <a:pPr algn="l" fontAlgn="b"/>
                      <a:r>
                        <a:rPr lang="fr-CA" sz="1400" b="1" i="0" u="none" strike="noStrike" dirty="0">
                          <a:solidFill>
                            <a:schemeClr val="bg1"/>
                          </a:solidFill>
                          <a:effectLst/>
                          <a:latin typeface="+mn-lt"/>
                        </a:rPr>
                        <a:t>TOTAL DES DÉPENSES</a:t>
                      </a:r>
                    </a:p>
                  </a:txBody>
                  <a:tcPr marL="9525" marR="9525" marT="9525" marB="0" anchor="b">
                    <a:solidFill>
                      <a:schemeClr val="tx1"/>
                    </a:solidFill>
                  </a:tcPr>
                </a:tc>
                <a:tc>
                  <a:txBody>
                    <a:bodyPr/>
                    <a:lstStyle/>
                    <a:p>
                      <a:pPr algn="r" fontAlgn="b"/>
                      <a:r>
                        <a:rPr lang="fr-CA" sz="1400" b="1" i="0" u="none" strike="noStrike" dirty="0">
                          <a:solidFill>
                            <a:schemeClr val="bg1"/>
                          </a:solidFill>
                          <a:effectLst/>
                          <a:latin typeface="+mn-lt"/>
                        </a:rPr>
                        <a:t>1 245 271 $ </a:t>
                      </a:r>
                    </a:p>
                  </a:txBody>
                  <a:tcPr marL="9525" marR="9525" marT="9525" marB="0" anchor="b">
                    <a:solidFill>
                      <a:schemeClr val="tx1"/>
                    </a:solidFill>
                  </a:tcPr>
                </a:tc>
                <a:tc>
                  <a:txBody>
                    <a:bodyPr/>
                    <a:lstStyle/>
                    <a:p>
                      <a:pPr algn="ctr" fontAlgn="b"/>
                      <a:r>
                        <a:rPr lang="fr-CA" sz="1400" b="1" i="0" u="none" strike="noStrike" dirty="0">
                          <a:solidFill>
                            <a:schemeClr val="bg1"/>
                          </a:solidFill>
                          <a:effectLst/>
                          <a:latin typeface="+mn-lt"/>
                        </a:rPr>
                        <a:t>100%</a:t>
                      </a:r>
                    </a:p>
                  </a:txBody>
                  <a:tcPr marL="9525" marR="9525" marT="9525" marB="0" anchor="b">
                    <a:solidFill>
                      <a:schemeClr val="tx1"/>
                    </a:solidFill>
                  </a:tcPr>
                </a:tc>
                <a:tc>
                  <a:txBody>
                    <a:bodyPr/>
                    <a:lstStyle/>
                    <a:p>
                      <a:pPr algn="r" fontAlgn="b"/>
                      <a:r>
                        <a:rPr lang="fr-CA" sz="1400" b="1" i="0" u="none" strike="noStrike" dirty="0">
                          <a:solidFill>
                            <a:schemeClr val="bg1"/>
                          </a:solidFill>
                          <a:effectLst/>
                          <a:latin typeface="+mn-lt"/>
                        </a:rPr>
                        <a:t>1 013 658 $ </a:t>
                      </a:r>
                    </a:p>
                  </a:txBody>
                  <a:tcPr marL="9525" marR="9525" marT="9525" marB="0" anchor="b">
                    <a:solidFill>
                      <a:schemeClr val="tx1"/>
                    </a:solidFill>
                  </a:tcPr>
                </a:tc>
                <a:tc>
                  <a:txBody>
                    <a:bodyPr/>
                    <a:lstStyle/>
                    <a:p>
                      <a:pPr algn="r" fontAlgn="b"/>
                      <a:r>
                        <a:rPr lang="fr-CA" sz="1400" b="1" i="0" u="none" strike="noStrike" dirty="0">
                          <a:solidFill>
                            <a:schemeClr val="bg1"/>
                          </a:solidFill>
                          <a:effectLst/>
                          <a:latin typeface="+mn-lt"/>
                        </a:rPr>
                        <a:t>231 613 $ </a:t>
                      </a:r>
                    </a:p>
                  </a:txBody>
                  <a:tcPr marL="9525" marR="9525" marT="9525" marB="0" anchor="b">
                    <a:solidFill>
                      <a:schemeClr val="tx1"/>
                    </a:solidFill>
                  </a:tcPr>
                </a:tc>
                <a:tc>
                  <a:txBody>
                    <a:bodyPr/>
                    <a:lstStyle/>
                    <a:p>
                      <a:pPr algn="ctr" fontAlgn="b"/>
                      <a:r>
                        <a:rPr lang="fr-CA" sz="1400" b="1" i="0" u="none" strike="noStrike" dirty="0">
                          <a:solidFill>
                            <a:schemeClr val="bg1"/>
                          </a:solidFill>
                          <a:effectLst/>
                          <a:latin typeface="+mn-lt"/>
                        </a:rPr>
                        <a:t>23 %</a:t>
                      </a:r>
                    </a:p>
                  </a:txBody>
                  <a:tcPr marL="9525" marR="9525" marT="9525" marB="0" anchor="b">
                    <a:solidFill>
                      <a:schemeClr val="tx1"/>
                    </a:solidFill>
                  </a:tcPr>
                </a:tc>
                <a:extLst>
                  <a:ext uri="{0D108BD9-81ED-4DB2-BD59-A6C34878D82A}">
                    <a16:rowId xmlns:a16="http://schemas.microsoft.com/office/drawing/2014/main" val="10011"/>
                  </a:ext>
                </a:extLst>
              </a:tr>
            </a:tbl>
          </a:graphicData>
        </a:graphic>
      </p:graphicFrame>
      <p:pic>
        <p:nvPicPr>
          <p:cNvPr id="5" name="Image 4">
            <a:extLst>
              <a:ext uri="{FF2B5EF4-FFF2-40B4-BE49-F238E27FC236}">
                <a16:creationId xmlns:a16="http://schemas.microsoft.com/office/drawing/2014/main" id="{3459453F-46DB-415D-9BBA-CCB86DF0B9A5}"/>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7381875" y="4640677"/>
            <a:ext cx="1628775" cy="1628775"/>
          </a:xfrm>
          <a:prstGeom prst="rect">
            <a:avLst/>
          </a:prstGeom>
        </p:spPr>
      </p:pic>
      <p:sp>
        <p:nvSpPr>
          <p:cNvPr id="6" name="ZoneTexte 5">
            <a:extLst>
              <a:ext uri="{FF2B5EF4-FFF2-40B4-BE49-F238E27FC236}">
                <a16:creationId xmlns:a16="http://schemas.microsoft.com/office/drawing/2014/main" id="{75989FA8-03A3-4619-9377-53B5B83FE797}"/>
              </a:ext>
            </a:extLst>
          </p:cNvPr>
          <p:cNvSpPr txBox="1"/>
          <p:nvPr/>
        </p:nvSpPr>
        <p:spPr>
          <a:xfrm>
            <a:off x="7381875" y="7163406"/>
            <a:ext cx="215861" cy="7294305"/>
          </a:xfrm>
          <a:prstGeom prst="rect">
            <a:avLst/>
          </a:prstGeom>
          <a:noFill/>
        </p:spPr>
        <p:txBody>
          <a:bodyPr wrap="square" rtlCol="0">
            <a:spAutoFit/>
          </a:bodyPr>
          <a:lstStyle/>
          <a:p>
            <a:r>
              <a:rPr lang="fr-CA" sz="900">
                <a:hlinkClick r:id="rId6" tooltip="https://commons.wikimedia.org/wiki/File:TAX_bag_filled_with_USD.jpg"/>
              </a:rPr>
              <a:t>Cette photo</a:t>
            </a:r>
            <a:r>
              <a:rPr lang="fr-CA" sz="900"/>
              <a:t> par Auteur inconnu est soumis à la licence </a:t>
            </a:r>
            <a:r>
              <a:rPr lang="fr-CA" sz="900">
                <a:hlinkClick r:id="rId7" tooltip="https://creativecommons.org/licenses/by-sa/3.0/"/>
              </a:rPr>
              <a:t>CC BY-SA</a:t>
            </a:r>
            <a:endParaRPr lang="fr-CA" sz="900"/>
          </a:p>
        </p:txBody>
      </p:sp>
    </p:spTree>
    <p:extLst>
      <p:ext uri="{BB962C8B-B14F-4D97-AF65-F5344CB8AC3E}">
        <p14:creationId xmlns:p14="http://schemas.microsoft.com/office/powerpoint/2010/main" val="1970068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custDataLst>
              <p:tags r:id="rId1"/>
            </p:custDataLst>
            <p:extLst>
              <p:ext uri="{D42A27DB-BD31-4B8C-83A1-F6EECF244321}">
                <p14:modId xmlns:p14="http://schemas.microsoft.com/office/powerpoint/2010/main" val="2675583463"/>
              </p:ext>
            </p:extLst>
          </p:nvPr>
        </p:nvGraphicFramePr>
        <p:xfrm>
          <a:off x="0" y="1"/>
          <a:ext cx="9144000" cy="6858000"/>
        </p:xfrm>
        <a:graphic>
          <a:graphicData uri="http://schemas.openxmlformats.org/drawingml/2006/chart">
            <c:chart xmlns:c="http://schemas.openxmlformats.org/drawingml/2006/chart" xmlns:r="http://schemas.openxmlformats.org/officeDocument/2006/relationships" r:id="rId5"/>
          </a:graphicData>
        </a:graphic>
      </p:graphicFrame>
      <p:pic>
        <p:nvPicPr>
          <p:cNvPr id="9" name="Image 8"/>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41773" y="990600"/>
            <a:ext cx="988309" cy="960902"/>
          </a:xfrm>
          <a:prstGeom prst="rect">
            <a:avLst/>
          </a:prstGeom>
        </p:spPr>
      </p:pic>
      <p:graphicFrame>
        <p:nvGraphicFramePr>
          <p:cNvPr id="7" name="Graphique 6">
            <a:extLst>
              <a:ext uri="{FF2B5EF4-FFF2-40B4-BE49-F238E27FC236}">
                <a16:creationId xmlns:a16="http://schemas.microsoft.com/office/drawing/2014/main" id="{00000000-0008-0000-0000-000009000000}"/>
              </a:ext>
            </a:extLst>
          </p:cNvPr>
          <p:cNvGraphicFramePr>
            <a:graphicFrameLocks/>
          </p:cNvGraphicFramePr>
          <p:nvPr>
            <p:extLst>
              <p:ext uri="{D42A27DB-BD31-4B8C-83A1-F6EECF244321}">
                <p14:modId xmlns:p14="http://schemas.microsoft.com/office/powerpoint/2010/main" val="3107498935"/>
              </p:ext>
            </p:extLst>
          </p:nvPr>
        </p:nvGraphicFramePr>
        <p:xfrm>
          <a:off x="714374" y="990600"/>
          <a:ext cx="8010525" cy="48768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6" name="Chart 25">
            <a:extLst>
              <a:ext uri="{FF2B5EF4-FFF2-40B4-BE49-F238E27FC236}">
                <a16:creationId xmlns:a16="http://schemas.microsoft.com/office/drawing/2014/main" id="{00000000-0008-0000-0700-000019000000}"/>
              </a:ext>
            </a:extLst>
          </p:cNvPr>
          <p:cNvGraphicFramePr>
            <a:graphicFrameLocks/>
          </p:cNvGraphicFramePr>
          <p:nvPr>
            <p:extLst>
              <p:ext uri="{D42A27DB-BD31-4B8C-83A1-F6EECF244321}">
                <p14:modId xmlns:p14="http://schemas.microsoft.com/office/powerpoint/2010/main" val="606485247"/>
              </p:ext>
            </p:extLst>
          </p:nvPr>
        </p:nvGraphicFramePr>
        <p:xfrm>
          <a:off x="2415185" y="1951502"/>
          <a:ext cx="4608902" cy="4007586"/>
        </p:xfrm>
        <a:graphic>
          <a:graphicData uri="http://schemas.openxmlformats.org/drawingml/2006/chart">
            <c:chart xmlns:c="http://schemas.openxmlformats.org/drawingml/2006/chart" xmlns:r="http://schemas.openxmlformats.org/officeDocument/2006/relationships" r:id="rId8"/>
          </a:graphicData>
        </a:graphic>
      </p:graphicFrame>
      <p:sp>
        <p:nvSpPr>
          <p:cNvPr id="2" name="ZoneTexte 1">
            <a:extLst>
              <a:ext uri="{FF2B5EF4-FFF2-40B4-BE49-F238E27FC236}">
                <a16:creationId xmlns:a16="http://schemas.microsoft.com/office/drawing/2014/main" id="{3AA9072E-2293-4024-BC15-A4329131B3FF}"/>
              </a:ext>
            </a:extLst>
          </p:cNvPr>
          <p:cNvSpPr txBox="1"/>
          <p:nvPr/>
        </p:nvSpPr>
        <p:spPr>
          <a:xfrm>
            <a:off x="3362326" y="828675"/>
            <a:ext cx="2604260" cy="769441"/>
          </a:xfrm>
          <a:prstGeom prst="rect">
            <a:avLst/>
          </a:prstGeom>
          <a:noFill/>
        </p:spPr>
        <p:txBody>
          <a:bodyPr wrap="square" rtlCol="0">
            <a:spAutoFit/>
          </a:bodyPr>
          <a:lstStyle/>
          <a:p>
            <a:pPr algn="ctr"/>
            <a:r>
              <a:rPr lang="fr-CA" sz="2200" b="1" dirty="0"/>
              <a:t>DÉPENSES 2019</a:t>
            </a:r>
          </a:p>
          <a:p>
            <a:pPr algn="ctr"/>
            <a:r>
              <a:rPr lang="fr-CA" sz="2200" b="1" dirty="0"/>
              <a:t>1 245 271 $</a:t>
            </a:r>
          </a:p>
        </p:txBody>
      </p:sp>
    </p:spTree>
    <p:extLst>
      <p:ext uri="{BB962C8B-B14F-4D97-AF65-F5344CB8AC3E}">
        <p14:creationId xmlns:p14="http://schemas.microsoft.com/office/powerpoint/2010/main" val="365116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198359" y="198442"/>
            <a:ext cx="8855106" cy="833654"/>
          </a:xfrm>
        </p:spPr>
        <p:txBody>
          <a:bodyPr>
            <a:normAutofit/>
          </a:bodyPr>
          <a:lstStyle/>
          <a:p>
            <a:pPr algn="ctr"/>
            <a:r>
              <a:rPr lang="fr-CA" sz="3200" b="1" dirty="0">
                <a:effectLst>
                  <a:outerShdw blurRad="38100" dist="38100" dir="2700000" algn="tl">
                    <a:srgbClr val="000000">
                      <a:alpha val="43137"/>
                    </a:srgbClr>
                  </a:outerShdw>
                </a:effectLst>
                <a:latin typeface="+mn-lt"/>
              </a:rPr>
              <a:t>Les taux de taxation et de la tarification</a:t>
            </a:r>
          </a:p>
        </p:txBody>
      </p:sp>
      <p:graphicFrame>
        <p:nvGraphicFramePr>
          <p:cNvPr id="6" name="Tableau 5"/>
          <p:cNvGraphicFramePr>
            <a:graphicFrameLocks noGrp="1"/>
          </p:cNvGraphicFramePr>
          <p:nvPr>
            <p:custDataLst>
              <p:tags r:id="rId2"/>
            </p:custDataLst>
            <p:extLst>
              <p:ext uri="{D42A27DB-BD31-4B8C-83A1-F6EECF244321}">
                <p14:modId xmlns:p14="http://schemas.microsoft.com/office/powerpoint/2010/main" val="931731108"/>
              </p:ext>
            </p:extLst>
          </p:nvPr>
        </p:nvGraphicFramePr>
        <p:xfrm>
          <a:off x="1018104" y="1421344"/>
          <a:ext cx="7107792" cy="3441696"/>
        </p:xfrm>
        <a:graphic>
          <a:graphicData uri="http://schemas.openxmlformats.org/drawingml/2006/table">
            <a:tbl>
              <a:tblPr>
                <a:tableStyleId>{5C22544A-7EE6-4342-B048-85BDC9FD1C3A}</a:tableStyleId>
              </a:tblPr>
              <a:tblGrid>
                <a:gridCol w="3881228">
                  <a:extLst>
                    <a:ext uri="{9D8B030D-6E8A-4147-A177-3AD203B41FA5}">
                      <a16:colId xmlns:a16="http://schemas.microsoft.com/office/drawing/2014/main" val="20000"/>
                    </a:ext>
                  </a:extLst>
                </a:gridCol>
                <a:gridCol w="1613282">
                  <a:extLst>
                    <a:ext uri="{9D8B030D-6E8A-4147-A177-3AD203B41FA5}">
                      <a16:colId xmlns:a16="http://schemas.microsoft.com/office/drawing/2014/main" val="20001"/>
                    </a:ext>
                  </a:extLst>
                </a:gridCol>
                <a:gridCol w="1613282">
                  <a:extLst>
                    <a:ext uri="{9D8B030D-6E8A-4147-A177-3AD203B41FA5}">
                      <a16:colId xmlns:a16="http://schemas.microsoft.com/office/drawing/2014/main" val="20002"/>
                    </a:ext>
                  </a:extLst>
                </a:gridCol>
              </a:tblGrid>
              <a:tr h="286808">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gridSpan="2">
                  <a:txBody>
                    <a:bodyPr/>
                    <a:lstStyle/>
                    <a:p>
                      <a:pPr algn="ctr" fontAlgn="ctr"/>
                      <a:r>
                        <a:rPr lang="fr-CA" sz="1400" b="1" u="none" strike="noStrike" dirty="0">
                          <a:solidFill>
                            <a:schemeClr val="bg1"/>
                          </a:solidFill>
                          <a:effectLst/>
                          <a:latin typeface="+mn-lt"/>
                        </a:rPr>
                        <a:t>Variation des taux de taxes</a:t>
                      </a:r>
                      <a:endParaRPr lang="fr-CA" sz="1400" b="1" i="0" u="none" strike="noStrike" dirty="0">
                        <a:solidFill>
                          <a:schemeClr val="bg1"/>
                        </a:solidFill>
                        <a:effectLst/>
                        <a:latin typeface="+mn-lt"/>
                      </a:endParaRPr>
                    </a:p>
                  </a:txBody>
                  <a:tcPr marL="8238" marR="8238" marT="8238" marB="0" anchor="ctr">
                    <a:solidFill>
                      <a:schemeClr val="tx1"/>
                    </a:solidFill>
                  </a:tcPr>
                </a:tc>
                <a:tc hMerge="1">
                  <a:txBody>
                    <a:bodyPr/>
                    <a:lstStyle/>
                    <a:p>
                      <a:endParaRPr lang="fr-CA"/>
                    </a:p>
                  </a:txBody>
                  <a:tcPr/>
                </a:tc>
                <a:extLst>
                  <a:ext uri="{0D108BD9-81ED-4DB2-BD59-A6C34878D82A}">
                    <a16:rowId xmlns:a16="http://schemas.microsoft.com/office/drawing/2014/main" val="10000"/>
                  </a:ext>
                </a:extLst>
              </a:tr>
              <a:tr h="286808">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b="1" u="none" strike="noStrike" dirty="0">
                          <a:solidFill>
                            <a:schemeClr val="bg1"/>
                          </a:solidFill>
                          <a:effectLst/>
                          <a:latin typeface="+mn-lt"/>
                        </a:rPr>
                        <a:t>2018</a:t>
                      </a:r>
                      <a:endParaRPr lang="fr-CA" sz="1400" b="1" i="0" u="none" strike="noStrike" dirty="0">
                        <a:solidFill>
                          <a:schemeClr val="bg1"/>
                        </a:solidFill>
                        <a:effectLst/>
                        <a:latin typeface="+mn-lt"/>
                      </a:endParaRPr>
                    </a:p>
                  </a:txBody>
                  <a:tcPr marL="8238" marR="8238" marT="8238" marB="0" anchor="b">
                    <a:solidFill>
                      <a:schemeClr val="tx1"/>
                    </a:solidFill>
                  </a:tcPr>
                </a:tc>
                <a:tc>
                  <a:txBody>
                    <a:bodyPr/>
                    <a:lstStyle/>
                    <a:p>
                      <a:pPr algn="ctr" fontAlgn="b"/>
                      <a:r>
                        <a:rPr lang="fr-CA" sz="1400" b="1" u="none" strike="noStrike" dirty="0">
                          <a:solidFill>
                            <a:schemeClr val="bg1"/>
                          </a:solidFill>
                          <a:effectLst/>
                          <a:latin typeface="+mn-lt"/>
                        </a:rPr>
                        <a:t>2019</a:t>
                      </a:r>
                      <a:endParaRPr lang="fr-CA" sz="1400" b="1" i="0" u="none" strike="noStrike" dirty="0">
                        <a:solidFill>
                          <a:schemeClr val="bg1"/>
                        </a:solidFill>
                        <a:effectLst/>
                        <a:latin typeface="+mn-lt"/>
                      </a:endParaRPr>
                    </a:p>
                  </a:txBody>
                  <a:tcPr marL="8238" marR="8238" marT="8238" marB="0" anchor="b">
                    <a:solidFill>
                      <a:schemeClr val="tx1"/>
                    </a:solidFill>
                  </a:tcPr>
                </a:tc>
                <a:extLst>
                  <a:ext uri="{0D108BD9-81ED-4DB2-BD59-A6C34878D82A}">
                    <a16:rowId xmlns:a16="http://schemas.microsoft.com/office/drawing/2014/main" val="10001"/>
                  </a:ext>
                </a:extLst>
              </a:tr>
              <a:tr h="286808">
                <a:tc>
                  <a:txBody>
                    <a:bodyPr/>
                    <a:lstStyle/>
                    <a:p>
                      <a:pPr algn="ctr" fontAlgn="b"/>
                      <a:r>
                        <a:rPr lang="fr-CA" sz="1400" u="none" strike="noStrike" dirty="0">
                          <a:effectLst/>
                          <a:latin typeface="+mn-lt"/>
                        </a:rPr>
                        <a:t>Non résidentiel</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1.462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1.462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2"/>
                  </a:ext>
                </a:extLst>
              </a:tr>
              <a:tr h="286808">
                <a:tc>
                  <a:txBody>
                    <a:bodyPr/>
                    <a:lstStyle/>
                    <a:p>
                      <a:pPr algn="ctr" fontAlgn="b"/>
                      <a:r>
                        <a:rPr lang="fr-CA" sz="1400" u="none" strike="noStrike" dirty="0">
                          <a:effectLst/>
                          <a:latin typeface="+mn-lt"/>
                        </a:rPr>
                        <a:t>Terrains vagues </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0.784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0.784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4"/>
                  </a:ext>
                </a:extLst>
              </a:tr>
              <a:tr h="286808">
                <a:tc>
                  <a:txBody>
                    <a:bodyPr/>
                    <a:lstStyle/>
                    <a:p>
                      <a:pPr algn="ctr" fontAlgn="b"/>
                      <a:r>
                        <a:rPr lang="fr-CA" sz="1400" b="1" u="none" strike="noStrike" dirty="0">
                          <a:effectLst/>
                          <a:latin typeface="+mn-lt"/>
                        </a:rPr>
                        <a:t>Taux de base</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tc>
                  <a:txBody>
                    <a:bodyPr/>
                    <a:lstStyle/>
                    <a:p>
                      <a:pPr algn="ctr" fontAlgn="b"/>
                      <a:r>
                        <a:rPr lang="fr-CA" sz="1400" b="1" u="none" strike="noStrike" dirty="0">
                          <a:effectLst/>
                          <a:latin typeface="+mn-lt"/>
                        </a:rPr>
                        <a:t>          0.59 $ </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tc>
                  <a:txBody>
                    <a:bodyPr/>
                    <a:lstStyle/>
                    <a:p>
                      <a:pPr algn="ctr" fontAlgn="b"/>
                      <a:r>
                        <a:rPr lang="fr-CA" sz="1400" b="1" u="none" strike="noStrike" dirty="0">
                          <a:effectLst/>
                          <a:latin typeface="+mn-lt"/>
                        </a:rPr>
                        <a:t>         0.59   $ </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extLst>
                  <a:ext uri="{0D108BD9-81ED-4DB2-BD59-A6C34878D82A}">
                    <a16:rowId xmlns:a16="http://schemas.microsoft.com/office/drawing/2014/main" val="10005"/>
                  </a:ext>
                </a:extLst>
              </a:tr>
              <a:tr h="286808">
                <a:tc>
                  <a:txBody>
                    <a:bodyPr/>
                    <a:lstStyle/>
                    <a:p>
                      <a:pPr algn="ctr" fontAlgn="b"/>
                      <a:r>
                        <a:rPr lang="fr-FR" sz="1400" b="0" i="0" u="none" strike="noStrike" dirty="0">
                          <a:solidFill>
                            <a:srgbClr val="000000"/>
                          </a:solidFill>
                          <a:effectLst/>
                          <a:latin typeface="+mn-lt"/>
                        </a:rPr>
                        <a:t>Quote-part MRC</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FR" sz="1400" b="0" i="0" u="none" strike="noStrike" dirty="0">
                          <a:solidFill>
                            <a:srgbClr val="000000"/>
                          </a:solidFill>
                          <a:effectLst/>
                          <a:latin typeface="+mn-lt"/>
                        </a:rPr>
                        <a:t>        0,033 $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FR" sz="1400" b="0" i="0" u="none" strike="noStrike" dirty="0">
                          <a:solidFill>
                            <a:srgbClr val="000000"/>
                          </a:solidFill>
                          <a:effectLst/>
                          <a:latin typeface="+mn-lt"/>
                        </a:rPr>
                        <a:t>        0,033 $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117076069"/>
                  </a:ext>
                </a:extLst>
              </a:tr>
              <a:tr h="286808">
                <a:tc>
                  <a:txBody>
                    <a:bodyPr/>
                    <a:lstStyle/>
                    <a:p>
                      <a:pPr algn="ctr" fontAlgn="b"/>
                      <a:r>
                        <a:rPr lang="fr-CA" sz="1400" u="none" strike="noStrike" dirty="0">
                          <a:effectLst/>
                          <a:latin typeface="+mn-lt"/>
                        </a:rPr>
                        <a:t>Service de police</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0.0465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0.0465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8"/>
                  </a:ext>
                </a:extLst>
              </a:tr>
              <a:tr h="286808">
                <a:tc>
                  <a:txBody>
                    <a:bodyPr/>
                    <a:lstStyle/>
                    <a:p>
                      <a:pPr algn="ctr" fontAlgn="b"/>
                      <a:r>
                        <a:rPr lang="fr-CA" sz="1400" u="none" strike="noStrike" dirty="0">
                          <a:effectLst/>
                          <a:latin typeface="+mn-lt"/>
                        </a:rPr>
                        <a:t>Eau-Égouts</a:t>
                      </a:r>
                      <a:endParaRPr lang="fr-CA" sz="1400" b="1" i="0" u="none" strike="noStrike" dirty="0">
                        <a:solidFill>
                          <a:srgbClr val="000000"/>
                        </a:solidFill>
                        <a:effectLst/>
                        <a:latin typeface="+mn-lt"/>
                      </a:endParaRPr>
                    </a:p>
                  </a:txBody>
                  <a:tcPr marL="8238" marR="8238" marT="8238" marB="0" anchor="b">
                    <a:solidFill>
                      <a:schemeClr val="bg1">
                        <a:lumMod val="85000"/>
                      </a:schemeClr>
                    </a:solidFill>
                  </a:tcPr>
                </a:tc>
                <a:tc>
                  <a:txBody>
                    <a:bodyPr/>
                    <a:lstStyle/>
                    <a:p>
                      <a:pPr algn="ctr" fontAlgn="b"/>
                      <a:r>
                        <a:rPr lang="fr-CA" sz="1400" u="none" strike="noStrike" dirty="0">
                          <a:effectLst/>
                          <a:latin typeface="+mn-lt"/>
                        </a:rPr>
                        <a:t>          700   $ </a:t>
                      </a:r>
                      <a:endParaRPr lang="fr-CA" sz="1400" b="0" i="0" u="none" strike="noStrike" dirty="0">
                        <a:solidFill>
                          <a:srgbClr val="000000"/>
                        </a:solidFill>
                        <a:effectLst/>
                        <a:latin typeface="+mn-lt"/>
                      </a:endParaRPr>
                    </a:p>
                  </a:txBody>
                  <a:tcPr marL="8238" marR="8238" marT="8238" marB="0" anchor="b">
                    <a:solidFill>
                      <a:schemeClr val="bg1">
                        <a:lumMod val="85000"/>
                      </a:schemeClr>
                    </a:solidFill>
                  </a:tcPr>
                </a:tc>
                <a:tc>
                  <a:txBody>
                    <a:bodyPr/>
                    <a:lstStyle/>
                    <a:p>
                      <a:pPr algn="ctr" fontAlgn="b"/>
                      <a:r>
                        <a:rPr lang="fr-CA" sz="1400" u="none" strike="noStrike" dirty="0">
                          <a:effectLst/>
                          <a:latin typeface="+mn-lt"/>
                        </a:rPr>
                        <a:t>          700  $ </a:t>
                      </a:r>
                      <a:endParaRPr lang="fr-CA" sz="1400" b="0" i="0" u="none" strike="noStrike" dirty="0">
                        <a:solidFill>
                          <a:srgbClr val="000000"/>
                        </a:solidFill>
                        <a:effectLst/>
                        <a:latin typeface="+mn-lt"/>
                      </a:endParaRPr>
                    </a:p>
                  </a:txBody>
                  <a:tcPr marL="8238" marR="8238" marT="8238" marB="0" anchor="b">
                    <a:solidFill>
                      <a:schemeClr val="bg1">
                        <a:lumMod val="85000"/>
                      </a:schemeClr>
                    </a:solidFill>
                  </a:tcPr>
                </a:tc>
                <a:extLst>
                  <a:ext uri="{0D108BD9-81ED-4DB2-BD59-A6C34878D82A}">
                    <a16:rowId xmlns:a16="http://schemas.microsoft.com/office/drawing/2014/main" val="10009"/>
                  </a:ext>
                </a:extLst>
              </a:tr>
              <a:tr h="286808">
                <a:tc>
                  <a:txBody>
                    <a:bodyPr/>
                    <a:lstStyle/>
                    <a:p>
                      <a:pPr algn="ctr" fontAlgn="b"/>
                      <a:r>
                        <a:rPr lang="fr-CA" sz="1400" u="none" strike="noStrike" dirty="0">
                          <a:effectLst/>
                          <a:latin typeface="+mn-lt"/>
                        </a:rPr>
                        <a:t>Ordure-recyclage</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190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190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10"/>
                  </a:ext>
                </a:extLst>
              </a:tr>
              <a:tr h="286808">
                <a:tc>
                  <a:txBody>
                    <a:bodyPr/>
                    <a:lstStyle/>
                    <a:p>
                      <a:pPr algn="ctr" fontAlgn="b"/>
                      <a:endParaRPr lang="fr-CA" sz="1400" b="0" i="0" u="none" strike="noStrike">
                        <a:solidFill>
                          <a:srgbClr val="000000"/>
                        </a:solidFill>
                        <a:effectLst/>
                        <a:latin typeface="+mn-lt"/>
                      </a:endParaRPr>
                    </a:p>
                  </a:txBody>
                  <a:tcPr marL="8238" marR="8238" marT="8238" marB="0" anchor="b">
                    <a:solidFill>
                      <a:schemeClr val="bg1"/>
                    </a:solidFill>
                  </a:tcPr>
                </a:tc>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11"/>
                  </a:ext>
                </a:extLst>
              </a:tr>
              <a:tr h="573616">
                <a:tc>
                  <a:txBody>
                    <a:bodyPr/>
                    <a:lstStyle/>
                    <a:p>
                      <a:pPr algn="ctr" fontAlgn="ctr"/>
                      <a:r>
                        <a:rPr lang="fr-CA" sz="1400" b="1" u="sng" strike="noStrike" dirty="0">
                          <a:solidFill>
                            <a:schemeClr val="bg1"/>
                          </a:solidFill>
                          <a:effectLst/>
                          <a:latin typeface="+mn-lt"/>
                        </a:rPr>
                        <a:t>Maintien en $ taux de base</a:t>
                      </a:r>
                      <a:endParaRPr lang="fr-CA" sz="1400" b="1" i="0" u="sng" strike="noStrike" dirty="0">
                        <a:solidFill>
                          <a:schemeClr val="bg1"/>
                        </a:solidFill>
                        <a:effectLst/>
                        <a:latin typeface="+mn-lt"/>
                      </a:endParaRPr>
                    </a:p>
                  </a:txBody>
                  <a:tcPr marL="8238" marR="8238" marT="8238" marB="0" anchor="ctr">
                    <a:solidFill>
                      <a:schemeClr val="tx1"/>
                    </a:solidFill>
                  </a:tcPr>
                </a:tc>
                <a:tc>
                  <a:txBody>
                    <a:bodyPr/>
                    <a:lstStyle/>
                    <a:p>
                      <a:pPr algn="ctr" fontAlgn="ctr"/>
                      <a:endParaRPr lang="fr-CA" sz="1400" b="1" i="0" u="none" strike="noStrike" dirty="0">
                        <a:solidFill>
                          <a:schemeClr val="bg1"/>
                        </a:solidFill>
                        <a:effectLst/>
                        <a:latin typeface="Calibri" panose="020F0502020204030204" pitchFamily="34" charset="0"/>
                      </a:endParaRPr>
                    </a:p>
                  </a:txBody>
                  <a:tcPr marL="9525" marR="9525" marT="9525" marB="0" anchor="ctr">
                    <a:solidFill>
                      <a:schemeClr val="tx1"/>
                    </a:solidFill>
                  </a:tcPr>
                </a:tc>
                <a:tc>
                  <a:txBody>
                    <a:bodyPr/>
                    <a:lstStyle/>
                    <a:p>
                      <a:pPr marL="0" algn="l" defTabSz="914400" rtl="0" eaLnBrk="1" fontAlgn="b" latinLnBrk="0" hangingPunct="1">
                        <a:tabLst>
                          <a:tab pos="809625" algn="l"/>
                        </a:tabLst>
                      </a:pPr>
                      <a:r>
                        <a:rPr lang="fr-CA" sz="1400" b="1" u="none" strike="noStrike" kern="1200" dirty="0">
                          <a:solidFill>
                            <a:schemeClr val="bg1"/>
                          </a:solidFill>
                          <a:effectLst/>
                          <a:latin typeface="+mn-lt"/>
                          <a:ea typeface="+mn-ea"/>
                          <a:cs typeface="+mn-cs"/>
                        </a:rPr>
                        <a:t>	0.00 $</a:t>
                      </a:r>
                    </a:p>
                  </a:txBody>
                  <a:tcPr marL="9525" marR="9525" marT="9525" marB="0" anchor="ctr">
                    <a:solidFill>
                      <a:schemeClr val="tx1"/>
                    </a:solidFill>
                  </a:tcPr>
                </a:tc>
                <a:extLst>
                  <a:ext uri="{0D108BD9-81ED-4DB2-BD59-A6C34878D82A}">
                    <a16:rowId xmlns:a16="http://schemas.microsoft.com/office/drawing/2014/main" val="10012"/>
                  </a:ext>
                </a:extLst>
              </a:tr>
            </a:tbl>
          </a:graphicData>
        </a:graphic>
      </p:graphicFrame>
      <p:sp>
        <p:nvSpPr>
          <p:cNvPr id="3" name="Rectangle 2"/>
          <p:cNvSpPr/>
          <p:nvPr>
            <p:custDataLst>
              <p:tags r:id="rId3"/>
            </p:custDataLst>
          </p:nvPr>
        </p:nvSpPr>
        <p:spPr>
          <a:xfrm>
            <a:off x="6519137" y="1719538"/>
            <a:ext cx="1606759" cy="371711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 name="Image 3"/>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20539107">
            <a:off x="4931441" y="5049461"/>
            <a:ext cx="1261985" cy="1273752"/>
          </a:xfrm>
          <a:prstGeom prst="rect">
            <a:avLst/>
          </a:prstGeom>
        </p:spPr>
      </p:pic>
      <p:sp>
        <p:nvSpPr>
          <p:cNvPr id="5" name="ZoneTexte 4"/>
          <p:cNvSpPr txBox="1"/>
          <p:nvPr>
            <p:custDataLst>
              <p:tags r:id="rId5"/>
            </p:custDataLst>
          </p:nvPr>
        </p:nvSpPr>
        <p:spPr>
          <a:xfrm>
            <a:off x="6169995" y="5574379"/>
            <a:ext cx="1681871" cy="1477328"/>
          </a:xfrm>
          <a:prstGeom prst="rect">
            <a:avLst/>
          </a:prstGeom>
          <a:noFill/>
        </p:spPr>
        <p:txBody>
          <a:bodyPr wrap="square" rtlCol="0">
            <a:spAutoFit/>
          </a:bodyPr>
          <a:lstStyle/>
          <a:p>
            <a:r>
              <a:rPr lang="fr-CA" b="1" i="1" dirty="0"/>
              <a:t>2019 = 11 500 $</a:t>
            </a:r>
          </a:p>
          <a:p>
            <a:r>
              <a:rPr lang="fr-CA" b="1" i="1" dirty="0"/>
              <a:t>2018 = 10 000 $</a:t>
            </a:r>
          </a:p>
          <a:p>
            <a:r>
              <a:rPr lang="fr-CA" b="1" i="1" dirty="0"/>
              <a:t>2017 =  9  000 $</a:t>
            </a:r>
          </a:p>
          <a:p>
            <a:r>
              <a:rPr lang="fr-CA" b="1" i="1" dirty="0"/>
              <a:t>2016 =   8 670 $</a:t>
            </a:r>
          </a:p>
          <a:p>
            <a:endParaRPr lang="fr-CA" b="1" i="1" dirty="0"/>
          </a:p>
        </p:txBody>
      </p:sp>
    </p:spTree>
    <p:extLst>
      <p:ext uri="{BB962C8B-B14F-4D97-AF65-F5344CB8AC3E}">
        <p14:creationId xmlns:p14="http://schemas.microsoft.com/office/powerpoint/2010/main" val="1906983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custDataLst>
              <p:tags r:id="rId1"/>
            </p:custDataLst>
            <p:extLst>
              <p:ext uri="{D42A27DB-BD31-4B8C-83A1-F6EECF244321}">
                <p14:modId xmlns:p14="http://schemas.microsoft.com/office/powerpoint/2010/main" val="956113418"/>
              </p:ext>
            </p:extLst>
          </p:nvPr>
        </p:nvGraphicFramePr>
        <p:xfrm>
          <a:off x="-1" y="0"/>
          <a:ext cx="9144003" cy="982819"/>
        </p:xfrm>
        <a:graphic>
          <a:graphicData uri="http://schemas.openxmlformats.org/drawingml/2006/table">
            <a:tbl>
              <a:tblPr>
                <a:tableStyleId>{5C22544A-7EE6-4342-B048-85BDC9FD1C3A}</a:tableStyleId>
              </a:tblPr>
              <a:tblGrid>
                <a:gridCol w="9144003">
                  <a:extLst>
                    <a:ext uri="{9D8B030D-6E8A-4147-A177-3AD203B41FA5}">
                      <a16:colId xmlns:a16="http://schemas.microsoft.com/office/drawing/2014/main" val="20000"/>
                    </a:ext>
                  </a:extLst>
                </a:gridCol>
              </a:tblGrid>
              <a:tr h="721895">
                <a:tc>
                  <a:txBody>
                    <a:bodyPr/>
                    <a:lstStyle/>
                    <a:p>
                      <a:pPr algn="ctr" fontAlgn="b"/>
                      <a:r>
                        <a:rPr lang="fr-CA" sz="3200" b="1" u="none" strike="noStrike" dirty="0">
                          <a:solidFill>
                            <a:schemeClr val="tx1"/>
                          </a:solidFill>
                          <a:effectLst>
                            <a:outerShdw blurRad="38100" dist="38100" dir="2700000" algn="tl">
                              <a:srgbClr val="000000">
                                <a:alpha val="43137"/>
                              </a:srgbClr>
                            </a:outerShdw>
                          </a:effectLst>
                          <a:latin typeface="+mn-lt"/>
                        </a:rPr>
                        <a:t>IMPACT SUR LE COMPTE DE TAXES</a:t>
                      </a:r>
                    </a:p>
                    <a:p>
                      <a:pPr marL="0" marR="0" indent="0" algn="ctr" defTabSz="914400" rtl="0" eaLnBrk="1" fontAlgn="b" latinLnBrk="0" hangingPunct="1">
                        <a:lnSpc>
                          <a:spcPct val="100000"/>
                        </a:lnSpc>
                        <a:spcBef>
                          <a:spcPts val="0"/>
                        </a:spcBef>
                        <a:spcAft>
                          <a:spcPts val="0"/>
                        </a:spcAft>
                        <a:buClrTx/>
                        <a:buSzTx/>
                        <a:buFontTx/>
                        <a:buNone/>
                        <a:tabLst/>
                        <a:defRPr/>
                      </a:pPr>
                      <a:r>
                        <a:rPr lang="fr-CA" sz="3200" b="1" u="none" strike="noStrike" dirty="0">
                          <a:solidFill>
                            <a:schemeClr val="tx1"/>
                          </a:solidFill>
                          <a:effectLst>
                            <a:outerShdw blurRad="38100" dist="38100" dir="2700000" algn="tl">
                              <a:srgbClr val="000000">
                                <a:alpha val="43137"/>
                              </a:srgbClr>
                            </a:outerShdw>
                          </a:effectLst>
                          <a:latin typeface="+mn-lt"/>
                        </a:rPr>
                        <a:t>Simulation pour une résidence unifamiliale desservie</a:t>
                      </a:r>
                    </a:p>
                  </a:txBody>
                  <a:tcPr marL="7459" marR="7459" marT="7459" marB="0" anchor="b">
                    <a:solidFill>
                      <a:schemeClr val="bg1"/>
                    </a:solidFill>
                  </a:tcPr>
                </a:tc>
                <a:extLst>
                  <a:ext uri="{0D108BD9-81ED-4DB2-BD59-A6C34878D82A}">
                    <a16:rowId xmlns:a16="http://schemas.microsoft.com/office/drawing/2014/main" val="10000"/>
                  </a:ext>
                </a:extLst>
              </a:tr>
            </a:tbl>
          </a:graphicData>
        </a:graphic>
      </p:graphicFrame>
      <p:graphicFrame>
        <p:nvGraphicFramePr>
          <p:cNvPr id="2" name="Tableau 1">
            <a:extLst>
              <a:ext uri="{FF2B5EF4-FFF2-40B4-BE49-F238E27FC236}">
                <a16:creationId xmlns:a16="http://schemas.microsoft.com/office/drawing/2014/main" id="{C4DE9180-8592-4EC1-9A79-272D37AB981B}"/>
              </a:ext>
            </a:extLst>
          </p:cNvPr>
          <p:cNvGraphicFramePr>
            <a:graphicFrameLocks noGrp="1"/>
          </p:cNvGraphicFramePr>
          <p:nvPr>
            <p:extLst>
              <p:ext uri="{D42A27DB-BD31-4B8C-83A1-F6EECF244321}">
                <p14:modId xmlns:p14="http://schemas.microsoft.com/office/powerpoint/2010/main" val="1972617699"/>
              </p:ext>
            </p:extLst>
          </p:nvPr>
        </p:nvGraphicFramePr>
        <p:xfrm>
          <a:off x="361950" y="1381125"/>
          <a:ext cx="8401054" cy="4835353"/>
        </p:xfrm>
        <a:graphic>
          <a:graphicData uri="http://schemas.openxmlformats.org/drawingml/2006/table">
            <a:tbl>
              <a:tblPr/>
              <a:tblGrid>
                <a:gridCol w="2668884">
                  <a:extLst>
                    <a:ext uri="{9D8B030D-6E8A-4147-A177-3AD203B41FA5}">
                      <a16:colId xmlns:a16="http://schemas.microsoft.com/office/drawing/2014/main" val="173626805"/>
                    </a:ext>
                  </a:extLst>
                </a:gridCol>
                <a:gridCol w="794735">
                  <a:extLst>
                    <a:ext uri="{9D8B030D-6E8A-4147-A177-3AD203B41FA5}">
                      <a16:colId xmlns:a16="http://schemas.microsoft.com/office/drawing/2014/main" val="3523509548"/>
                    </a:ext>
                  </a:extLst>
                </a:gridCol>
                <a:gridCol w="987487">
                  <a:extLst>
                    <a:ext uri="{9D8B030D-6E8A-4147-A177-3AD203B41FA5}">
                      <a16:colId xmlns:a16="http://schemas.microsoft.com/office/drawing/2014/main" val="3479498020"/>
                    </a:ext>
                  </a:extLst>
                </a:gridCol>
                <a:gridCol w="987487">
                  <a:extLst>
                    <a:ext uri="{9D8B030D-6E8A-4147-A177-3AD203B41FA5}">
                      <a16:colId xmlns:a16="http://schemas.microsoft.com/office/drawing/2014/main" val="1566062373"/>
                    </a:ext>
                  </a:extLst>
                </a:gridCol>
                <a:gridCol w="987487">
                  <a:extLst>
                    <a:ext uri="{9D8B030D-6E8A-4147-A177-3AD203B41FA5}">
                      <a16:colId xmlns:a16="http://schemas.microsoft.com/office/drawing/2014/main" val="1246058119"/>
                    </a:ext>
                  </a:extLst>
                </a:gridCol>
                <a:gridCol w="987487">
                  <a:extLst>
                    <a:ext uri="{9D8B030D-6E8A-4147-A177-3AD203B41FA5}">
                      <a16:colId xmlns:a16="http://schemas.microsoft.com/office/drawing/2014/main" val="3691551712"/>
                    </a:ext>
                  </a:extLst>
                </a:gridCol>
                <a:gridCol w="987487">
                  <a:extLst>
                    <a:ext uri="{9D8B030D-6E8A-4147-A177-3AD203B41FA5}">
                      <a16:colId xmlns:a16="http://schemas.microsoft.com/office/drawing/2014/main" val="367046855"/>
                    </a:ext>
                  </a:extLst>
                </a:gridCol>
              </a:tblGrid>
              <a:tr h="358932">
                <a:tc gridSpan="7">
                  <a:txBody>
                    <a:bodyPr/>
                    <a:lstStyle/>
                    <a:p>
                      <a:pPr algn="ctr" fontAlgn="b"/>
                      <a:r>
                        <a:rPr lang="fr-CA" sz="1200" b="1" i="0" u="none" strike="noStrike" dirty="0">
                          <a:solidFill>
                            <a:srgbClr val="000000"/>
                          </a:solidFill>
                          <a:effectLst/>
                          <a:latin typeface="Calibri" panose="020F0502020204030204" pitchFamily="34" charset="0"/>
                        </a:rPr>
                        <a:t>Année 2019</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92D050"/>
                    </a:solidFill>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extLst>
                  <a:ext uri="{0D108BD9-81ED-4DB2-BD59-A6C34878D82A}">
                    <a16:rowId xmlns:a16="http://schemas.microsoft.com/office/drawing/2014/main" val="3437419627"/>
                  </a:ext>
                </a:extLst>
              </a:tr>
              <a:tr h="345561">
                <a:tc>
                  <a:txBody>
                    <a:bodyPr/>
                    <a:lstStyle/>
                    <a:p>
                      <a:pPr algn="ctr" fontAlgn="b"/>
                      <a:r>
                        <a:rPr lang="fr-CA" sz="1200" b="1" i="0" u="none" strike="noStrike">
                          <a:solidFill>
                            <a:srgbClr val="000000"/>
                          </a:solidFill>
                          <a:effectLst/>
                          <a:latin typeface="Calibri" panose="020F0502020204030204" pitchFamily="34" charset="0"/>
                        </a:rPr>
                        <a:t> </a:t>
                      </a:r>
                    </a:p>
                  </a:txBody>
                  <a:tcPr marL="0" marR="0" marT="0" marB="0" anchor="b">
                    <a:lnL w="190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200" b="1" i="0" u="none" strike="noStrike">
                          <a:solidFill>
                            <a:srgbClr val="000000"/>
                          </a:solidFill>
                          <a:effectLst/>
                          <a:latin typeface="Calibri" panose="020F0502020204030204" pitchFamily="34" charset="0"/>
                        </a:rPr>
                        <a:t> </a:t>
                      </a:r>
                    </a:p>
                  </a:txBody>
                  <a:tcPr marL="0" marR="0" marT="0" marB="0" anchor="b">
                    <a:lnL>
                      <a:noFill/>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111503771"/>
                  </a:ext>
                </a:extLst>
              </a:tr>
              <a:tr h="825850">
                <a:tc>
                  <a:txBody>
                    <a:bodyPr/>
                    <a:lstStyle/>
                    <a:p>
                      <a:pPr algn="r" fontAlgn="ctr"/>
                      <a:r>
                        <a:rPr lang="fr-CA" sz="1100" b="1" i="0" u="none" strike="noStrike">
                          <a:solidFill>
                            <a:srgbClr val="000000"/>
                          </a:solidFill>
                          <a:effectLst/>
                          <a:latin typeface="Calibri" panose="020F0502020204030204" pitchFamily="34" charset="0"/>
                        </a:rPr>
                        <a:t>VALEUR MOYENNE D'UNE RÉSIDENCE UNIFAMILIALE DESSERVIE</a:t>
                      </a:r>
                    </a:p>
                  </a:txBody>
                  <a:tcPr marL="0" marR="0" marT="0" marB="0" anchor="ctr">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900" b="1" i="0" u="none" strike="noStrike">
                          <a:solidFill>
                            <a:srgbClr val="000000"/>
                          </a:solidFill>
                          <a:effectLst/>
                          <a:latin typeface="Calibri" panose="020F0502020204030204" pitchFamily="34" charset="0"/>
                        </a:rPr>
                        <a:t>TAUX du 100 $ d'évaluation</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200 000 $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dirty="0">
                          <a:solidFill>
                            <a:srgbClr val="000000"/>
                          </a:solidFill>
                          <a:effectLst/>
                          <a:latin typeface="Calibri" panose="020F0502020204030204" pitchFamily="34" charset="0"/>
                        </a:rPr>
                        <a:t>250 000 $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300 000 $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350 000 $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400 000 $</a:t>
                      </a:r>
                    </a:p>
                  </a:txBody>
                  <a:tcPr marL="0" marR="0" marT="0" marB="0" anchor="ctr">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286922887"/>
                  </a:ext>
                </a:extLst>
              </a:tr>
              <a:tr h="309113">
                <a:tc>
                  <a:txBody>
                    <a:bodyPr/>
                    <a:lstStyle/>
                    <a:p>
                      <a:pPr algn="r" fontAlgn="b"/>
                      <a:r>
                        <a:rPr lang="fr-CA" sz="1100" b="1" i="0" u="none" strike="noStrike">
                          <a:solidFill>
                            <a:srgbClr val="000000"/>
                          </a:solidFill>
                          <a:effectLst/>
                          <a:latin typeface="Calibri" panose="020F0502020204030204" pitchFamily="34" charset="0"/>
                        </a:rPr>
                        <a:t>Charge fiscale moyenne en 2015 </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r" fontAlgn="b"/>
                      <a:endParaRPr lang="fr-CA" sz="1100" b="1"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fr-CA" sz="1100" b="0"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fr-CA" sz="1100" b="0"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fr-CA" sz="1100" b="0"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fr-CA" sz="1100" b="0"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 </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37286646"/>
                  </a:ext>
                </a:extLst>
              </a:tr>
              <a:tr h="332191">
                <a:tc>
                  <a:txBody>
                    <a:bodyPr/>
                    <a:lstStyle/>
                    <a:p>
                      <a:pPr algn="r" fontAlgn="b"/>
                      <a:r>
                        <a:rPr lang="fr-CA" sz="1100" b="0" i="0" u="none" strike="noStrike">
                          <a:solidFill>
                            <a:srgbClr val="000000"/>
                          </a:solidFill>
                          <a:effectLst/>
                          <a:latin typeface="Calibri" panose="020F0502020204030204" pitchFamily="34" charset="0"/>
                        </a:rPr>
                        <a:t>Foncière générale</a:t>
                      </a:r>
                    </a:p>
                  </a:txBody>
                  <a:tcPr marL="0" marR="0" marT="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fr-CA" sz="1100" b="0" i="0" u="none" strike="noStrike">
                          <a:solidFill>
                            <a:srgbClr val="000000"/>
                          </a:solidFill>
                          <a:effectLst/>
                          <a:latin typeface="Calibri" panose="020F0502020204030204" pitchFamily="34" charset="0"/>
                        </a:rPr>
                        <a:t>0,5900 $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1 180 $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1 475 $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1 770 $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2 065 $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2 360 $</a:t>
                      </a:r>
                    </a:p>
                  </a:txBody>
                  <a:tcPr marL="0" marR="0" marT="0" marB="0" anchor="b">
                    <a:lnL>
                      <a:noFill/>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33146389"/>
                  </a:ext>
                </a:extLst>
              </a:tr>
              <a:tr h="332191">
                <a:tc>
                  <a:txBody>
                    <a:bodyPr/>
                    <a:lstStyle/>
                    <a:p>
                      <a:pPr algn="r" fontAlgn="b"/>
                      <a:r>
                        <a:rPr lang="fr-CA" sz="1100" b="0" i="0" u="none" strike="noStrike">
                          <a:solidFill>
                            <a:srgbClr val="000000"/>
                          </a:solidFill>
                          <a:effectLst/>
                          <a:latin typeface="Calibri" panose="020F0502020204030204" pitchFamily="34" charset="0"/>
                        </a:rPr>
                        <a:t>MRC-CLD</a:t>
                      </a:r>
                    </a:p>
                  </a:txBody>
                  <a:tcPr marL="0" marR="0" marT="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fr-CA" sz="1100" b="0" i="0" u="none" strike="noStrike">
                          <a:solidFill>
                            <a:srgbClr val="000000"/>
                          </a:solidFill>
                          <a:effectLst/>
                          <a:latin typeface="Calibri" panose="020F0502020204030204" pitchFamily="34" charset="0"/>
                        </a:rPr>
                        <a:t>0,0330 $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66 $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83 $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99 $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116 $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132 $</a:t>
                      </a:r>
                    </a:p>
                  </a:txBody>
                  <a:tcPr marL="0" marR="0" marT="0" marB="0" anchor="b">
                    <a:lnL>
                      <a:noFill/>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33016006"/>
                  </a:ext>
                </a:extLst>
              </a:tr>
              <a:tr h="332191">
                <a:tc>
                  <a:txBody>
                    <a:bodyPr/>
                    <a:lstStyle/>
                    <a:p>
                      <a:pPr algn="r" fontAlgn="b"/>
                      <a:r>
                        <a:rPr lang="fr-CA" sz="1100" b="0" i="0" u="none" strike="noStrike">
                          <a:solidFill>
                            <a:srgbClr val="000000"/>
                          </a:solidFill>
                          <a:effectLst/>
                          <a:latin typeface="Calibri" panose="020F0502020204030204" pitchFamily="34" charset="0"/>
                        </a:rPr>
                        <a:t>Police</a:t>
                      </a:r>
                    </a:p>
                  </a:txBody>
                  <a:tcPr marL="0" marR="0" marT="0" marB="0" anchor="b">
                    <a:lnL w="190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fr-CA" sz="1100" b="0" i="0" u="none" strike="noStrike" dirty="0">
                          <a:solidFill>
                            <a:srgbClr val="000000"/>
                          </a:solidFill>
                          <a:effectLst/>
                          <a:latin typeface="Calibri" panose="020F0502020204030204" pitchFamily="34" charset="0"/>
                        </a:rPr>
                        <a:t>0,0465 $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dirty="0">
                          <a:solidFill>
                            <a:srgbClr val="000000"/>
                          </a:solidFill>
                          <a:effectLst/>
                          <a:latin typeface="Calibri" panose="020F0502020204030204" pitchFamily="34" charset="0"/>
                        </a:rPr>
                        <a:t>93 $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116 $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140 $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163 $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186 $</a:t>
                      </a:r>
                    </a:p>
                  </a:txBody>
                  <a:tcPr marL="0" marR="0" marT="0" marB="0" anchor="b">
                    <a:lnL>
                      <a:noFill/>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243999361"/>
                  </a:ext>
                </a:extLst>
              </a:tr>
              <a:tr h="332191">
                <a:tc>
                  <a:txBody>
                    <a:bodyPr/>
                    <a:lstStyle/>
                    <a:p>
                      <a:pPr algn="r" fontAlgn="b"/>
                      <a:r>
                        <a:rPr lang="fr-CA" sz="1100" b="1" i="0" u="none" strike="noStrike">
                          <a:solidFill>
                            <a:srgbClr val="000000"/>
                          </a:solidFill>
                          <a:effectLst/>
                          <a:latin typeface="Calibri" panose="020F0502020204030204" pitchFamily="34" charset="0"/>
                        </a:rPr>
                        <a:t>TAUX</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r" fontAlgn="b"/>
                      <a:r>
                        <a:rPr lang="fr-CA" sz="1100" b="1" i="0" u="none" strike="noStrike">
                          <a:solidFill>
                            <a:srgbClr val="000000"/>
                          </a:solidFill>
                          <a:effectLst/>
                          <a:latin typeface="Calibri" panose="020F0502020204030204" pitchFamily="34" charset="0"/>
                        </a:rPr>
                        <a:t>0,6695 $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1 339 $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1 674 $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2 009 $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2 343 $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2 678 $</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351028762"/>
                  </a:ext>
                </a:extLst>
              </a:tr>
              <a:tr h="332191">
                <a:tc>
                  <a:txBody>
                    <a:bodyPr/>
                    <a:lstStyle/>
                    <a:p>
                      <a:pPr algn="r" fontAlgn="b"/>
                      <a:r>
                        <a:rPr lang="fr-CA" sz="1100" b="0" i="0" u="none" strike="noStrike">
                          <a:solidFill>
                            <a:srgbClr val="000000"/>
                          </a:solidFill>
                          <a:effectLst/>
                          <a:latin typeface="Calibri" panose="020F0502020204030204" pitchFamily="34" charset="0"/>
                        </a:rPr>
                        <a:t>Matières résiduelles</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r" fontAlgn="b"/>
                      <a:r>
                        <a:rPr lang="fr-CA" sz="1100" b="0" i="0" u="none" strike="noStrike" dirty="0">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56698570"/>
                  </a:ext>
                </a:extLst>
              </a:tr>
              <a:tr h="332191">
                <a:tc>
                  <a:txBody>
                    <a:bodyPr/>
                    <a:lstStyle/>
                    <a:p>
                      <a:pPr algn="r" fontAlgn="b"/>
                      <a:r>
                        <a:rPr lang="fr-CA" sz="1100" b="0" i="0" u="none" strike="noStrike">
                          <a:solidFill>
                            <a:srgbClr val="000000"/>
                          </a:solidFill>
                          <a:effectLst/>
                          <a:latin typeface="Calibri" panose="020F0502020204030204" pitchFamily="34" charset="0"/>
                        </a:rPr>
                        <a:t>Aqueduc et égout</a:t>
                      </a:r>
                    </a:p>
                  </a:txBody>
                  <a:tcPr marL="0" marR="0" marT="0" marB="0" anchor="b">
                    <a:lnL w="190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320666466"/>
                  </a:ext>
                </a:extLst>
              </a:tr>
              <a:tr h="332191">
                <a:tc>
                  <a:txBody>
                    <a:bodyPr/>
                    <a:lstStyle/>
                    <a:p>
                      <a:pPr algn="r" fontAlgn="b"/>
                      <a:r>
                        <a:rPr lang="fr-CA" sz="1100" b="1" i="0" u="none" strike="noStrike" dirty="0">
                          <a:solidFill>
                            <a:srgbClr val="000000"/>
                          </a:solidFill>
                          <a:effectLst/>
                          <a:latin typeface="Calibri" panose="020F0502020204030204" pitchFamily="34" charset="0"/>
                        </a:rPr>
                        <a:t>TOTAL COMPTE DE TAXES 2019 </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fontAlgn="b"/>
                      <a:r>
                        <a:rPr lang="fr-CA" sz="1100" b="1" i="0" u="none" strike="noStrike">
                          <a:solidFill>
                            <a:srgbClr val="000000"/>
                          </a:solidFill>
                          <a:effectLst/>
                          <a:latin typeface="Calibri" panose="020F0502020204030204" pitchFamily="34" charset="0"/>
                        </a:rPr>
                        <a:t>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2 229 $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2 564 $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2 899 $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3 233 $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3 568 $</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19414085"/>
                  </a:ext>
                </a:extLst>
              </a:tr>
              <a:tr h="332191">
                <a:tc>
                  <a:txBody>
                    <a:bodyPr/>
                    <a:lstStyle/>
                    <a:p>
                      <a:pPr algn="r" fontAlgn="b"/>
                      <a:r>
                        <a:rPr lang="fr-CA" sz="1100" b="1" i="0" u="none" strike="noStrike" dirty="0">
                          <a:solidFill>
                            <a:srgbClr val="000000"/>
                          </a:solidFill>
                          <a:effectLst/>
                          <a:latin typeface="Calibri" panose="020F0502020204030204" pitchFamily="34" charset="0"/>
                        </a:rPr>
                        <a:t>IMPACT SUR LE COMPTE DE TAXE SI AUCUNES AFFECTATIONS</a:t>
                      </a:r>
                    </a:p>
                  </a:txBody>
                  <a:tcPr marL="0" marR="0" marT="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r" fontAlgn="b"/>
                      <a:endParaRPr lang="fr-CA" sz="1100" b="1" i="0" u="none" strike="noStrike" dirty="0">
                        <a:solidFill>
                          <a:srgbClr val="000000"/>
                        </a:solidFill>
                        <a:effectLst/>
                        <a:latin typeface="Calibri" panose="020F0502020204030204" pitchFamily="34" charset="0"/>
                      </a:endParaRP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dirty="0">
                          <a:solidFill>
                            <a:srgbClr val="000000"/>
                          </a:solidFill>
                          <a:effectLst/>
                          <a:latin typeface="Calibri" panose="020F0502020204030204" pitchFamily="34" charset="0"/>
                        </a:rPr>
                        <a:t>2 295 $</a:t>
                      </a: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dirty="0">
                          <a:solidFill>
                            <a:srgbClr val="000000"/>
                          </a:solidFill>
                          <a:effectLst/>
                          <a:latin typeface="Calibri" panose="020F0502020204030204" pitchFamily="34" charset="0"/>
                        </a:rPr>
                        <a:t>2 646,50  $</a:t>
                      </a: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dirty="0">
                          <a:solidFill>
                            <a:srgbClr val="000000"/>
                          </a:solidFill>
                          <a:effectLst/>
                          <a:latin typeface="Calibri" panose="020F0502020204030204" pitchFamily="34" charset="0"/>
                        </a:rPr>
                        <a:t>2 998 $</a:t>
                      </a: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dirty="0">
                          <a:solidFill>
                            <a:srgbClr val="000000"/>
                          </a:solidFill>
                          <a:effectLst/>
                          <a:latin typeface="Calibri" panose="020F0502020204030204" pitchFamily="34" charset="0"/>
                        </a:rPr>
                        <a:t>3 348,50 $</a:t>
                      </a: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dirty="0">
                          <a:solidFill>
                            <a:srgbClr val="000000"/>
                          </a:solidFill>
                          <a:effectLst/>
                          <a:latin typeface="Calibri" panose="020F0502020204030204" pitchFamily="34" charset="0"/>
                        </a:rPr>
                        <a:t>3 700 $</a:t>
                      </a:r>
                    </a:p>
                  </a:txBody>
                  <a:tcPr marL="0" marR="0" marT="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3043830"/>
                  </a:ext>
                </a:extLst>
              </a:tr>
              <a:tr h="332191">
                <a:tc>
                  <a:txBody>
                    <a:bodyPr/>
                    <a:lstStyle/>
                    <a:p>
                      <a:pPr algn="r" fontAlgn="b"/>
                      <a:r>
                        <a:rPr lang="fr-CA" sz="1100" b="1" i="0" u="none" strike="noStrike" dirty="0">
                          <a:solidFill>
                            <a:srgbClr val="000000"/>
                          </a:solidFill>
                          <a:effectLst/>
                          <a:latin typeface="Calibri" panose="020F0502020204030204" pitchFamily="34" charset="0"/>
                        </a:rPr>
                        <a:t>HAUSSE DU COMPTE DE TAXES ÉVITÉE </a:t>
                      </a:r>
                    </a:p>
                  </a:txBody>
                  <a:tcPr marL="0" marR="0" marT="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fr-CA" sz="1100" b="1" i="0" u="none" strike="noStrike" dirty="0">
                          <a:solidFill>
                            <a:srgbClr val="000000"/>
                          </a:solidFill>
                          <a:effectLst/>
                          <a:latin typeface="Calibri" panose="020F0502020204030204" pitchFamily="34" charset="0"/>
                        </a:rPr>
                        <a:t>+ou – 0,03 $/100 $ </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dirty="0">
                          <a:solidFill>
                            <a:srgbClr val="000000"/>
                          </a:solidFill>
                          <a:effectLst/>
                          <a:latin typeface="Calibri" panose="020F0502020204030204" pitchFamily="34" charset="0"/>
                        </a:rPr>
                        <a:t>66 $</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dirty="0">
                          <a:solidFill>
                            <a:srgbClr val="000000"/>
                          </a:solidFill>
                          <a:effectLst/>
                          <a:latin typeface="Calibri" panose="020F0502020204030204" pitchFamily="34" charset="0"/>
                        </a:rPr>
                        <a:t>82,50 $</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dirty="0">
                          <a:solidFill>
                            <a:srgbClr val="000000"/>
                          </a:solidFill>
                          <a:effectLst/>
                          <a:latin typeface="Calibri" panose="020F0502020204030204" pitchFamily="34" charset="0"/>
                        </a:rPr>
                        <a:t>99 $</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dirty="0">
                          <a:solidFill>
                            <a:srgbClr val="000000"/>
                          </a:solidFill>
                          <a:effectLst/>
                          <a:latin typeface="Calibri" panose="020F0502020204030204" pitchFamily="34" charset="0"/>
                        </a:rPr>
                        <a:t>115,50 $</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dirty="0">
                          <a:solidFill>
                            <a:srgbClr val="000000"/>
                          </a:solidFill>
                          <a:effectLst/>
                          <a:latin typeface="Calibri" panose="020F0502020204030204" pitchFamily="34" charset="0"/>
                        </a:rPr>
                        <a:t>132 </a:t>
                      </a:r>
                    </a:p>
                  </a:txBody>
                  <a:tcPr marL="0" marR="0" marT="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1364380"/>
                  </a:ext>
                </a:extLst>
              </a:tr>
            </a:tbl>
          </a:graphicData>
        </a:graphic>
      </p:graphicFrame>
    </p:spTree>
    <p:extLst>
      <p:ext uri="{BB962C8B-B14F-4D97-AF65-F5344CB8AC3E}">
        <p14:creationId xmlns:p14="http://schemas.microsoft.com/office/powerpoint/2010/main" val="23560000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5"/>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4"/>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étrospective">
  <a:themeElements>
    <a:clrScheme name="Rétrospectiv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étrospectiv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95</TotalTime>
  <Words>2921</Words>
  <Application>Microsoft Office PowerPoint</Application>
  <PresentationFormat>Affichage à l'écran (4:3)</PresentationFormat>
  <Paragraphs>418</Paragraphs>
  <Slides>17</Slides>
  <Notes>15</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17</vt:i4>
      </vt:variant>
    </vt:vector>
  </HeadingPairs>
  <TitlesOfParts>
    <vt:vector size="24" baseType="lpstr">
      <vt:lpstr>Copperplate Gothic Bold</vt:lpstr>
      <vt:lpstr>Arial</vt:lpstr>
      <vt:lpstr>Calibri</vt:lpstr>
      <vt:lpstr>Calibri Light</vt:lpstr>
      <vt:lpstr>CountryBlueprint</vt:lpstr>
      <vt:lpstr>Rétrospective</vt:lpstr>
      <vt:lpstr>Document</vt:lpstr>
      <vt:lpstr>Présentation du budget 2019</vt:lpstr>
      <vt:lpstr>Présentation PowerPoint</vt:lpstr>
      <vt:lpstr>Présentation PowerPoint</vt:lpstr>
      <vt:lpstr>Présentation PowerPoint</vt:lpstr>
      <vt:lpstr>Développement domiciliaire rue Des Crans et du Refuge = 24 nouvelles construction portées au rôle en 2018 ( 7 en 2017 pour un total de 1 195 000 $/ + 13 500 $), soit une augmentation du rôle de  3 751 000 $ = 40 000 $ de revenus supplémentaires. En 2019, 20 nouvelles constructions (permis émis en 2018) sur la rue du Refuge seront portées au role.</vt:lpstr>
      <vt:lpstr>Présentation PowerPoint</vt:lpstr>
      <vt:lpstr>Présentation PowerPoint</vt:lpstr>
      <vt:lpstr>Les taux de taxation et de la tarification</vt:lpstr>
      <vt:lpstr>Présentation PowerPoint</vt:lpstr>
      <vt:lpstr>Présentation PowerPoint</vt:lpstr>
      <vt:lpstr>Présentation PowerPoint</vt:lpstr>
      <vt:lpstr>Présentation PowerPoint</vt:lpstr>
      <vt:lpstr>Présentation PowerPoint</vt:lpstr>
      <vt:lpstr>Endettement 2018 1 514$ / par unité d’évaluation (514 834 $)</vt:lpstr>
      <vt:lpstr>Présentation PowerPoint</vt:lpstr>
      <vt:lpstr>Présentation PowerPoint</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du budget 2019</dc:title>
  <dc:creator>Directrice</dc:creator>
  <cp:lastModifiedBy>Directrice</cp:lastModifiedBy>
  <cp:revision>7</cp:revision>
  <cp:lastPrinted>2018-12-12T16:21:01Z</cp:lastPrinted>
  <dcterms:created xsi:type="dcterms:W3CDTF">2018-12-11T21:05:42Z</dcterms:created>
  <dcterms:modified xsi:type="dcterms:W3CDTF">2018-12-12T16:22:47Z</dcterms:modified>
</cp:coreProperties>
</file>