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handoutMasterIdLst>
    <p:handoutMasterId r:id="rId19"/>
  </p:handoutMasterIdLst>
  <p:sldIdLst>
    <p:sldId id="256" r:id="rId2"/>
    <p:sldId id="317" r:id="rId3"/>
    <p:sldId id="318" r:id="rId4"/>
    <p:sldId id="314" r:id="rId5"/>
    <p:sldId id="313" r:id="rId6"/>
    <p:sldId id="319" r:id="rId7"/>
    <p:sldId id="321" r:id="rId8"/>
    <p:sldId id="325" r:id="rId9"/>
    <p:sldId id="322" r:id="rId10"/>
    <p:sldId id="323" r:id="rId11"/>
    <p:sldId id="320" r:id="rId12"/>
    <p:sldId id="324" r:id="rId13"/>
    <p:sldId id="302" r:id="rId14"/>
    <p:sldId id="305" r:id="rId15"/>
    <p:sldId id="306" r:id="rId16"/>
    <p:sldId id="296" r:id="rId17"/>
  </p:sldIdLst>
  <p:sldSz cx="12192000" cy="6858000"/>
  <p:notesSz cx="9144000" cy="6858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2BE44"/>
    <a:srgbClr val="007DC4"/>
    <a:srgbClr val="626366"/>
    <a:srgbClr val="C6E2B4"/>
    <a:srgbClr val="A0DDFF"/>
    <a:srgbClr val="00AEEB"/>
    <a:srgbClr val="AADAE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0A1B5D5-9B99-4C35-A422-299274C87663}" styleName="Style moyen 1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66"/>
    <p:restoredTop sz="96327"/>
  </p:normalViewPr>
  <p:slideViewPr>
    <p:cSldViewPr snapToGrid="0" snapToObjects="1">
      <p:cViewPr varScale="1">
        <p:scale>
          <a:sx n="106" d="100"/>
          <a:sy n="106" d="100"/>
        </p:scale>
        <p:origin x="1266"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E4389CE4-7E04-C04F-AB4A-588E128173C2}" type="datetimeFigureOut">
              <a:rPr lang="fr-FR" smtClean="0"/>
              <a:t>12/05/2023</a:t>
            </a:fld>
            <a:endParaRPr lang="fr-FR"/>
          </a:p>
        </p:txBody>
      </p:sp>
      <p:sp>
        <p:nvSpPr>
          <p:cNvPr id="4" name="Espace réservé du pied de page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552EDC6F-DCEF-4C4A-B4D5-A8F30F66B343}" type="slidenum">
              <a:rPr lang="fr-FR" smtClean="0"/>
              <a:t>‹N°›</a:t>
            </a:fld>
            <a:endParaRPr lang="fr-FR"/>
          </a:p>
        </p:txBody>
      </p:sp>
    </p:spTree>
    <p:extLst>
      <p:ext uri="{BB962C8B-B14F-4D97-AF65-F5344CB8AC3E}">
        <p14:creationId xmlns:p14="http://schemas.microsoft.com/office/powerpoint/2010/main" val="12108584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1A95F238-BA90-DC49-A551-C83915CE1E13}" type="datetimeFigureOut">
              <a:rPr lang="fr-FR" smtClean="0"/>
              <a:t>12/05/2023</a:t>
            </a:fld>
            <a:endParaRPr lang="fr-FR"/>
          </a:p>
        </p:txBody>
      </p:sp>
      <p:sp>
        <p:nvSpPr>
          <p:cNvPr id="4" name="Espace réservé de l'image de diapositive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fr-FR"/>
          </a:p>
        </p:txBody>
      </p:sp>
      <p:sp>
        <p:nvSpPr>
          <p:cNvPr id="6" name="Espace réservé du pied de page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B352E077-9B75-9945-BF26-6DF858C6FD83}" type="slidenum">
              <a:rPr lang="fr-FR" smtClean="0"/>
              <a:t>‹N°›</a:t>
            </a:fld>
            <a:endParaRPr lang="fr-FR"/>
          </a:p>
        </p:txBody>
      </p:sp>
    </p:spTree>
    <p:extLst>
      <p:ext uri="{BB962C8B-B14F-4D97-AF65-F5344CB8AC3E}">
        <p14:creationId xmlns:p14="http://schemas.microsoft.com/office/powerpoint/2010/main" val="328390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352E077-9B75-9945-BF26-6DF858C6FD83}" type="slidenum">
              <a:rPr lang="fr-FR" smtClean="0"/>
              <a:t>1</a:t>
            </a:fld>
            <a:endParaRPr lang="fr-FR"/>
          </a:p>
        </p:txBody>
      </p:sp>
    </p:spTree>
    <p:extLst>
      <p:ext uri="{BB962C8B-B14F-4D97-AF65-F5344CB8AC3E}">
        <p14:creationId xmlns:p14="http://schemas.microsoft.com/office/powerpoint/2010/main" val="3982440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B352E077-9B75-9945-BF26-6DF858C6FD83}" type="slidenum">
              <a:rPr lang="fr-FR" smtClean="0"/>
              <a:t>4</a:t>
            </a:fld>
            <a:endParaRPr lang="fr-FR"/>
          </a:p>
        </p:txBody>
      </p:sp>
    </p:spTree>
    <p:extLst>
      <p:ext uri="{BB962C8B-B14F-4D97-AF65-F5344CB8AC3E}">
        <p14:creationId xmlns:p14="http://schemas.microsoft.com/office/powerpoint/2010/main" val="1731009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B352E077-9B75-9945-BF26-6DF858C6FD83}" type="slidenum">
              <a:rPr lang="fr-FR" smtClean="0"/>
              <a:t>5</a:t>
            </a:fld>
            <a:endParaRPr lang="fr-FR"/>
          </a:p>
        </p:txBody>
      </p:sp>
    </p:spTree>
    <p:extLst>
      <p:ext uri="{BB962C8B-B14F-4D97-AF65-F5344CB8AC3E}">
        <p14:creationId xmlns:p14="http://schemas.microsoft.com/office/powerpoint/2010/main" val="1723812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B352E077-9B75-9945-BF26-6DF858C6FD83}" type="slidenum">
              <a:rPr lang="fr-FR" smtClean="0"/>
              <a:t>16</a:t>
            </a:fld>
            <a:endParaRPr lang="fr-FR"/>
          </a:p>
        </p:txBody>
      </p:sp>
    </p:spTree>
    <p:extLst>
      <p:ext uri="{BB962C8B-B14F-4D97-AF65-F5344CB8AC3E}">
        <p14:creationId xmlns:p14="http://schemas.microsoft.com/office/powerpoint/2010/main" val="133155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a:srcRect/>
          <a:stretch/>
        </p:blipFill>
        <p:spPr>
          <a:xfrm>
            <a:off x="-123292" y="-69353"/>
            <a:ext cx="12315292" cy="6927353"/>
          </a:xfrm>
          <a:prstGeom prst="rect">
            <a:avLst/>
          </a:prstGeom>
        </p:spPr>
      </p:pic>
      <p:sp>
        <p:nvSpPr>
          <p:cNvPr id="2" name="Titre 1"/>
          <p:cNvSpPr>
            <a:spLocks noGrp="1"/>
          </p:cNvSpPr>
          <p:nvPr>
            <p:ph type="ctrTitle" hasCustomPrompt="1"/>
          </p:nvPr>
        </p:nvSpPr>
        <p:spPr>
          <a:xfrm>
            <a:off x="-123291" y="2732443"/>
            <a:ext cx="12315291" cy="924642"/>
          </a:xfrm>
          <a:gradFill flip="none" rotWithShape="1">
            <a:gsLst>
              <a:gs pos="0">
                <a:schemeClr val="bg1">
                  <a:alpha val="0"/>
                </a:schemeClr>
              </a:gs>
              <a:gs pos="81000">
                <a:srgbClr val="FFFFFF"/>
              </a:gs>
              <a:gs pos="23000">
                <a:schemeClr val="bg1"/>
              </a:gs>
              <a:gs pos="100000">
                <a:schemeClr val="bg1">
                  <a:shade val="100000"/>
                  <a:satMod val="115000"/>
                  <a:alpha val="0"/>
                </a:schemeClr>
              </a:gs>
            </a:gsLst>
            <a:lin ang="0" scaled="0"/>
            <a:tileRect/>
          </a:gradFill>
        </p:spPr>
        <p:txBody>
          <a:bodyPr anchor="ctr">
            <a:normAutofit/>
          </a:bodyPr>
          <a:lstStyle>
            <a:lvl1pPr algn="ctr">
              <a:lnSpc>
                <a:spcPts val="6000"/>
              </a:lnSpc>
              <a:defRPr sz="4000" b="0" cap="all" spc="0" baseline="0">
                <a:solidFill>
                  <a:schemeClr val="tx1">
                    <a:lumMod val="50000"/>
                    <a:lumOff val="50000"/>
                  </a:schemeClr>
                </a:solidFill>
                <a:latin typeface="+mj-lt"/>
              </a:defRPr>
            </a:lvl1pPr>
          </a:lstStyle>
          <a:p>
            <a:r>
              <a:rPr lang="fr-FR" dirty="0"/>
              <a:t>Titre de la présentation</a:t>
            </a:r>
          </a:p>
        </p:txBody>
      </p:sp>
      <p:sp>
        <p:nvSpPr>
          <p:cNvPr id="3" name="Sous-titre 2"/>
          <p:cNvSpPr>
            <a:spLocks noGrp="1"/>
          </p:cNvSpPr>
          <p:nvPr>
            <p:ph type="subTitle" idx="1" hasCustomPrompt="1"/>
          </p:nvPr>
        </p:nvSpPr>
        <p:spPr>
          <a:xfrm>
            <a:off x="1664450" y="3811391"/>
            <a:ext cx="8739807" cy="832573"/>
          </a:xfrm>
        </p:spPr>
        <p:txBody>
          <a:bodyPr>
            <a:normAutofit/>
          </a:bodyPr>
          <a:lstStyle>
            <a:lvl1pPr marL="0" indent="0" algn="ctr">
              <a:buNone/>
              <a:defRPr sz="2000" b="1" cap="all" baseline="0">
                <a:solidFill>
                  <a:schemeClr val="tx1">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sous-titre</a:t>
            </a:r>
          </a:p>
        </p:txBody>
      </p:sp>
    </p:spTree>
    <p:extLst>
      <p:ext uri="{BB962C8B-B14F-4D97-AF65-F5344CB8AC3E}">
        <p14:creationId xmlns:p14="http://schemas.microsoft.com/office/powerpoint/2010/main" val="1008638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iste à puces">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srcRect/>
          <a:stretch/>
        </p:blipFill>
        <p:spPr>
          <a:xfrm>
            <a:off x="-1" y="0"/>
            <a:ext cx="12192001" cy="6858000"/>
          </a:xfrm>
          <a:prstGeom prst="rect">
            <a:avLst/>
          </a:prstGeom>
        </p:spPr>
      </p:pic>
      <p:sp>
        <p:nvSpPr>
          <p:cNvPr id="2" name="Titre 1"/>
          <p:cNvSpPr>
            <a:spLocks noGrp="1"/>
          </p:cNvSpPr>
          <p:nvPr>
            <p:ph type="title" hasCustomPrompt="1"/>
          </p:nvPr>
        </p:nvSpPr>
        <p:spPr>
          <a:xfrm>
            <a:off x="594586" y="132732"/>
            <a:ext cx="11029966" cy="1077174"/>
          </a:xfrm>
        </p:spPr>
        <p:txBody>
          <a:bodyPr>
            <a:normAutofit/>
          </a:bodyPr>
          <a:lstStyle>
            <a:lvl1pPr>
              <a:defRPr lang="fr-FR" sz="3500" b="0" kern="1200" cap="all" baseline="0" dirty="0">
                <a:solidFill>
                  <a:schemeClr val="bg1"/>
                </a:solidFill>
                <a:latin typeface="+mn-lt"/>
                <a:ea typeface="+mj-ea"/>
                <a:cs typeface="+mj-cs"/>
              </a:defRPr>
            </a:lvl1pPr>
          </a:lstStyle>
          <a:p>
            <a:r>
              <a:rPr lang="fr-FR" dirty="0"/>
              <a:t>titre</a:t>
            </a:r>
          </a:p>
        </p:txBody>
      </p:sp>
      <p:sp>
        <p:nvSpPr>
          <p:cNvPr id="7" name="Espace réservé du contenu 6"/>
          <p:cNvSpPr>
            <a:spLocks noGrp="1"/>
          </p:cNvSpPr>
          <p:nvPr>
            <p:ph sz="quarter" idx="13" hasCustomPrompt="1"/>
          </p:nvPr>
        </p:nvSpPr>
        <p:spPr>
          <a:xfrm>
            <a:off x="594586" y="1555346"/>
            <a:ext cx="10561095" cy="4424877"/>
          </a:xfrm>
        </p:spPr>
        <p:txBody>
          <a:bodyPr/>
          <a:lstStyle>
            <a:lvl1pPr marL="357188" indent="-357188">
              <a:lnSpc>
                <a:spcPct val="100000"/>
              </a:lnSpc>
              <a:spcBef>
                <a:spcPts val="0"/>
              </a:spcBef>
              <a:spcAft>
                <a:spcPts val="1200"/>
              </a:spcAft>
              <a:buClr>
                <a:schemeClr val="bg1">
                  <a:lumMod val="65000"/>
                </a:schemeClr>
              </a:buClr>
              <a:buSzPct val="70000"/>
              <a:buFont typeface="LucidaGrande" charset="0"/>
              <a:buChar char="►"/>
              <a:tabLst/>
              <a:defRPr sz="1800">
                <a:solidFill>
                  <a:schemeClr val="tx1">
                    <a:lumMod val="75000"/>
                    <a:lumOff val="25000"/>
                  </a:schemeClr>
                </a:solidFill>
                <a:latin typeface="+mj-lt"/>
              </a:defRPr>
            </a:lvl1pPr>
            <a:lvl2pPr marL="692150" indent="-285750">
              <a:lnSpc>
                <a:spcPct val="100000"/>
              </a:lnSpc>
              <a:spcBef>
                <a:spcPts val="0"/>
              </a:spcBef>
              <a:spcAft>
                <a:spcPts val="1200"/>
              </a:spcAft>
              <a:buClr>
                <a:schemeClr val="bg1">
                  <a:lumMod val="65000"/>
                </a:schemeClr>
              </a:buClr>
              <a:buSzPct val="120000"/>
              <a:buFont typeface="Wingdings" pitchFamily="2" charset="2"/>
              <a:buChar char="ü"/>
              <a:tabLst/>
              <a:defRPr sz="1600">
                <a:solidFill>
                  <a:schemeClr val="tx1">
                    <a:lumMod val="65000"/>
                    <a:lumOff val="35000"/>
                  </a:schemeClr>
                </a:solidFill>
                <a:latin typeface="+mj-lt"/>
              </a:defRPr>
            </a:lvl2pPr>
            <a:lvl3pPr>
              <a:lnSpc>
                <a:spcPct val="100000"/>
              </a:lnSpc>
              <a:spcBef>
                <a:spcPts val="0"/>
              </a:spcBef>
              <a:defRPr lang="fr-FR" sz="1600" kern="1200" dirty="0">
                <a:solidFill>
                  <a:schemeClr val="tx1">
                    <a:lumMod val="65000"/>
                    <a:lumOff val="35000"/>
                  </a:schemeClr>
                </a:solidFill>
                <a:latin typeface="+mj-lt"/>
                <a:ea typeface="+mn-ea"/>
                <a:cs typeface="+mn-cs"/>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fr-FR" dirty="0"/>
              <a:t>Premier niveau</a:t>
            </a:r>
          </a:p>
          <a:p>
            <a:pPr lvl="1"/>
            <a:r>
              <a:rPr lang="fr-FR" dirty="0"/>
              <a:t>Deuxième niveau</a:t>
            </a:r>
          </a:p>
          <a:p>
            <a:pPr lvl="2"/>
            <a:r>
              <a:rPr lang="fr-FR" dirty="0" err="1"/>
              <a:t>asdfasdfasdf</a:t>
            </a:r>
            <a:endParaRPr lang="fr-FR" dirty="0"/>
          </a:p>
          <a:p>
            <a:pPr lvl="1"/>
            <a:endParaRPr lang="fr-FR" dirty="0"/>
          </a:p>
        </p:txBody>
      </p:sp>
      <p:sp>
        <p:nvSpPr>
          <p:cNvPr id="5" name="Espace réservé du numéro de diapositive 4">
            <a:extLst>
              <a:ext uri="{FF2B5EF4-FFF2-40B4-BE49-F238E27FC236}">
                <a16:creationId xmlns:a16="http://schemas.microsoft.com/office/drawing/2014/main" id="{65822352-0987-6746-96C7-E708495C5090}"/>
              </a:ext>
            </a:extLst>
          </p:cNvPr>
          <p:cNvSpPr>
            <a:spLocks noGrp="1"/>
          </p:cNvSpPr>
          <p:nvPr>
            <p:ph type="sldNum" sz="quarter" idx="16"/>
          </p:nvPr>
        </p:nvSpPr>
        <p:spPr>
          <a:xfrm>
            <a:off x="8737600" y="6207743"/>
            <a:ext cx="2743200" cy="365125"/>
          </a:xfrm>
        </p:spPr>
        <p:txBody>
          <a:bodyPr/>
          <a:lstStyle/>
          <a:p>
            <a:fld id="{FD73D89F-53E4-A841-A497-0752B73FA8DC}" type="slidenum">
              <a:rPr lang="fr-FR" smtClean="0"/>
              <a:t>‹N°›</a:t>
            </a:fld>
            <a:endParaRPr lang="fr-FR" dirty="0"/>
          </a:p>
        </p:txBody>
      </p:sp>
    </p:spTree>
    <p:extLst>
      <p:ext uri="{BB962C8B-B14F-4D97-AF65-F5344CB8AC3E}">
        <p14:creationId xmlns:p14="http://schemas.microsoft.com/office/powerpoint/2010/main" val="1941208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Diapositive de fin">
    <p:spTree>
      <p:nvGrpSpPr>
        <p:cNvPr id="1" name=""/>
        <p:cNvGrpSpPr/>
        <p:nvPr/>
      </p:nvGrpSpPr>
      <p:grpSpPr>
        <a:xfrm>
          <a:off x="0" y="0"/>
          <a:ext cx="0" cy="0"/>
          <a:chOff x="0" y="0"/>
          <a:chExt cx="0" cy="0"/>
        </a:xfrm>
      </p:grpSpPr>
      <p:pic>
        <p:nvPicPr>
          <p:cNvPr id="5" name="Image 4"/>
          <p:cNvPicPr>
            <a:picLocks noChangeAspect="1"/>
          </p:cNvPicPr>
          <p:nvPr userDrawn="1"/>
        </p:nvPicPr>
        <p:blipFill>
          <a:blip r:embed="rId2"/>
          <a:srcRect/>
          <a:stretch/>
        </p:blipFill>
        <p:spPr>
          <a:xfrm>
            <a:off x="-1" y="0"/>
            <a:ext cx="12192003" cy="6858000"/>
          </a:xfrm>
          <a:prstGeom prst="rect">
            <a:avLst/>
          </a:prstGeom>
        </p:spPr>
      </p:pic>
    </p:spTree>
    <p:extLst>
      <p:ext uri="{BB962C8B-B14F-4D97-AF65-F5344CB8AC3E}">
        <p14:creationId xmlns:p14="http://schemas.microsoft.com/office/powerpoint/2010/main" val="1436273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re et texte">
    <p:spTree>
      <p:nvGrpSpPr>
        <p:cNvPr id="1" name=""/>
        <p:cNvGrpSpPr/>
        <p:nvPr/>
      </p:nvGrpSpPr>
      <p:grpSpPr>
        <a:xfrm>
          <a:off x="0" y="0"/>
          <a:ext cx="0" cy="0"/>
          <a:chOff x="0" y="0"/>
          <a:chExt cx="0" cy="0"/>
        </a:xfrm>
      </p:grpSpPr>
      <p:pic>
        <p:nvPicPr>
          <p:cNvPr id="7" name="Image 6"/>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0" y="0"/>
            <a:ext cx="2266121" cy="2445026"/>
          </a:xfrm>
          <a:prstGeom prst="rect">
            <a:avLst/>
          </a:prstGeom>
        </p:spPr>
      </p:pic>
      <p:sp>
        <p:nvSpPr>
          <p:cNvPr id="2" name="Titre 1"/>
          <p:cNvSpPr>
            <a:spLocks noGrp="1"/>
          </p:cNvSpPr>
          <p:nvPr>
            <p:ph type="title" hasCustomPrompt="1"/>
          </p:nvPr>
        </p:nvSpPr>
        <p:spPr>
          <a:xfrm>
            <a:off x="1273865" y="1119463"/>
            <a:ext cx="10515600" cy="1325563"/>
          </a:xfrm>
        </p:spPr>
        <p:txBody>
          <a:bodyPr>
            <a:normAutofit/>
          </a:bodyPr>
          <a:lstStyle>
            <a:lvl1pPr>
              <a:defRPr sz="4200" b="1" cap="all" baseline="0">
                <a:solidFill>
                  <a:schemeClr val="tx1">
                    <a:lumMod val="65000"/>
                    <a:lumOff val="35000"/>
                  </a:schemeClr>
                </a:solidFill>
                <a:latin typeface="+mn-lt"/>
              </a:defRPr>
            </a:lvl1pPr>
          </a:lstStyle>
          <a:p>
            <a:r>
              <a:rPr lang="fr-FR" dirty="0"/>
              <a:t>titre</a:t>
            </a:r>
          </a:p>
        </p:txBody>
      </p:sp>
      <p:sp>
        <p:nvSpPr>
          <p:cNvPr id="3" name="Espace réservé du contenu 2"/>
          <p:cNvSpPr>
            <a:spLocks noGrp="1"/>
          </p:cNvSpPr>
          <p:nvPr>
            <p:ph idx="1" hasCustomPrompt="1"/>
          </p:nvPr>
        </p:nvSpPr>
        <p:spPr>
          <a:xfrm>
            <a:off x="1273865" y="2635870"/>
            <a:ext cx="10515600" cy="3923955"/>
          </a:xfrm>
        </p:spPr>
        <p:txBody>
          <a:bodyPr>
            <a:normAutofit/>
          </a:bodyPr>
          <a:lstStyle>
            <a:lvl1pPr marL="0" indent="0">
              <a:buNone/>
              <a:defRPr sz="2600" baseline="0">
                <a:solidFill>
                  <a:schemeClr val="tx1">
                    <a:lumMod val="65000"/>
                    <a:lumOff val="35000"/>
                  </a:schemeClr>
                </a:solidFill>
              </a:defRPr>
            </a:lvl1pPr>
          </a:lstStyle>
          <a:p>
            <a:pPr lvl="0"/>
            <a:r>
              <a:rPr lang="fr-FR" dirty="0"/>
              <a:t>Texte (si sous-titre, le mettre en gras)</a:t>
            </a:r>
          </a:p>
        </p:txBody>
      </p:sp>
    </p:spTree>
    <p:extLst>
      <p:ext uri="{BB962C8B-B14F-4D97-AF65-F5344CB8AC3E}">
        <p14:creationId xmlns:p14="http://schemas.microsoft.com/office/powerpoint/2010/main" val="2091583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ébut de section">
    <p:spTree>
      <p:nvGrpSpPr>
        <p:cNvPr id="1" name=""/>
        <p:cNvGrpSpPr/>
        <p:nvPr/>
      </p:nvGrpSpPr>
      <p:grpSpPr>
        <a:xfrm>
          <a:off x="0" y="0"/>
          <a:ext cx="0" cy="0"/>
          <a:chOff x="0" y="0"/>
          <a:chExt cx="0" cy="0"/>
        </a:xfrm>
      </p:grpSpPr>
      <p:pic>
        <p:nvPicPr>
          <p:cNvPr id="7" name="Image 6"/>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0" y="0"/>
            <a:ext cx="3846443" cy="5218043"/>
          </a:xfrm>
          <a:prstGeom prst="rect">
            <a:avLst/>
          </a:prstGeom>
        </p:spPr>
      </p:pic>
      <p:sp>
        <p:nvSpPr>
          <p:cNvPr id="2" name="Titre 1"/>
          <p:cNvSpPr>
            <a:spLocks noGrp="1"/>
          </p:cNvSpPr>
          <p:nvPr>
            <p:ph type="title" hasCustomPrompt="1"/>
          </p:nvPr>
        </p:nvSpPr>
        <p:spPr>
          <a:xfrm>
            <a:off x="2432049" y="3597965"/>
            <a:ext cx="5867125" cy="1162878"/>
          </a:xfrm>
        </p:spPr>
        <p:txBody>
          <a:bodyPr anchor="t">
            <a:normAutofit/>
          </a:bodyPr>
          <a:lstStyle>
            <a:lvl1pPr>
              <a:lnSpc>
                <a:spcPts val="5200"/>
              </a:lnSpc>
              <a:defRPr sz="5000" b="1" cap="all" baseline="0">
                <a:solidFill>
                  <a:schemeClr val="tx1">
                    <a:lumMod val="65000"/>
                    <a:lumOff val="35000"/>
                  </a:schemeClr>
                </a:solidFill>
                <a:latin typeface="+mn-lt"/>
              </a:defRPr>
            </a:lvl1pPr>
          </a:lstStyle>
          <a:p>
            <a:r>
              <a:rPr lang="fr-FR" dirty="0"/>
              <a:t>Titre de la section</a:t>
            </a:r>
          </a:p>
        </p:txBody>
      </p:sp>
    </p:spTree>
    <p:extLst>
      <p:ext uri="{BB962C8B-B14F-4D97-AF65-F5344CB8AC3E}">
        <p14:creationId xmlns:p14="http://schemas.microsoft.com/office/powerpoint/2010/main" val="1077427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pic>
        <p:nvPicPr>
          <p:cNvPr id="8" name="Image 7"/>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1" y="0"/>
            <a:ext cx="2266121" cy="2445026"/>
          </a:xfrm>
          <a:prstGeom prst="rect">
            <a:avLst/>
          </a:prstGeom>
        </p:spPr>
      </p:pic>
      <p:sp>
        <p:nvSpPr>
          <p:cNvPr id="2" name="Titre 1"/>
          <p:cNvSpPr>
            <a:spLocks noGrp="1"/>
          </p:cNvSpPr>
          <p:nvPr>
            <p:ph type="title" hasCustomPrompt="1"/>
          </p:nvPr>
        </p:nvSpPr>
        <p:spPr>
          <a:xfrm>
            <a:off x="1282148" y="1118977"/>
            <a:ext cx="10515600" cy="1325563"/>
          </a:xfrm>
        </p:spPr>
        <p:txBody>
          <a:bodyPr>
            <a:normAutofit/>
          </a:bodyPr>
          <a:lstStyle>
            <a:lvl1pPr>
              <a:defRPr sz="4200" b="1" cap="all" baseline="0">
                <a:solidFill>
                  <a:schemeClr val="tx1">
                    <a:lumMod val="65000"/>
                    <a:lumOff val="35000"/>
                  </a:schemeClr>
                </a:solidFill>
                <a:latin typeface="+mn-lt"/>
              </a:defRPr>
            </a:lvl1pPr>
          </a:lstStyle>
          <a:p>
            <a:r>
              <a:rPr lang="fr-FR" dirty="0"/>
              <a:t>titre</a:t>
            </a:r>
          </a:p>
        </p:txBody>
      </p:sp>
      <p:sp>
        <p:nvSpPr>
          <p:cNvPr id="3" name="Espace réservé du contenu 2"/>
          <p:cNvSpPr>
            <a:spLocks noGrp="1"/>
          </p:cNvSpPr>
          <p:nvPr>
            <p:ph sz="half" idx="1" hasCustomPrompt="1"/>
          </p:nvPr>
        </p:nvSpPr>
        <p:spPr>
          <a:xfrm>
            <a:off x="1282147" y="2549384"/>
            <a:ext cx="5088836" cy="3662363"/>
          </a:xfrm>
        </p:spPr>
        <p:txBody>
          <a:bodyPr/>
          <a:lstStyle>
            <a:lvl1pPr marL="357188" indent="-357188">
              <a:buClr>
                <a:schemeClr val="bg1">
                  <a:lumMod val="65000"/>
                </a:schemeClr>
              </a:buClr>
              <a:buSzPct val="70000"/>
              <a:buFont typeface="LucidaGrande" charset="0"/>
              <a:buChar char="►"/>
              <a:tabLst/>
              <a:defRPr sz="2600">
                <a:solidFill>
                  <a:schemeClr val="tx1">
                    <a:lumMod val="65000"/>
                    <a:lumOff val="35000"/>
                  </a:schemeClr>
                </a:solidFill>
              </a:defRPr>
            </a:lvl1pPr>
            <a:lvl2pPr marL="763588" indent="-306388">
              <a:buClr>
                <a:schemeClr val="bg1">
                  <a:lumMod val="65000"/>
                </a:schemeClr>
              </a:buClr>
              <a:buSzPct val="120000"/>
              <a:buFont typeface="Helvetica" charset="0"/>
              <a:buChar char="‣"/>
              <a:tabLst/>
              <a:defRPr sz="2300">
                <a:solidFill>
                  <a:schemeClr val="tx1">
                    <a:lumMod val="65000"/>
                    <a:lumOff val="35000"/>
                  </a:schemeClr>
                </a:solidFill>
              </a:defRPr>
            </a:lvl2pPr>
          </a:lstStyle>
          <a:p>
            <a:pPr lvl="0"/>
            <a:r>
              <a:rPr lang="fr-FR" dirty="0"/>
              <a:t>Premier niveau</a:t>
            </a:r>
          </a:p>
          <a:p>
            <a:pPr lvl="1"/>
            <a:r>
              <a:rPr lang="fr-FR" dirty="0"/>
              <a:t>Deuxième niveau</a:t>
            </a:r>
          </a:p>
        </p:txBody>
      </p:sp>
      <p:sp>
        <p:nvSpPr>
          <p:cNvPr id="4" name="Espace réservé du contenu 3"/>
          <p:cNvSpPr>
            <a:spLocks noGrp="1"/>
          </p:cNvSpPr>
          <p:nvPr>
            <p:ph sz="half" idx="2" hasCustomPrompt="1"/>
          </p:nvPr>
        </p:nvSpPr>
        <p:spPr>
          <a:xfrm>
            <a:off x="6689035" y="2549384"/>
            <a:ext cx="5108713" cy="3662364"/>
          </a:xfrm>
        </p:spPr>
        <p:txBody>
          <a:bodyPr/>
          <a:lstStyle>
            <a:lvl1pPr marL="406400" indent="-406400">
              <a:buClr>
                <a:schemeClr val="bg1">
                  <a:lumMod val="65000"/>
                </a:schemeClr>
              </a:buClr>
              <a:buSzPct val="70000"/>
              <a:buFont typeface="LucidaGrande" charset="0"/>
              <a:buChar char="►"/>
              <a:tabLst/>
              <a:defRPr lang="fr-FR" sz="2600" kern="1200" dirty="0" smtClean="0">
                <a:solidFill>
                  <a:schemeClr val="tx1">
                    <a:lumMod val="65000"/>
                    <a:lumOff val="35000"/>
                  </a:schemeClr>
                </a:solidFill>
                <a:latin typeface="+mn-lt"/>
                <a:ea typeface="+mn-ea"/>
                <a:cs typeface="+mn-cs"/>
              </a:defRPr>
            </a:lvl1pPr>
            <a:lvl2pPr marL="685800" indent="-228600">
              <a:buClr>
                <a:schemeClr val="bg1">
                  <a:lumMod val="65000"/>
                </a:schemeClr>
              </a:buClr>
              <a:buSzPct val="120000"/>
              <a:buFont typeface="Helvetica" charset="0"/>
              <a:buChar char="‣"/>
              <a:defRPr sz="2300">
                <a:solidFill>
                  <a:schemeClr val="tx1">
                    <a:lumMod val="65000"/>
                    <a:lumOff val="35000"/>
                  </a:schemeClr>
                </a:solidFill>
              </a:defRPr>
            </a:lvl2pPr>
          </a:lstStyle>
          <a:p>
            <a:pPr lvl="0"/>
            <a:r>
              <a:rPr lang="fr-FR" dirty="0"/>
              <a:t>Premier niveau</a:t>
            </a:r>
          </a:p>
          <a:p>
            <a:pPr lvl="1"/>
            <a:r>
              <a:rPr lang="fr-FR" dirty="0"/>
              <a:t>Deuxième niveau</a:t>
            </a:r>
          </a:p>
        </p:txBody>
      </p:sp>
    </p:spTree>
    <p:extLst>
      <p:ext uri="{BB962C8B-B14F-4D97-AF65-F5344CB8AC3E}">
        <p14:creationId xmlns:p14="http://schemas.microsoft.com/office/powerpoint/2010/main" val="750150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pic>
        <p:nvPicPr>
          <p:cNvPr id="10" name="Image 9"/>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1" y="0"/>
            <a:ext cx="2266121" cy="2445026"/>
          </a:xfrm>
          <a:prstGeom prst="rect">
            <a:avLst/>
          </a:prstGeom>
        </p:spPr>
      </p:pic>
      <p:sp>
        <p:nvSpPr>
          <p:cNvPr id="2" name="Titre 1"/>
          <p:cNvSpPr>
            <a:spLocks noGrp="1"/>
          </p:cNvSpPr>
          <p:nvPr>
            <p:ph type="title" hasCustomPrompt="1"/>
          </p:nvPr>
        </p:nvSpPr>
        <p:spPr>
          <a:xfrm>
            <a:off x="1262269" y="1174163"/>
            <a:ext cx="10515600" cy="1193921"/>
          </a:xfrm>
        </p:spPr>
        <p:txBody>
          <a:bodyPr>
            <a:normAutofit/>
          </a:bodyPr>
          <a:lstStyle>
            <a:lvl1pPr>
              <a:defRPr lang="fr-FR" sz="4200" b="1" kern="1200" cap="all" baseline="0" dirty="0">
                <a:solidFill>
                  <a:schemeClr val="tx1">
                    <a:lumMod val="65000"/>
                    <a:lumOff val="35000"/>
                  </a:schemeClr>
                </a:solidFill>
                <a:latin typeface="+mn-lt"/>
                <a:ea typeface="+mj-ea"/>
                <a:cs typeface="+mj-cs"/>
              </a:defRPr>
            </a:lvl1pPr>
          </a:lstStyle>
          <a:p>
            <a:r>
              <a:rPr lang="fr-FR" dirty="0"/>
              <a:t>titre</a:t>
            </a:r>
          </a:p>
        </p:txBody>
      </p:sp>
      <p:sp>
        <p:nvSpPr>
          <p:cNvPr id="3" name="Espace réservé du texte 2"/>
          <p:cNvSpPr>
            <a:spLocks noGrp="1"/>
          </p:cNvSpPr>
          <p:nvPr>
            <p:ph type="body" idx="1" hasCustomPrompt="1"/>
          </p:nvPr>
        </p:nvSpPr>
        <p:spPr>
          <a:xfrm>
            <a:off x="1282770" y="2457535"/>
            <a:ext cx="5157787" cy="823912"/>
          </a:xfrm>
        </p:spPr>
        <p:txBody>
          <a:bodyPr anchor="t">
            <a:noAutofit/>
          </a:bodyPr>
          <a:lstStyle>
            <a:lvl1pPr marL="0" indent="0">
              <a:buNone/>
              <a:defRPr sz="2800" b="1" baseline="0">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Sous-titre 1</a:t>
            </a:r>
          </a:p>
        </p:txBody>
      </p:sp>
      <p:sp>
        <p:nvSpPr>
          <p:cNvPr id="4" name="Espace réservé du contenu 3"/>
          <p:cNvSpPr>
            <a:spLocks noGrp="1"/>
          </p:cNvSpPr>
          <p:nvPr>
            <p:ph sz="half" idx="2" hasCustomPrompt="1"/>
          </p:nvPr>
        </p:nvSpPr>
        <p:spPr>
          <a:xfrm>
            <a:off x="1272831" y="3324568"/>
            <a:ext cx="5157787" cy="2931629"/>
          </a:xfrm>
        </p:spPr>
        <p:txBody>
          <a:bodyPr/>
          <a:lstStyle>
            <a:lvl1pPr marL="446088" indent="-446088">
              <a:buClr>
                <a:schemeClr val="bg1">
                  <a:lumMod val="65000"/>
                </a:schemeClr>
              </a:buClr>
              <a:buSzPct val="70000"/>
              <a:buFont typeface="LucidaGrande" charset="0"/>
              <a:buChar char="►"/>
              <a:tabLst/>
              <a:defRPr sz="2600">
                <a:solidFill>
                  <a:schemeClr val="tx1">
                    <a:lumMod val="65000"/>
                    <a:lumOff val="35000"/>
                  </a:schemeClr>
                </a:solidFill>
              </a:defRPr>
            </a:lvl1pPr>
            <a:lvl2pPr marL="763588" indent="-306388">
              <a:buClr>
                <a:schemeClr val="bg1">
                  <a:lumMod val="65000"/>
                </a:schemeClr>
              </a:buClr>
              <a:buSzPct val="120000"/>
              <a:buFont typeface="Helvetica" charset="0"/>
              <a:buChar char="‣"/>
              <a:tabLst/>
              <a:defRPr sz="2300">
                <a:solidFill>
                  <a:schemeClr val="tx1">
                    <a:lumMod val="65000"/>
                    <a:lumOff val="35000"/>
                  </a:schemeClr>
                </a:solidFill>
              </a:defRPr>
            </a:lvl2pPr>
          </a:lstStyle>
          <a:p>
            <a:pPr lvl="0"/>
            <a:r>
              <a:rPr lang="fr-FR" dirty="0"/>
              <a:t>Premier niveau</a:t>
            </a:r>
          </a:p>
          <a:p>
            <a:pPr lvl="1"/>
            <a:r>
              <a:rPr lang="fr-FR" dirty="0"/>
              <a:t>Deuxième niveau</a:t>
            </a:r>
          </a:p>
        </p:txBody>
      </p:sp>
      <p:sp>
        <p:nvSpPr>
          <p:cNvPr id="5" name="Espace réservé du texte 4"/>
          <p:cNvSpPr>
            <a:spLocks noGrp="1"/>
          </p:cNvSpPr>
          <p:nvPr>
            <p:ph type="body" sz="quarter" idx="3" hasCustomPrompt="1"/>
          </p:nvPr>
        </p:nvSpPr>
        <p:spPr>
          <a:xfrm>
            <a:off x="6594681" y="2448304"/>
            <a:ext cx="5183188" cy="823912"/>
          </a:xfrm>
        </p:spPr>
        <p:txBody>
          <a:bodyPr anchor="t">
            <a:normAutofit/>
          </a:bodyPr>
          <a:lstStyle>
            <a:lvl1pPr marL="0" indent="0">
              <a:buNone/>
              <a:defRPr sz="2800" b="1" baseline="0">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Sous-titre 2</a:t>
            </a:r>
          </a:p>
        </p:txBody>
      </p:sp>
      <p:sp>
        <p:nvSpPr>
          <p:cNvPr id="6" name="Espace réservé du contenu 5"/>
          <p:cNvSpPr>
            <a:spLocks noGrp="1"/>
          </p:cNvSpPr>
          <p:nvPr>
            <p:ph sz="quarter" idx="4" hasCustomPrompt="1"/>
          </p:nvPr>
        </p:nvSpPr>
        <p:spPr>
          <a:xfrm>
            <a:off x="6594681" y="3321911"/>
            <a:ext cx="5183188" cy="2941568"/>
          </a:xfrm>
        </p:spPr>
        <p:txBody>
          <a:bodyPr/>
          <a:lstStyle>
            <a:lvl1pPr marL="446088" indent="-446088">
              <a:buClr>
                <a:schemeClr val="bg1">
                  <a:lumMod val="65000"/>
                </a:schemeClr>
              </a:buClr>
              <a:buSzPct val="70000"/>
              <a:buFont typeface="LucidaGrande" charset="0"/>
              <a:buChar char="►"/>
              <a:tabLst/>
              <a:defRPr sz="2600">
                <a:solidFill>
                  <a:schemeClr val="tx1">
                    <a:lumMod val="65000"/>
                    <a:lumOff val="35000"/>
                  </a:schemeClr>
                </a:solidFill>
              </a:defRPr>
            </a:lvl1pPr>
            <a:lvl2pPr marL="763588" indent="-306388">
              <a:buClr>
                <a:schemeClr val="bg1">
                  <a:lumMod val="65000"/>
                </a:schemeClr>
              </a:buClr>
              <a:buSzPct val="120000"/>
              <a:buFont typeface="Helvetica" charset="0"/>
              <a:buChar char="‣"/>
              <a:tabLst/>
              <a:defRPr sz="2300">
                <a:solidFill>
                  <a:schemeClr val="tx1">
                    <a:lumMod val="65000"/>
                    <a:lumOff val="35000"/>
                  </a:schemeClr>
                </a:solidFill>
              </a:defRPr>
            </a:lvl2pPr>
          </a:lstStyle>
          <a:p>
            <a:pPr lvl="0"/>
            <a:r>
              <a:rPr lang="fr-FR" dirty="0"/>
              <a:t>Premier niveau</a:t>
            </a:r>
          </a:p>
          <a:p>
            <a:pPr lvl="1"/>
            <a:r>
              <a:rPr lang="fr-FR" dirty="0"/>
              <a:t>Deuxième niveau</a:t>
            </a:r>
          </a:p>
        </p:txBody>
      </p:sp>
    </p:spTree>
    <p:extLst>
      <p:ext uri="{BB962C8B-B14F-4D97-AF65-F5344CB8AC3E}">
        <p14:creationId xmlns:p14="http://schemas.microsoft.com/office/powerpoint/2010/main" val="2042714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pic>
        <p:nvPicPr>
          <p:cNvPr id="6" name="Image 5"/>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1" y="0"/>
            <a:ext cx="2266121" cy="2445026"/>
          </a:xfrm>
          <a:prstGeom prst="rect">
            <a:avLst/>
          </a:prstGeom>
        </p:spPr>
      </p:pic>
      <p:sp>
        <p:nvSpPr>
          <p:cNvPr id="2" name="Titre 1"/>
          <p:cNvSpPr>
            <a:spLocks noGrp="1"/>
          </p:cNvSpPr>
          <p:nvPr>
            <p:ph type="title" hasCustomPrompt="1"/>
          </p:nvPr>
        </p:nvSpPr>
        <p:spPr>
          <a:xfrm>
            <a:off x="1265583" y="1119463"/>
            <a:ext cx="10515600" cy="1325563"/>
          </a:xfrm>
        </p:spPr>
        <p:txBody>
          <a:bodyPr>
            <a:normAutofit/>
          </a:bodyPr>
          <a:lstStyle>
            <a:lvl1pPr>
              <a:defRPr lang="fr-FR" sz="4200" b="1" kern="1200" cap="all" baseline="0" dirty="0">
                <a:solidFill>
                  <a:schemeClr val="tx1">
                    <a:lumMod val="65000"/>
                    <a:lumOff val="35000"/>
                  </a:schemeClr>
                </a:solidFill>
                <a:latin typeface="+mn-lt"/>
                <a:ea typeface="+mj-ea"/>
                <a:cs typeface="+mj-cs"/>
              </a:defRPr>
            </a:lvl1pPr>
          </a:lstStyle>
          <a:p>
            <a:r>
              <a:rPr lang="fr-FR" dirty="0"/>
              <a:t>titre</a:t>
            </a:r>
          </a:p>
        </p:txBody>
      </p:sp>
    </p:spTree>
    <p:extLst>
      <p:ext uri="{BB962C8B-B14F-4D97-AF65-F5344CB8AC3E}">
        <p14:creationId xmlns:p14="http://schemas.microsoft.com/office/powerpoint/2010/main" val="79688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Cliquez et modifiez le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3929F3-6802-7444-BED2-21C147BA5D11}" type="datetime1">
              <a:rPr lang="fr-CA" smtClean="0"/>
              <a:t>2023-05-12</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73D89F-53E4-A841-A497-0752B73FA8DC}" type="slidenum">
              <a:rPr lang="fr-FR" smtClean="0"/>
              <a:t>‹N°›</a:t>
            </a:fld>
            <a:endParaRPr lang="fr-FR"/>
          </a:p>
        </p:txBody>
      </p:sp>
    </p:spTree>
    <p:extLst>
      <p:ext uri="{BB962C8B-B14F-4D97-AF65-F5344CB8AC3E}">
        <p14:creationId xmlns:p14="http://schemas.microsoft.com/office/powerpoint/2010/main" val="1553142879"/>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5" r:id="rId3"/>
    <p:sldLayoutId id="2147483650" r:id="rId4"/>
    <p:sldLayoutId id="2147483651" r:id="rId5"/>
    <p:sldLayoutId id="2147483652" r:id="rId6"/>
    <p:sldLayoutId id="2147483653" r:id="rId7"/>
    <p:sldLayoutId id="2147483654" r:id="rId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ctrTitle"/>
          </p:nvPr>
        </p:nvSpPr>
        <p:spPr>
          <a:xfrm>
            <a:off x="-138516" y="2039371"/>
            <a:ext cx="12330516" cy="2537410"/>
          </a:xfrm>
        </p:spPr>
        <p:txBody>
          <a:bodyPr>
            <a:normAutofit fontScale="90000"/>
          </a:bodyPr>
          <a:lstStyle/>
          <a:p>
            <a:br>
              <a:rPr lang="fr-CA" b="1" dirty="0"/>
            </a:br>
            <a:br>
              <a:rPr lang="fr-CA" b="1" dirty="0"/>
            </a:br>
            <a:r>
              <a:rPr lang="fr-CA" b="1" dirty="0"/>
              <a:t>Énergie éolienne et PARTICIPATION DU MILIEU</a:t>
            </a:r>
            <a:br>
              <a:rPr lang="fr-CA" b="1" dirty="0"/>
            </a:br>
            <a:r>
              <a:rPr lang="fr-CA" sz="2700" b="1" cap="small" dirty="0"/>
              <a:t>Présentation aux élu(e)s de la MRC des Érables et de la MRC des Appalaches</a:t>
            </a:r>
            <a:br>
              <a:rPr lang="fr-CA" sz="2700" b="1" dirty="0"/>
            </a:br>
            <a:br>
              <a:rPr lang="fr-CA" dirty="0"/>
            </a:br>
            <a:endParaRPr lang="fr-FR" sz="2400" b="1" cap="none" dirty="0">
              <a:latin typeface="+mn-lt"/>
            </a:endParaRPr>
          </a:p>
        </p:txBody>
      </p:sp>
    </p:spTree>
    <p:extLst>
      <p:ext uri="{BB962C8B-B14F-4D97-AF65-F5344CB8AC3E}">
        <p14:creationId xmlns:p14="http://schemas.microsoft.com/office/powerpoint/2010/main" val="11024282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72AFFAA-2934-91F2-7BAD-A96FE9C6335D}"/>
              </a:ext>
            </a:extLst>
          </p:cNvPr>
          <p:cNvSpPr>
            <a:spLocks noGrp="1"/>
          </p:cNvSpPr>
          <p:nvPr>
            <p:ph type="title"/>
          </p:nvPr>
        </p:nvSpPr>
        <p:spPr/>
        <p:txBody>
          <a:bodyPr/>
          <a:lstStyle/>
          <a:p>
            <a:r>
              <a:rPr lang="fr-CA" dirty="0"/>
              <a:t>A/0 2023-01 Les dates à retenir</a:t>
            </a:r>
          </a:p>
        </p:txBody>
      </p:sp>
      <p:sp>
        <p:nvSpPr>
          <p:cNvPr id="3" name="Espace réservé du contenu 2">
            <a:extLst>
              <a:ext uri="{FF2B5EF4-FFF2-40B4-BE49-F238E27FC236}">
                <a16:creationId xmlns:a16="http://schemas.microsoft.com/office/drawing/2014/main" id="{FDDEA8E4-49BD-ECC2-19F5-4C2F9029B6DE}"/>
              </a:ext>
            </a:extLst>
          </p:cNvPr>
          <p:cNvSpPr>
            <a:spLocks noGrp="1"/>
          </p:cNvSpPr>
          <p:nvPr>
            <p:ph sz="quarter" idx="13"/>
          </p:nvPr>
        </p:nvSpPr>
        <p:spPr/>
        <p:txBody>
          <a:bodyPr/>
          <a:lstStyle/>
          <a:p>
            <a:r>
              <a:rPr lang="fr-CA" dirty="0"/>
              <a:t>Lancement de l’appel d’offres: </a:t>
            </a:r>
            <a:r>
              <a:rPr lang="fr-CA" b="1" dirty="0"/>
              <a:t>31 mars 2023</a:t>
            </a:r>
          </a:p>
          <a:p>
            <a:r>
              <a:rPr lang="fr-CA" dirty="0"/>
              <a:t>Dépôt des soumissions: </a:t>
            </a:r>
            <a:r>
              <a:rPr lang="fr-CA" b="1" dirty="0"/>
              <a:t>12 septembre 2023 16 h 00 Heure de Montréal</a:t>
            </a:r>
          </a:p>
          <a:p>
            <a:r>
              <a:rPr lang="fr-CA" dirty="0"/>
              <a:t>Ouverture des soumissions: </a:t>
            </a:r>
            <a:r>
              <a:rPr lang="fr-CA" b="1" dirty="0"/>
              <a:t>13 septembre 2023 </a:t>
            </a:r>
          </a:p>
          <a:p>
            <a:r>
              <a:rPr lang="fr-CA" dirty="0"/>
              <a:t>Annonce publique des soumissions retenues: </a:t>
            </a:r>
            <a:r>
              <a:rPr lang="fr-CA" b="1" dirty="0"/>
              <a:t>Décembre 2023</a:t>
            </a:r>
          </a:p>
        </p:txBody>
      </p:sp>
      <p:sp>
        <p:nvSpPr>
          <p:cNvPr id="4" name="Espace réservé du numéro de diapositive 3">
            <a:extLst>
              <a:ext uri="{FF2B5EF4-FFF2-40B4-BE49-F238E27FC236}">
                <a16:creationId xmlns:a16="http://schemas.microsoft.com/office/drawing/2014/main" id="{849C07E9-2CDB-31F9-0F8F-2DE073587CF1}"/>
              </a:ext>
            </a:extLst>
          </p:cNvPr>
          <p:cNvSpPr>
            <a:spLocks noGrp="1"/>
          </p:cNvSpPr>
          <p:nvPr>
            <p:ph type="sldNum" sz="quarter" idx="16"/>
          </p:nvPr>
        </p:nvSpPr>
        <p:spPr/>
        <p:txBody>
          <a:bodyPr/>
          <a:lstStyle/>
          <a:p>
            <a:fld id="{FD73D89F-53E4-A841-A497-0752B73FA8DC}" type="slidenum">
              <a:rPr lang="fr-FR" smtClean="0"/>
              <a:t>10</a:t>
            </a:fld>
            <a:endParaRPr lang="fr-FR" dirty="0"/>
          </a:p>
        </p:txBody>
      </p:sp>
    </p:spTree>
    <p:extLst>
      <p:ext uri="{BB962C8B-B14F-4D97-AF65-F5344CB8AC3E}">
        <p14:creationId xmlns:p14="http://schemas.microsoft.com/office/powerpoint/2010/main" val="27032134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8AE82B-4846-B589-B5CB-2AC3127EE986}"/>
              </a:ext>
            </a:extLst>
          </p:cNvPr>
          <p:cNvSpPr>
            <a:spLocks noGrp="1"/>
          </p:cNvSpPr>
          <p:nvPr>
            <p:ph type="title"/>
          </p:nvPr>
        </p:nvSpPr>
        <p:spPr/>
        <p:txBody>
          <a:bodyPr/>
          <a:lstStyle/>
          <a:p>
            <a:r>
              <a:rPr lang="fr-CA" dirty="0"/>
              <a:t>A/O 2023-01 Carte du potentiel d’intégration</a:t>
            </a:r>
            <a:br>
              <a:rPr lang="fr-CA" dirty="0"/>
            </a:br>
            <a:endParaRPr lang="fr-CA" dirty="0"/>
          </a:p>
        </p:txBody>
      </p:sp>
      <p:pic>
        <p:nvPicPr>
          <p:cNvPr id="6" name="Espace réservé du contenu 5">
            <a:extLst>
              <a:ext uri="{FF2B5EF4-FFF2-40B4-BE49-F238E27FC236}">
                <a16:creationId xmlns:a16="http://schemas.microsoft.com/office/drawing/2014/main" id="{8B63C315-1FED-8185-E11C-91192B1670B9}"/>
              </a:ext>
            </a:extLst>
          </p:cNvPr>
          <p:cNvPicPr>
            <a:picLocks noGrp="1" noChangeAspect="1"/>
          </p:cNvPicPr>
          <p:nvPr>
            <p:ph sz="quarter" idx="13"/>
          </p:nvPr>
        </p:nvPicPr>
        <p:blipFill>
          <a:blip r:embed="rId2"/>
          <a:stretch>
            <a:fillRect/>
          </a:stretch>
        </p:blipFill>
        <p:spPr>
          <a:xfrm>
            <a:off x="1002771" y="1422401"/>
            <a:ext cx="9351961" cy="5080000"/>
          </a:xfrm>
        </p:spPr>
      </p:pic>
      <p:sp>
        <p:nvSpPr>
          <p:cNvPr id="4" name="Espace réservé du numéro de diapositive 3">
            <a:extLst>
              <a:ext uri="{FF2B5EF4-FFF2-40B4-BE49-F238E27FC236}">
                <a16:creationId xmlns:a16="http://schemas.microsoft.com/office/drawing/2014/main" id="{8A0A9DE9-EF4A-31A2-C64D-40F923D982BC}"/>
              </a:ext>
            </a:extLst>
          </p:cNvPr>
          <p:cNvSpPr>
            <a:spLocks noGrp="1"/>
          </p:cNvSpPr>
          <p:nvPr>
            <p:ph type="sldNum" sz="quarter" idx="16"/>
          </p:nvPr>
        </p:nvSpPr>
        <p:spPr/>
        <p:txBody>
          <a:bodyPr/>
          <a:lstStyle/>
          <a:p>
            <a:fld id="{FD73D89F-53E4-A841-A497-0752B73FA8DC}" type="slidenum">
              <a:rPr lang="fr-FR" smtClean="0"/>
              <a:t>11</a:t>
            </a:fld>
            <a:endParaRPr lang="fr-FR" dirty="0"/>
          </a:p>
        </p:txBody>
      </p:sp>
    </p:spTree>
    <p:extLst>
      <p:ext uri="{BB962C8B-B14F-4D97-AF65-F5344CB8AC3E}">
        <p14:creationId xmlns:p14="http://schemas.microsoft.com/office/powerpoint/2010/main" val="12853892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527372F-68FE-6F29-3E75-594FA88042D4}"/>
              </a:ext>
            </a:extLst>
          </p:cNvPr>
          <p:cNvSpPr>
            <a:spLocks noGrp="1"/>
          </p:cNvSpPr>
          <p:nvPr>
            <p:ph type="title"/>
          </p:nvPr>
        </p:nvSpPr>
        <p:spPr/>
        <p:txBody>
          <a:bodyPr/>
          <a:lstStyle/>
          <a:p>
            <a:r>
              <a:rPr lang="fr-CA" dirty="0"/>
              <a:t>Potentiel d’intégration</a:t>
            </a:r>
          </a:p>
        </p:txBody>
      </p:sp>
      <p:sp>
        <p:nvSpPr>
          <p:cNvPr id="4" name="Espace réservé du numéro de diapositive 3">
            <a:extLst>
              <a:ext uri="{FF2B5EF4-FFF2-40B4-BE49-F238E27FC236}">
                <a16:creationId xmlns:a16="http://schemas.microsoft.com/office/drawing/2014/main" id="{E6A7E9C4-A33C-B55C-7753-1A0295F599B1}"/>
              </a:ext>
            </a:extLst>
          </p:cNvPr>
          <p:cNvSpPr>
            <a:spLocks noGrp="1"/>
          </p:cNvSpPr>
          <p:nvPr>
            <p:ph type="sldNum" sz="quarter" idx="16"/>
          </p:nvPr>
        </p:nvSpPr>
        <p:spPr/>
        <p:txBody>
          <a:bodyPr/>
          <a:lstStyle/>
          <a:p>
            <a:fld id="{FD73D89F-53E4-A841-A497-0752B73FA8DC}" type="slidenum">
              <a:rPr lang="fr-FR" smtClean="0"/>
              <a:t>12</a:t>
            </a:fld>
            <a:endParaRPr lang="fr-FR" dirty="0"/>
          </a:p>
        </p:txBody>
      </p:sp>
      <p:pic>
        <p:nvPicPr>
          <p:cNvPr id="14" name="Espace réservé du contenu 13">
            <a:extLst>
              <a:ext uri="{FF2B5EF4-FFF2-40B4-BE49-F238E27FC236}">
                <a16:creationId xmlns:a16="http://schemas.microsoft.com/office/drawing/2014/main" id="{33C6B85D-0EDA-5B9E-F50B-18C07D7A1E7B}"/>
              </a:ext>
            </a:extLst>
          </p:cNvPr>
          <p:cNvPicPr>
            <a:picLocks noGrp="1" noChangeAspect="1"/>
          </p:cNvPicPr>
          <p:nvPr>
            <p:ph sz="quarter" idx="13"/>
          </p:nvPr>
        </p:nvPicPr>
        <p:blipFill>
          <a:blip r:embed="rId2"/>
          <a:stretch>
            <a:fillRect/>
          </a:stretch>
        </p:blipFill>
        <p:spPr>
          <a:xfrm>
            <a:off x="3789650" y="1555750"/>
            <a:ext cx="4835875" cy="5129165"/>
          </a:xfrm>
        </p:spPr>
      </p:pic>
    </p:spTree>
    <p:extLst>
      <p:ext uri="{BB962C8B-B14F-4D97-AF65-F5344CB8AC3E}">
        <p14:creationId xmlns:p14="http://schemas.microsoft.com/office/powerpoint/2010/main" val="38202415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634254F-3C08-FC40-82F1-6DD24AFBF5E8}"/>
              </a:ext>
            </a:extLst>
          </p:cNvPr>
          <p:cNvSpPr>
            <a:spLocks noGrp="1"/>
          </p:cNvSpPr>
          <p:nvPr>
            <p:ph type="title"/>
          </p:nvPr>
        </p:nvSpPr>
        <p:spPr/>
        <p:txBody>
          <a:bodyPr/>
          <a:lstStyle/>
          <a:p>
            <a:r>
              <a:rPr lang="fr-CA" dirty="0"/>
              <a:t>Les démarches à effectuer</a:t>
            </a:r>
          </a:p>
        </p:txBody>
      </p:sp>
      <p:sp>
        <p:nvSpPr>
          <p:cNvPr id="3" name="Espace réservé du contenu 2">
            <a:extLst>
              <a:ext uri="{FF2B5EF4-FFF2-40B4-BE49-F238E27FC236}">
                <a16:creationId xmlns:a16="http://schemas.microsoft.com/office/drawing/2014/main" id="{6F3501AD-4283-164E-A5FE-A1E96AD5E3A4}"/>
              </a:ext>
            </a:extLst>
          </p:cNvPr>
          <p:cNvSpPr>
            <a:spLocks noGrp="1"/>
          </p:cNvSpPr>
          <p:nvPr>
            <p:ph sz="quarter" idx="13"/>
          </p:nvPr>
        </p:nvSpPr>
        <p:spPr>
          <a:xfrm>
            <a:off x="594585" y="1555346"/>
            <a:ext cx="10717427" cy="4447248"/>
          </a:xfrm>
        </p:spPr>
        <p:txBody>
          <a:bodyPr>
            <a:normAutofit/>
          </a:bodyPr>
          <a:lstStyle/>
          <a:p>
            <a:pPr marL="0" indent="0">
              <a:buNone/>
            </a:pPr>
            <a:r>
              <a:rPr lang="fr-CA" b="1" dirty="0"/>
              <a:t>AVANT LE DÉPÔT D’UNE SOUMISSION DANS LE CADRE D’UN FUTUR APPEL D’OFFRES </a:t>
            </a:r>
          </a:p>
          <a:p>
            <a:r>
              <a:rPr lang="fr-CA" dirty="0"/>
              <a:t>Convenir d’un mode de regroupement et de gouvernance pour encadrer la participation du milieu local;</a:t>
            </a:r>
          </a:p>
          <a:p>
            <a:r>
              <a:rPr lang="fr-CA" dirty="0"/>
              <a:t>Convenir d’une convention entre partenaires du milieu local;</a:t>
            </a:r>
          </a:p>
          <a:p>
            <a:r>
              <a:rPr lang="fr-CA" dirty="0"/>
              <a:t>Convenir d’une entente de participation avec les promoteurs;</a:t>
            </a:r>
          </a:p>
          <a:p>
            <a:r>
              <a:rPr lang="fr-CA" dirty="0"/>
              <a:t>Effectuer une révision diligente des projets qui feront l’objet d’une soumission pour s’assurer de leur conformité avec les conditions de participation négociées avec les partenaires privés;</a:t>
            </a:r>
          </a:p>
          <a:p>
            <a:r>
              <a:rPr lang="fr-CA" dirty="0"/>
              <a:t>Appuyer par résolution le ou les projets qui satisferont aux conditions de participation;</a:t>
            </a:r>
          </a:p>
        </p:txBody>
      </p:sp>
      <p:sp>
        <p:nvSpPr>
          <p:cNvPr id="4" name="Espace réservé du numéro de diapositive 3">
            <a:extLst>
              <a:ext uri="{FF2B5EF4-FFF2-40B4-BE49-F238E27FC236}">
                <a16:creationId xmlns:a16="http://schemas.microsoft.com/office/drawing/2014/main" id="{E2FB865E-89BB-0042-906B-65E4FB54D554}"/>
              </a:ext>
            </a:extLst>
          </p:cNvPr>
          <p:cNvSpPr>
            <a:spLocks noGrp="1"/>
          </p:cNvSpPr>
          <p:nvPr>
            <p:ph type="sldNum" sz="quarter" idx="16"/>
          </p:nvPr>
        </p:nvSpPr>
        <p:spPr/>
        <p:txBody>
          <a:bodyPr/>
          <a:lstStyle/>
          <a:p>
            <a:fld id="{FD73D89F-53E4-A841-A497-0752B73FA8DC}" type="slidenum">
              <a:rPr lang="fr-FR" smtClean="0"/>
              <a:t>13</a:t>
            </a:fld>
            <a:endParaRPr lang="fr-FR" dirty="0"/>
          </a:p>
        </p:txBody>
      </p:sp>
    </p:spTree>
    <p:extLst>
      <p:ext uri="{BB962C8B-B14F-4D97-AF65-F5344CB8AC3E}">
        <p14:creationId xmlns:p14="http://schemas.microsoft.com/office/powerpoint/2010/main" val="20458356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634254F-3C08-FC40-82F1-6DD24AFBF5E8}"/>
              </a:ext>
            </a:extLst>
          </p:cNvPr>
          <p:cNvSpPr>
            <a:spLocks noGrp="1"/>
          </p:cNvSpPr>
          <p:nvPr>
            <p:ph type="title"/>
          </p:nvPr>
        </p:nvSpPr>
        <p:spPr/>
        <p:txBody>
          <a:bodyPr/>
          <a:lstStyle/>
          <a:p>
            <a:r>
              <a:rPr lang="fr-CA" dirty="0"/>
              <a:t>Les démarches à effectuer</a:t>
            </a:r>
          </a:p>
        </p:txBody>
      </p:sp>
      <p:sp>
        <p:nvSpPr>
          <p:cNvPr id="3" name="Espace réservé du contenu 2">
            <a:extLst>
              <a:ext uri="{FF2B5EF4-FFF2-40B4-BE49-F238E27FC236}">
                <a16:creationId xmlns:a16="http://schemas.microsoft.com/office/drawing/2014/main" id="{6F3501AD-4283-164E-A5FE-A1E96AD5E3A4}"/>
              </a:ext>
            </a:extLst>
          </p:cNvPr>
          <p:cNvSpPr>
            <a:spLocks noGrp="1"/>
          </p:cNvSpPr>
          <p:nvPr>
            <p:ph sz="quarter" idx="13"/>
          </p:nvPr>
        </p:nvSpPr>
        <p:spPr>
          <a:xfrm>
            <a:off x="666462" y="1607011"/>
            <a:ext cx="10886214" cy="4034293"/>
          </a:xfrm>
        </p:spPr>
        <p:txBody>
          <a:bodyPr/>
          <a:lstStyle/>
          <a:p>
            <a:pPr marL="0" indent="0">
              <a:buNone/>
            </a:pPr>
            <a:r>
              <a:rPr lang="fr-CA" b="1" dirty="0"/>
              <a:t>APRÈS LE DÉPÔT D’UNE SOUMISSION </a:t>
            </a:r>
          </a:p>
          <a:p>
            <a:r>
              <a:rPr lang="fr-CA" dirty="0"/>
              <a:t>Préparer et déposer auprès du MAMH un plan d’affaire présentant l’information spécifique concernant l’appel d’offres, le cadre financier du projet anticipé et son incidence financière et économique sur le partenaire communautaire en vue d’obtenir l’autorisation d’un règlement d’emprunt;</a:t>
            </a:r>
          </a:p>
          <a:p>
            <a:r>
              <a:rPr lang="fr-CA" dirty="0"/>
              <a:t>Préparer et faire adopter un règlement d’emprunt pour une somme couvrant la mise de fonds du partenaire communautaire tel que présenté au plan d’affaire et conforme à la soumission déposée par le partenaire privé;</a:t>
            </a:r>
          </a:p>
          <a:p>
            <a:r>
              <a:rPr lang="fr-CA" dirty="0"/>
              <a:t>Obtenir de la part du MAMH les autorisations nécessaires pour concrétiser le règlement d’emprunt;</a:t>
            </a:r>
          </a:p>
          <a:p>
            <a:endParaRPr lang="fr-CA" dirty="0"/>
          </a:p>
          <a:p>
            <a:endParaRPr lang="fr-CA" dirty="0"/>
          </a:p>
          <a:p>
            <a:pPr marL="0" indent="0">
              <a:buNone/>
            </a:pPr>
            <a:endParaRPr lang="fr-CA" dirty="0"/>
          </a:p>
        </p:txBody>
      </p:sp>
      <p:sp>
        <p:nvSpPr>
          <p:cNvPr id="4" name="Espace réservé du numéro de diapositive 3">
            <a:extLst>
              <a:ext uri="{FF2B5EF4-FFF2-40B4-BE49-F238E27FC236}">
                <a16:creationId xmlns:a16="http://schemas.microsoft.com/office/drawing/2014/main" id="{E2FB865E-89BB-0042-906B-65E4FB54D554}"/>
              </a:ext>
            </a:extLst>
          </p:cNvPr>
          <p:cNvSpPr>
            <a:spLocks noGrp="1"/>
          </p:cNvSpPr>
          <p:nvPr>
            <p:ph type="sldNum" sz="quarter" idx="16"/>
          </p:nvPr>
        </p:nvSpPr>
        <p:spPr/>
        <p:txBody>
          <a:bodyPr/>
          <a:lstStyle/>
          <a:p>
            <a:fld id="{FD73D89F-53E4-A841-A497-0752B73FA8DC}" type="slidenum">
              <a:rPr lang="fr-FR" smtClean="0"/>
              <a:t>14</a:t>
            </a:fld>
            <a:endParaRPr lang="fr-FR" dirty="0"/>
          </a:p>
        </p:txBody>
      </p:sp>
    </p:spTree>
    <p:extLst>
      <p:ext uri="{BB962C8B-B14F-4D97-AF65-F5344CB8AC3E}">
        <p14:creationId xmlns:p14="http://schemas.microsoft.com/office/powerpoint/2010/main" val="34543374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D3FD3B7-2C1B-7645-BEAE-ED89E3DD8AA7}"/>
              </a:ext>
            </a:extLst>
          </p:cNvPr>
          <p:cNvSpPr>
            <a:spLocks noGrp="1"/>
          </p:cNvSpPr>
          <p:nvPr>
            <p:ph type="title"/>
          </p:nvPr>
        </p:nvSpPr>
        <p:spPr/>
        <p:txBody>
          <a:bodyPr/>
          <a:lstStyle/>
          <a:p>
            <a:r>
              <a:rPr lang="fr-CA" dirty="0"/>
              <a:t>Les démarches à effectuer pour les communautés</a:t>
            </a:r>
          </a:p>
        </p:txBody>
      </p:sp>
      <p:sp>
        <p:nvSpPr>
          <p:cNvPr id="3" name="Espace réservé du contenu 2">
            <a:extLst>
              <a:ext uri="{FF2B5EF4-FFF2-40B4-BE49-F238E27FC236}">
                <a16:creationId xmlns:a16="http://schemas.microsoft.com/office/drawing/2014/main" id="{913C3C5B-F8B3-1F44-83C7-3931F188D7BE}"/>
              </a:ext>
            </a:extLst>
          </p:cNvPr>
          <p:cNvSpPr>
            <a:spLocks noGrp="1"/>
          </p:cNvSpPr>
          <p:nvPr>
            <p:ph sz="quarter" idx="13"/>
          </p:nvPr>
        </p:nvSpPr>
        <p:spPr/>
        <p:txBody>
          <a:bodyPr/>
          <a:lstStyle/>
          <a:p>
            <a:pPr marL="0" indent="0">
              <a:buNone/>
            </a:pPr>
            <a:r>
              <a:rPr lang="fr-CA" b="1" dirty="0"/>
              <a:t>APRÈS L’ANNONCE DES SOUMISSIONS RETENUES</a:t>
            </a:r>
          </a:p>
          <a:p>
            <a:r>
              <a:rPr lang="fr-CA" dirty="0"/>
              <a:t>Négocier et signer avec le partenaire privé une convention d’actionnaire;</a:t>
            </a:r>
          </a:p>
          <a:p>
            <a:r>
              <a:rPr lang="fr-CA" dirty="0"/>
              <a:t>Négocier et signer avec le partenaire privé une convention de service;</a:t>
            </a:r>
          </a:p>
          <a:p>
            <a:r>
              <a:rPr lang="fr-CA" dirty="0"/>
              <a:t>Cosigner avec le partenaire privé et Hydro-Québec le Contrat d’approvisionnement en électricité;</a:t>
            </a:r>
          </a:p>
          <a:p>
            <a:r>
              <a:rPr lang="fr-CA" dirty="0"/>
              <a:t>Finaliser les démarches pour actualiser le règlement d’emprunt afin de couvrir la mise de fonds du partenaire communautaire et être en mesure de débourser les sommes nécessaires à la réalisation du projet;</a:t>
            </a:r>
          </a:p>
          <a:p>
            <a:r>
              <a:rPr lang="fr-CA" dirty="0"/>
              <a:t>En collaboration avec le partenaire privé, mettre sur pied un comité de liaison pour le projet retenu;</a:t>
            </a:r>
          </a:p>
        </p:txBody>
      </p:sp>
      <p:sp>
        <p:nvSpPr>
          <p:cNvPr id="4" name="Espace réservé du numéro de diapositive 3">
            <a:extLst>
              <a:ext uri="{FF2B5EF4-FFF2-40B4-BE49-F238E27FC236}">
                <a16:creationId xmlns:a16="http://schemas.microsoft.com/office/drawing/2014/main" id="{4ED4DB82-6EE4-354A-AAD9-209FA841A040}"/>
              </a:ext>
            </a:extLst>
          </p:cNvPr>
          <p:cNvSpPr>
            <a:spLocks noGrp="1"/>
          </p:cNvSpPr>
          <p:nvPr>
            <p:ph type="sldNum" sz="quarter" idx="16"/>
          </p:nvPr>
        </p:nvSpPr>
        <p:spPr/>
        <p:txBody>
          <a:bodyPr/>
          <a:lstStyle/>
          <a:p>
            <a:fld id="{FD73D89F-53E4-A841-A497-0752B73FA8DC}" type="slidenum">
              <a:rPr lang="fr-FR" smtClean="0"/>
              <a:t>15</a:t>
            </a:fld>
            <a:endParaRPr lang="fr-FR" dirty="0"/>
          </a:p>
        </p:txBody>
      </p:sp>
    </p:spTree>
    <p:extLst>
      <p:ext uri="{BB962C8B-B14F-4D97-AF65-F5344CB8AC3E}">
        <p14:creationId xmlns:p14="http://schemas.microsoft.com/office/powerpoint/2010/main" val="18586440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FE7F5F3-896D-FF41-9141-DABD137D5965}"/>
              </a:ext>
            </a:extLst>
          </p:cNvPr>
          <p:cNvSpPr>
            <a:spLocks noGrp="1"/>
          </p:cNvSpPr>
          <p:nvPr>
            <p:ph type="title"/>
          </p:nvPr>
        </p:nvSpPr>
        <p:spPr/>
        <p:txBody>
          <a:bodyPr/>
          <a:lstStyle/>
          <a:p>
            <a:r>
              <a:rPr lang="fr-CA" dirty="0"/>
              <a:t>ENJEUX ET DÉFI</a:t>
            </a:r>
          </a:p>
        </p:txBody>
      </p:sp>
      <p:sp>
        <p:nvSpPr>
          <p:cNvPr id="3" name="Espace réservé du contenu 2">
            <a:extLst>
              <a:ext uri="{FF2B5EF4-FFF2-40B4-BE49-F238E27FC236}">
                <a16:creationId xmlns:a16="http://schemas.microsoft.com/office/drawing/2014/main" id="{EE2CECA1-861E-BE47-9F3B-5B6EA89AE013}"/>
              </a:ext>
            </a:extLst>
          </p:cNvPr>
          <p:cNvSpPr>
            <a:spLocks noGrp="1"/>
          </p:cNvSpPr>
          <p:nvPr>
            <p:ph sz="quarter" idx="13"/>
          </p:nvPr>
        </p:nvSpPr>
        <p:spPr/>
        <p:txBody>
          <a:bodyPr>
            <a:normAutofit/>
          </a:bodyPr>
          <a:lstStyle/>
          <a:p>
            <a:pPr>
              <a:buFont typeface="Wingdings" pitchFamily="2" charset="2"/>
              <a:buChar char="Ø"/>
            </a:pPr>
            <a:r>
              <a:rPr lang="fr-CA" dirty="0"/>
              <a:t>Se positionner auprès du producteur qui veut développer un projet dans votre territoire comme des partenaires légitimes et incontournables du développement des énergies renouvelables;</a:t>
            </a:r>
          </a:p>
          <a:p>
            <a:pPr>
              <a:buFont typeface="Wingdings" pitchFamily="2" charset="2"/>
              <a:buChar char="Ø"/>
            </a:pPr>
            <a:r>
              <a:rPr lang="fr-CA" dirty="0"/>
              <a:t>Se doter des ressources techniques et financières pour être en mesure de:</a:t>
            </a:r>
          </a:p>
          <a:p>
            <a:pPr lvl="1">
              <a:buSzPct val="75000"/>
            </a:pPr>
            <a:r>
              <a:rPr lang="fr-CA" dirty="0"/>
              <a:t>Animer et coordonner le regroupement les acteurs locaux impliqués;</a:t>
            </a:r>
          </a:p>
          <a:p>
            <a:pPr lvl="1">
              <a:buSzPct val="75000"/>
            </a:pPr>
            <a:r>
              <a:rPr lang="fr-CA" dirty="0"/>
              <a:t>Mettre sur pied les structures organisationnelles qui représenteront les intérêts du milieu local;</a:t>
            </a:r>
          </a:p>
          <a:p>
            <a:pPr lvl="1">
              <a:buSzPct val="75000"/>
            </a:pPr>
            <a:r>
              <a:rPr lang="fr-CA" dirty="0"/>
              <a:t>Négocier et de conclure des ententes qui satisferont toutes les parties;</a:t>
            </a:r>
          </a:p>
          <a:p>
            <a:pPr lvl="1">
              <a:buSzPct val="75000"/>
            </a:pPr>
            <a:r>
              <a:rPr lang="fr-CA" dirty="0"/>
              <a:t>Trouver les sources de financement;</a:t>
            </a:r>
          </a:p>
          <a:p>
            <a:pPr lvl="1">
              <a:buSzPct val="75000"/>
            </a:pPr>
            <a:endParaRPr lang="fr-CA" dirty="0"/>
          </a:p>
          <a:p>
            <a:pPr lvl="1">
              <a:buSzPct val="75000"/>
            </a:pPr>
            <a:endParaRPr lang="fr-CA" dirty="0"/>
          </a:p>
          <a:p>
            <a:pPr lvl="1">
              <a:buSzPct val="75000"/>
            </a:pPr>
            <a:endParaRPr lang="fr-CA" dirty="0"/>
          </a:p>
          <a:p>
            <a:pPr lvl="1"/>
            <a:endParaRPr lang="fr-CA" dirty="0"/>
          </a:p>
          <a:p>
            <a:pPr>
              <a:buFont typeface="Wingdings" pitchFamily="2" charset="2"/>
              <a:buChar char="Ø"/>
            </a:pPr>
            <a:endParaRPr lang="fr-CA" dirty="0"/>
          </a:p>
        </p:txBody>
      </p:sp>
      <p:sp>
        <p:nvSpPr>
          <p:cNvPr id="4" name="Espace réservé du numéro de diapositive 3">
            <a:extLst>
              <a:ext uri="{FF2B5EF4-FFF2-40B4-BE49-F238E27FC236}">
                <a16:creationId xmlns:a16="http://schemas.microsoft.com/office/drawing/2014/main" id="{FDA72782-FB9A-0D4B-93E8-5AEA61D71EE1}"/>
              </a:ext>
            </a:extLst>
          </p:cNvPr>
          <p:cNvSpPr>
            <a:spLocks noGrp="1"/>
          </p:cNvSpPr>
          <p:nvPr>
            <p:ph type="sldNum" sz="quarter" idx="16"/>
          </p:nvPr>
        </p:nvSpPr>
        <p:spPr/>
        <p:txBody>
          <a:bodyPr/>
          <a:lstStyle/>
          <a:p>
            <a:fld id="{FD73D89F-53E4-A841-A497-0752B73FA8DC}" type="slidenum">
              <a:rPr lang="fr-FR" smtClean="0"/>
              <a:t>16</a:t>
            </a:fld>
            <a:endParaRPr lang="fr-FR" dirty="0"/>
          </a:p>
        </p:txBody>
      </p:sp>
    </p:spTree>
    <p:extLst>
      <p:ext uri="{BB962C8B-B14F-4D97-AF65-F5344CB8AC3E}">
        <p14:creationId xmlns:p14="http://schemas.microsoft.com/office/powerpoint/2010/main" val="36206320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51F914C-E548-ADCF-5F17-DEBF57FE0E2C}"/>
              </a:ext>
            </a:extLst>
          </p:cNvPr>
          <p:cNvSpPr>
            <a:spLocks noGrp="1"/>
          </p:cNvSpPr>
          <p:nvPr>
            <p:ph type="title"/>
          </p:nvPr>
        </p:nvSpPr>
        <p:spPr/>
        <p:txBody>
          <a:bodyPr/>
          <a:lstStyle/>
          <a:p>
            <a:r>
              <a:rPr lang="fr-CA" dirty="0"/>
              <a:t>Contexte</a:t>
            </a:r>
          </a:p>
        </p:txBody>
      </p:sp>
      <p:sp>
        <p:nvSpPr>
          <p:cNvPr id="3" name="Espace réservé du contenu 2">
            <a:extLst>
              <a:ext uri="{FF2B5EF4-FFF2-40B4-BE49-F238E27FC236}">
                <a16:creationId xmlns:a16="http://schemas.microsoft.com/office/drawing/2014/main" id="{EAD8B8A2-B0FB-0DA8-66D6-0F9BA83E351A}"/>
              </a:ext>
            </a:extLst>
          </p:cNvPr>
          <p:cNvSpPr>
            <a:spLocks noGrp="1"/>
          </p:cNvSpPr>
          <p:nvPr>
            <p:ph sz="quarter" idx="13"/>
          </p:nvPr>
        </p:nvSpPr>
        <p:spPr>
          <a:xfrm>
            <a:off x="815452" y="1496386"/>
            <a:ext cx="10561095" cy="4424877"/>
          </a:xfrm>
        </p:spPr>
        <p:txBody>
          <a:bodyPr>
            <a:normAutofit lnSpcReduction="10000"/>
          </a:bodyPr>
          <a:lstStyle/>
          <a:p>
            <a:pPr marL="0" indent="0">
              <a:buSzPct val="75000"/>
              <a:buNone/>
            </a:pPr>
            <a:r>
              <a:rPr lang="fr-CA" sz="2400" b="1" i="0" u="none" strike="noStrike" dirty="0">
                <a:solidFill>
                  <a:srgbClr val="212124"/>
                </a:solidFill>
                <a:effectLst/>
              </a:rPr>
              <a:t>La transition énergétique du Québec: Une responsabilité collective</a:t>
            </a:r>
          </a:p>
          <a:p>
            <a:pPr>
              <a:buSzPct val="75000"/>
            </a:pPr>
            <a:r>
              <a:rPr lang="fr-CA" i="0" u="none" strike="noStrike" dirty="0">
                <a:solidFill>
                  <a:srgbClr val="212124"/>
                </a:solidFill>
                <a:effectLst/>
              </a:rPr>
              <a:t>«On a une opportunité extraordinaire, exceptionnelle de décarboner le Québec, d’être le premier État en Amérique du Nord à décarboner. On a la chance d’avoir cette base qui est Hydro-Québec qui sait comment produire de l’énergie propre», a mentionné M. Legault, qui souhaite atteindre cet objectif d'ici 2050.</a:t>
            </a:r>
            <a:endParaRPr lang="fr-CA" dirty="0"/>
          </a:p>
          <a:p>
            <a:pPr>
              <a:buSzPct val="75000"/>
            </a:pPr>
            <a:r>
              <a:rPr lang="fr-CA" dirty="0"/>
              <a:t>Dans sa planification stratégique, Hydro-Québec a annoncé des besoins additionnels en énergie de 100 TWh, à l’horizon de 2050, c’est plus de la moitié de sa capacité de production annuelle; </a:t>
            </a:r>
          </a:p>
          <a:p>
            <a:pPr>
              <a:buSzPct val="75000"/>
            </a:pPr>
            <a:r>
              <a:rPr lang="fr-CA" dirty="0">
                <a:solidFill>
                  <a:srgbClr val="222222"/>
                </a:solidFill>
              </a:rPr>
              <a:t>Le </a:t>
            </a:r>
            <a:r>
              <a:rPr lang="fr-CA" b="0" i="0" u="none" strike="noStrike" dirty="0">
                <a:solidFill>
                  <a:srgbClr val="222222"/>
                </a:solidFill>
                <a:effectLst/>
              </a:rPr>
              <a:t>ministre de l'Économie, de l'Innovation et de l'Énergie Pierre </a:t>
            </a:r>
            <a:r>
              <a:rPr lang="fr-CA" b="0" i="0" u="none" strike="noStrike" dirty="0" err="1">
                <a:solidFill>
                  <a:srgbClr val="222222"/>
                </a:solidFill>
                <a:effectLst/>
              </a:rPr>
              <a:t>Fitzgibbon</a:t>
            </a:r>
            <a:r>
              <a:rPr lang="fr-CA" b="0" i="0" u="none" strike="noStrike" dirty="0">
                <a:solidFill>
                  <a:srgbClr val="222222"/>
                </a:solidFill>
                <a:effectLst/>
              </a:rPr>
              <a:t> souhaite multiplier les éoliennes « au maximum », en ce sens, l</a:t>
            </a:r>
            <a:r>
              <a:rPr lang="fr-CA" dirty="0"/>
              <a:t>e gouvernement du Québec a annoncé le lancement d’un premier appel d’offres en énergie éolienne de 1 500 MW </a:t>
            </a:r>
            <a:r>
              <a:rPr lang="fr-CA" b="0" i="0" u="none" strike="noStrike" dirty="0">
                <a:solidFill>
                  <a:srgbClr val="222222"/>
                </a:solidFill>
                <a:effectLst/>
              </a:rPr>
              <a:t>pour livraison en 2027-2028-2029</a:t>
            </a:r>
            <a:r>
              <a:rPr lang="fr-CA" dirty="0"/>
              <a:t>;</a:t>
            </a:r>
          </a:p>
          <a:p>
            <a:pPr>
              <a:buSzPct val="75000"/>
            </a:pPr>
            <a:r>
              <a:rPr lang="fr-CA" dirty="0"/>
              <a:t>Selon le ministre, ceux-ci seront suivis par d’autres appels de l’ordre de 10 000 MW afin de donner de la prévisibilité au marché et aux manufacturiers;</a:t>
            </a:r>
          </a:p>
          <a:p>
            <a:pPr>
              <a:buSzPct val="75000"/>
            </a:pPr>
            <a:r>
              <a:rPr lang="fr-CA" dirty="0"/>
              <a:t>À court terme, les appels d’offres vont se concentrer dans les territoires où il existe des capacités d’intégration; </a:t>
            </a:r>
          </a:p>
        </p:txBody>
      </p:sp>
      <p:sp>
        <p:nvSpPr>
          <p:cNvPr id="4" name="Espace réservé du numéro de diapositive 3">
            <a:extLst>
              <a:ext uri="{FF2B5EF4-FFF2-40B4-BE49-F238E27FC236}">
                <a16:creationId xmlns:a16="http://schemas.microsoft.com/office/drawing/2014/main" id="{10A70415-B1AA-C0BF-76B7-C20D8C75B2F9}"/>
              </a:ext>
            </a:extLst>
          </p:cNvPr>
          <p:cNvSpPr>
            <a:spLocks noGrp="1"/>
          </p:cNvSpPr>
          <p:nvPr>
            <p:ph type="sldNum" sz="quarter" idx="16"/>
          </p:nvPr>
        </p:nvSpPr>
        <p:spPr/>
        <p:txBody>
          <a:bodyPr/>
          <a:lstStyle/>
          <a:p>
            <a:fld id="{FD73D89F-53E4-A841-A497-0752B73FA8DC}" type="slidenum">
              <a:rPr lang="fr-FR" smtClean="0"/>
              <a:t>2</a:t>
            </a:fld>
            <a:endParaRPr lang="fr-FR" dirty="0"/>
          </a:p>
        </p:txBody>
      </p:sp>
    </p:spTree>
    <p:extLst>
      <p:ext uri="{BB962C8B-B14F-4D97-AF65-F5344CB8AC3E}">
        <p14:creationId xmlns:p14="http://schemas.microsoft.com/office/powerpoint/2010/main" val="3846543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51F914C-E548-ADCF-5F17-DEBF57FE0E2C}"/>
              </a:ext>
            </a:extLst>
          </p:cNvPr>
          <p:cNvSpPr>
            <a:spLocks noGrp="1"/>
          </p:cNvSpPr>
          <p:nvPr>
            <p:ph type="title"/>
          </p:nvPr>
        </p:nvSpPr>
        <p:spPr/>
        <p:txBody>
          <a:bodyPr/>
          <a:lstStyle/>
          <a:p>
            <a:r>
              <a:rPr lang="fr-CA" dirty="0"/>
              <a:t>Contexte</a:t>
            </a:r>
          </a:p>
        </p:txBody>
      </p:sp>
      <p:sp>
        <p:nvSpPr>
          <p:cNvPr id="3" name="Espace réservé du contenu 2">
            <a:extLst>
              <a:ext uri="{FF2B5EF4-FFF2-40B4-BE49-F238E27FC236}">
                <a16:creationId xmlns:a16="http://schemas.microsoft.com/office/drawing/2014/main" id="{EAD8B8A2-B0FB-0DA8-66D6-0F9BA83E351A}"/>
              </a:ext>
            </a:extLst>
          </p:cNvPr>
          <p:cNvSpPr>
            <a:spLocks noGrp="1"/>
          </p:cNvSpPr>
          <p:nvPr>
            <p:ph sz="quarter" idx="13"/>
          </p:nvPr>
        </p:nvSpPr>
        <p:spPr>
          <a:xfrm>
            <a:off x="815452" y="1496386"/>
            <a:ext cx="10561095" cy="4424877"/>
          </a:xfrm>
        </p:spPr>
        <p:txBody>
          <a:bodyPr>
            <a:normAutofit fontScale="85000" lnSpcReduction="10000"/>
          </a:bodyPr>
          <a:lstStyle/>
          <a:p>
            <a:pPr marL="0" indent="0">
              <a:buNone/>
            </a:pPr>
            <a:r>
              <a:rPr lang="fr-CA" sz="2800" b="1" i="0" u="none" strike="noStrike" dirty="0">
                <a:solidFill>
                  <a:srgbClr val="212124"/>
                </a:solidFill>
                <a:effectLst/>
              </a:rPr>
              <a:t>La transition énergétique du Québec: Une opportunité pour les communautés</a:t>
            </a:r>
            <a:endParaRPr lang="fr-CA" sz="2800" dirty="0"/>
          </a:p>
          <a:p>
            <a:r>
              <a:rPr lang="fr-CA" dirty="0"/>
              <a:t>Les appels d’offres en énergie éolienne:</a:t>
            </a:r>
          </a:p>
          <a:p>
            <a:pPr lvl="1">
              <a:buSzPct val="75000"/>
            </a:pPr>
            <a:r>
              <a:rPr lang="fr-CA" dirty="0"/>
              <a:t>Maximiser les retombées économiques au Québec et favoriser la participation du milieu local et des communautés autochtones;</a:t>
            </a:r>
          </a:p>
          <a:p>
            <a:pPr lvl="1">
              <a:buSzPct val="75000"/>
            </a:pPr>
            <a:r>
              <a:rPr lang="fr-CA" dirty="0"/>
              <a:t>Les producteurs auront l’obligation d’obtenir l’appui du milieu local pour présenter une soumission;</a:t>
            </a:r>
          </a:p>
          <a:p>
            <a:pPr lvl="1">
              <a:buSzPct val="75000"/>
            </a:pPr>
            <a:r>
              <a:rPr lang="fr-CA" dirty="0"/>
              <a:t>Les soumissions qui comprendront une participation du milieu local à 50% seront favorisées;</a:t>
            </a:r>
          </a:p>
          <a:p>
            <a:pPr lvl="1">
              <a:buSzPct val="75000"/>
            </a:pPr>
            <a:r>
              <a:rPr lang="fr-CA" dirty="0">
                <a:effectLst/>
              </a:rPr>
              <a:t>Les soumissions qui favorise le développement et le maintien de relations harmonieuses avec les communautés autochtones seront également valorisées;</a:t>
            </a:r>
          </a:p>
          <a:p>
            <a:pPr>
              <a:buSzPct val="75000"/>
            </a:pPr>
            <a:r>
              <a:rPr lang="fr-CA" dirty="0"/>
              <a:t>Il est dans l’intérêt des communautés et du producteur de conclure des ententes qui incluraient une participation communautaire de 50%;</a:t>
            </a:r>
          </a:p>
          <a:p>
            <a:pPr>
              <a:buSzPct val="75000"/>
            </a:pPr>
            <a:r>
              <a:rPr lang="fr-CA" dirty="0"/>
              <a:t>Le milieu municipal et les communautés autochtones auraient avantage à former une association (Régie intercommunautaire) afin de regrouper les forces et de conclure une entente avec les producteurs qui inclurait une participation communautaire de 50% afin de répondre aux critères de pondération de l’appel d’offres; </a:t>
            </a:r>
          </a:p>
          <a:p>
            <a:pPr>
              <a:buSzPct val="75000"/>
            </a:pPr>
            <a:r>
              <a:rPr lang="fr-CA" dirty="0"/>
              <a:t>Le partenariat entre les communautés apporte une plus-value qui se reflètera dans la valeur du projet lorsque les soumissions seront analysées;</a:t>
            </a:r>
          </a:p>
          <a:p>
            <a:pPr lvl="1">
              <a:buSzPct val="75000"/>
            </a:pPr>
            <a:endParaRPr lang="fr-CA" dirty="0"/>
          </a:p>
        </p:txBody>
      </p:sp>
      <p:sp>
        <p:nvSpPr>
          <p:cNvPr id="4" name="Espace réservé du numéro de diapositive 3">
            <a:extLst>
              <a:ext uri="{FF2B5EF4-FFF2-40B4-BE49-F238E27FC236}">
                <a16:creationId xmlns:a16="http://schemas.microsoft.com/office/drawing/2014/main" id="{10A70415-B1AA-C0BF-76B7-C20D8C75B2F9}"/>
              </a:ext>
            </a:extLst>
          </p:cNvPr>
          <p:cNvSpPr>
            <a:spLocks noGrp="1"/>
          </p:cNvSpPr>
          <p:nvPr>
            <p:ph type="sldNum" sz="quarter" idx="16"/>
          </p:nvPr>
        </p:nvSpPr>
        <p:spPr/>
        <p:txBody>
          <a:bodyPr/>
          <a:lstStyle/>
          <a:p>
            <a:fld id="{FD73D89F-53E4-A841-A497-0752B73FA8DC}" type="slidenum">
              <a:rPr lang="fr-FR" smtClean="0"/>
              <a:t>3</a:t>
            </a:fld>
            <a:endParaRPr lang="fr-FR" dirty="0"/>
          </a:p>
        </p:txBody>
      </p:sp>
    </p:spTree>
    <p:extLst>
      <p:ext uri="{BB962C8B-B14F-4D97-AF65-F5344CB8AC3E}">
        <p14:creationId xmlns:p14="http://schemas.microsoft.com/office/powerpoint/2010/main" val="5536473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5771B1D-7EE3-E14F-8398-5AD6A9E7C021}"/>
              </a:ext>
            </a:extLst>
          </p:cNvPr>
          <p:cNvSpPr>
            <a:spLocks noGrp="1"/>
          </p:cNvSpPr>
          <p:nvPr>
            <p:ph type="title"/>
          </p:nvPr>
        </p:nvSpPr>
        <p:spPr>
          <a:xfrm>
            <a:off x="594586" y="132732"/>
            <a:ext cx="11029966" cy="1077174"/>
          </a:xfrm>
        </p:spPr>
        <p:txBody>
          <a:bodyPr anchor="ctr">
            <a:normAutofit/>
          </a:bodyPr>
          <a:lstStyle/>
          <a:p>
            <a:r>
              <a:rPr lang="fr-CA" dirty="0"/>
              <a:t>Projet éolien à 50% de participation et de contrôle communautaire</a:t>
            </a:r>
          </a:p>
        </p:txBody>
      </p:sp>
      <p:sp>
        <p:nvSpPr>
          <p:cNvPr id="4" name="Espace réservé du numéro de diapositive 3">
            <a:extLst>
              <a:ext uri="{FF2B5EF4-FFF2-40B4-BE49-F238E27FC236}">
                <a16:creationId xmlns:a16="http://schemas.microsoft.com/office/drawing/2014/main" id="{A4AD0231-5F4B-2543-A6B6-0C93E0A906C9}"/>
              </a:ext>
            </a:extLst>
          </p:cNvPr>
          <p:cNvSpPr>
            <a:spLocks noGrp="1"/>
          </p:cNvSpPr>
          <p:nvPr>
            <p:ph type="sldNum" sz="quarter" idx="16"/>
          </p:nvPr>
        </p:nvSpPr>
        <p:spPr>
          <a:xfrm>
            <a:off x="8737600" y="6207743"/>
            <a:ext cx="2743200" cy="365125"/>
          </a:xfrm>
        </p:spPr>
        <p:txBody>
          <a:bodyPr anchor="ctr">
            <a:normAutofit/>
          </a:bodyPr>
          <a:lstStyle/>
          <a:p>
            <a:pPr>
              <a:spcAft>
                <a:spcPts val="600"/>
              </a:spcAft>
            </a:pPr>
            <a:fld id="{FD73D89F-53E4-A841-A497-0752B73FA8DC}" type="slidenum">
              <a:rPr lang="fr-FR" smtClean="0"/>
              <a:pPr>
                <a:spcAft>
                  <a:spcPts val="600"/>
                </a:spcAft>
              </a:pPr>
              <a:t>4</a:t>
            </a:fld>
            <a:endParaRPr lang="fr-FR"/>
          </a:p>
        </p:txBody>
      </p:sp>
      <p:sp>
        <p:nvSpPr>
          <p:cNvPr id="5" name="ZoneTexte 4">
            <a:extLst>
              <a:ext uri="{FF2B5EF4-FFF2-40B4-BE49-F238E27FC236}">
                <a16:creationId xmlns:a16="http://schemas.microsoft.com/office/drawing/2014/main" id="{F810F976-6CAB-F74F-A914-6E186D1E9296}"/>
              </a:ext>
            </a:extLst>
          </p:cNvPr>
          <p:cNvSpPr txBox="1"/>
          <p:nvPr/>
        </p:nvSpPr>
        <p:spPr>
          <a:xfrm>
            <a:off x="1055077" y="1705708"/>
            <a:ext cx="184731" cy="369332"/>
          </a:xfrm>
          <a:prstGeom prst="rect">
            <a:avLst/>
          </a:prstGeom>
          <a:noFill/>
        </p:spPr>
        <p:txBody>
          <a:bodyPr wrap="none" rtlCol="0">
            <a:spAutoFit/>
          </a:bodyPr>
          <a:lstStyle/>
          <a:p>
            <a:endParaRPr lang="fr-CA" dirty="0"/>
          </a:p>
        </p:txBody>
      </p:sp>
      <p:sp>
        <p:nvSpPr>
          <p:cNvPr id="3" name="Rectangle 2">
            <a:extLst>
              <a:ext uri="{FF2B5EF4-FFF2-40B4-BE49-F238E27FC236}">
                <a16:creationId xmlns:a16="http://schemas.microsoft.com/office/drawing/2014/main" id="{B68AB013-E1E1-4142-A2B7-E812D62DEC89}"/>
              </a:ext>
            </a:extLst>
          </p:cNvPr>
          <p:cNvSpPr/>
          <p:nvPr/>
        </p:nvSpPr>
        <p:spPr>
          <a:xfrm>
            <a:off x="2187296" y="1634885"/>
            <a:ext cx="2020507" cy="914400"/>
          </a:xfrm>
          <a:prstGeom prst="rect">
            <a:avLst/>
          </a:prstGeom>
          <a:solidFill>
            <a:schemeClr val="accent5">
              <a:lumMod val="75000"/>
            </a:schemeClr>
          </a:solidFill>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fr-CA" dirty="0">
                <a:solidFill>
                  <a:schemeClr val="bg1"/>
                </a:solidFill>
              </a:rPr>
              <a:t>COMMANDITÉ</a:t>
            </a:r>
          </a:p>
        </p:txBody>
      </p:sp>
      <p:sp>
        <p:nvSpPr>
          <p:cNvPr id="12" name="Ellipse 11">
            <a:extLst>
              <a:ext uri="{FF2B5EF4-FFF2-40B4-BE49-F238E27FC236}">
                <a16:creationId xmlns:a16="http://schemas.microsoft.com/office/drawing/2014/main" id="{5D3ABC71-1582-0649-ACF7-4DC84CD21421}"/>
              </a:ext>
            </a:extLst>
          </p:cNvPr>
          <p:cNvSpPr/>
          <p:nvPr/>
        </p:nvSpPr>
        <p:spPr>
          <a:xfrm>
            <a:off x="418932" y="2090321"/>
            <a:ext cx="2020506" cy="91440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Prise de décision 50/50</a:t>
            </a:r>
          </a:p>
        </p:txBody>
      </p:sp>
      <p:sp>
        <p:nvSpPr>
          <p:cNvPr id="18" name="Rectangle 17">
            <a:extLst>
              <a:ext uri="{FF2B5EF4-FFF2-40B4-BE49-F238E27FC236}">
                <a16:creationId xmlns:a16="http://schemas.microsoft.com/office/drawing/2014/main" id="{294D16F3-E789-2840-8A1F-40BB0E46937D}"/>
              </a:ext>
            </a:extLst>
          </p:cNvPr>
          <p:cNvSpPr/>
          <p:nvPr/>
        </p:nvSpPr>
        <p:spPr>
          <a:xfrm>
            <a:off x="5751091" y="1588641"/>
            <a:ext cx="2948733" cy="914400"/>
          </a:xfrm>
          <a:prstGeom prst="rect">
            <a:avLst/>
          </a:prstGeom>
          <a:solidFill>
            <a:schemeClr val="accent5">
              <a:lumMod val="75000"/>
            </a:schemeClr>
          </a:solidFill>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fr-CA" dirty="0">
                <a:solidFill>
                  <a:schemeClr val="bg1"/>
                </a:solidFill>
              </a:rPr>
              <a:t>SOCIÉTÉ EN COMMANDITE S.E.C.</a:t>
            </a:r>
            <a:endParaRPr lang="fr-CA" dirty="0"/>
          </a:p>
        </p:txBody>
      </p:sp>
      <p:sp>
        <p:nvSpPr>
          <p:cNvPr id="20" name="Ellipse 19">
            <a:extLst>
              <a:ext uri="{FF2B5EF4-FFF2-40B4-BE49-F238E27FC236}">
                <a16:creationId xmlns:a16="http://schemas.microsoft.com/office/drawing/2014/main" id="{2DDD4B23-14B0-F24C-B1AE-5E2619FC3901}"/>
              </a:ext>
            </a:extLst>
          </p:cNvPr>
          <p:cNvSpPr/>
          <p:nvPr/>
        </p:nvSpPr>
        <p:spPr>
          <a:xfrm>
            <a:off x="8603460" y="2003736"/>
            <a:ext cx="2020506" cy="91440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Prise de décision 50/50</a:t>
            </a:r>
          </a:p>
        </p:txBody>
      </p:sp>
      <p:cxnSp>
        <p:nvCxnSpPr>
          <p:cNvPr id="23" name="Connecteur droit avec flèche 22">
            <a:extLst>
              <a:ext uri="{FF2B5EF4-FFF2-40B4-BE49-F238E27FC236}">
                <a16:creationId xmlns:a16="http://schemas.microsoft.com/office/drawing/2014/main" id="{EC6884BF-8A9B-3A4A-9AC2-EBB4806D1465}"/>
              </a:ext>
            </a:extLst>
          </p:cNvPr>
          <p:cNvCxnSpPr>
            <a:cxnSpLocks/>
          </p:cNvCxnSpPr>
          <p:nvPr/>
        </p:nvCxnSpPr>
        <p:spPr>
          <a:xfrm flipV="1">
            <a:off x="2983109" y="2540283"/>
            <a:ext cx="0" cy="897715"/>
          </a:xfrm>
          <a:prstGeom prst="straightConnector1">
            <a:avLst/>
          </a:prstGeom>
          <a:ln w="5715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29">
            <a:extLst>
              <a:ext uri="{FF2B5EF4-FFF2-40B4-BE49-F238E27FC236}">
                <a16:creationId xmlns:a16="http://schemas.microsoft.com/office/drawing/2014/main" id="{BDA8F071-D296-4E4C-AE7B-5ACA98F8AFA5}"/>
              </a:ext>
            </a:extLst>
          </p:cNvPr>
          <p:cNvCxnSpPr>
            <a:cxnSpLocks/>
            <a:endCxn id="18" idx="1"/>
          </p:cNvCxnSpPr>
          <p:nvPr/>
        </p:nvCxnSpPr>
        <p:spPr>
          <a:xfrm flipV="1">
            <a:off x="3262007" y="2045841"/>
            <a:ext cx="2489084" cy="149162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63" name="Rectangle 62">
            <a:extLst>
              <a:ext uri="{FF2B5EF4-FFF2-40B4-BE49-F238E27FC236}">
                <a16:creationId xmlns:a16="http://schemas.microsoft.com/office/drawing/2014/main" id="{827C3D47-4747-B84E-BBF7-952D2924A434}"/>
              </a:ext>
            </a:extLst>
          </p:cNvPr>
          <p:cNvSpPr/>
          <p:nvPr/>
        </p:nvSpPr>
        <p:spPr>
          <a:xfrm>
            <a:off x="2213260" y="3438002"/>
            <a:ext cx="2597845" cy="914400"/>
          </a:xfrm>
          <a:prstGeom prst="rect">
            <a:avLst/>
          </a:prstGeom>
          <a:solidFill>
            <a:schemeClr val="accent5">
              <a:lumMod val="75000"/>
            </a:schemeClr>
          </a:solidFill>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fr-CA" dirty="0">
                <a:solidFill>
                  <a:schemeClr val="bg1"/>
                </a:solidFill>
              </a:rPr>
              <a:t>PARTENAIRE COMMUNAUTAIRE</a:t>
            </a:r>
          </a:p>
        </p:txBody>
      </p:sp>
      <p:sp>
        <p:nvSpPr>
          <p:cNvPr id="65" name="Ellipse 64">
            <a:extLst>
              <a:ext uri="{FF2B5EF4-FFF2-40B4-BE49-F238E27FC236}">
                <a16:creationId xmlns:a16="http://schemas.microsoft.com/office/drawing/2014/main" id="{DB4D55C8-9DDA-2446-B4A0-C0AC9AA4C95D}"/>
              </a:ext>
            </a:extLst>
          </p:cNvPr>
          <p:cNvSpPr/>
          <p:nvPr/>
        </p:nvSpPr>
        <p:spPr>
          <a:xfrm>
            <a:off x="672937" y="3916307"/>
            <a:ext cx="2020506" cy="91440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50 % DU CAPITAL</a:t>
            </a:r>
          </a:p>
        </p:txBody>
      </p:sp>
      <p:sp>
        <p:nvSpPr>
          <p:cNvPr id="66" name="Rectangle 65">
            <a:extLst>
              <a:ext uri="{FF2B5EF4-FFF2-40B4-BE49-F238E27FC236}">
                <a16:creationId xmlns:a16="http://schemas.microsoft.com/office/drawing/2014/main" id="{1FFBAAC3-AF80-D044-B91B-624FFA49396B}"/>
              </a:ext>
            </a:extLst>
          </p:cNvPr>
          <p:cNvSpPr/>
          <p:nvPr/>
        </p:nvSpPr>
        <p:spPr>
          <a:xfrm>
            <a:off x="6834555" y="3437998"/>
            <a:ext cx="2597845" cy="914400"/>
          </a:xfrm>
          <a:prstGeom prst="rect">
            <a:avLst/>
          </a:prstGeom>
          <a:solidFill>
            <a:schemeClr val="accent5">
              <a:lumMod val="75000"/>
            </a:schemeClr>
          </a:solidFill>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fr-CA" dirty="0">
                <a:solidFill>
                  <a:schemeClr val="bg1"/>
                </a:solidFill>
              </a:rPr>
              <a:t>PARTENAIRE PRIVÉ</a:t>
            </a:r>
          </a:p>
        </p:txBody>
      </p:sp>
      <p:sp>
        <p:nvSpPr>
          <p:cNvPr id="67" name="Ellipse 66">
            <a:extLst>
              <a:ext uri="{FF2B5EF4-FFF2-40B4-BE49-F238E27FC236}">
                <a16:creationId xmlns:a16="http://schemas.microsoft.com/office/drawing/2014/main" id="{2C676DB2-AFF5-4E45-9F4A-AECEE4AF0ECE}"/>
              </a:ext>
            </a:extLst>
          </p:cNvPr>
          <p:cNvSpPr/>
          <p:nvPr/>
        </p:nvSpPr>
        <p:spPr>
          <a:xfrm>
            <a:off x="9180613" y="3853093"/>
            <a:ext cx="2020506" cy="91440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50 % DU CAPITAL</a:t>
            </a:r>
          </a:p>
        </p:txBody>
      </p:sp>
      <p:cxnSp>
        <p:nvCxnSpPr>
          <p:cNvPr id="69" name="Connecteur droit 68">
            <a:extLst>
              <a:ext uri="{FF2B5EF4-FFF2-40B4-BE49-F238E27FC236}">
                <a16:creationId xmlns:a16="http://schemas.microsoft.com/office/drawing/2014/main" id="{9DE78DAC-692A-B94A-960D-39290B260BC7}"/>
              </a:ext>
            </a:extLst>
          </p:cNvPr>
          <p:cNvCxnSpPr>
            <a:cxnSpLocks/>
          </p:cNvCxnSpPr>
          <p:nvPr/>
        </p:nvCxnSpPr>
        <p:spPr>
          <a:xfrm>
            <a:off x="3417194" y="4352402"/>
            <a:ext cx="1" cy="105617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BE08FEA6-10D1-C44D-8469-2D7102B2843B}"/>
              </a:ext>
            </a:extLst>
          </p:cNvPr>
          <p:cNvSpPr/>
          <p:nvPr/>
        </p:nvSpPr>
        <p:spPr>
          <a:xfrm>
            <a:off x="2155478" y="5408581"/>
            <a:ext cx="2597845" cy="914400"/>
          </a:xfrm>
          <a:prstGeom prst="rect">
            <a:avLst/>
          </a:prstGeom>
          <a:solidFill>
            <a:schemeClr val="accent5">
              <a:lumMod val="75000"/>
            </a:schemeClr>
          </a:solidFill>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fr-CA" dirty="0">
                <a:solidFill>
                  <a:schemeClr val="bg1"/>
                </a:solidFill>
              </a:rPr>
              <a:t>MILIEU MUNICIPAL</a:t>
            </a:r>
          </a:p>
        </p:txBody>
      </p:sp>
      <p:sp>
        <p:nvSpPr>
          <p:cNvPr id="79" name="Ellipse 78">
            <a:extLst>
              <a:ext uri="{FF2B5EF4-FFF2-40B4-BE49-F238E27FC236}">
                <a16:creationId xmlns:a16="http://schemas.microsoft.com/office/drawing/2014/main" id="{64DE891A-DAF6-9F4E-9DA0-9297DA70A285}"/>
              </a:ext>
            </a:extLst>
          </p:cNvPr>
          <p:cNvSpPr/>
          <p:nvPr/>
        </p:nvSpPr>
        <p:spPr>
          <a:xfrm>
            <a:off x="4416922" y="5673673"/>
            <a:ext cx="2483134" cy="979767"/>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MISE DE FONDS EN FONCTION DE LA RFU</a:t>
            </a:r>
          </a:p>
        </p:txBody>
      </p:sp>
      <p:sp>
        <p:nvSpPr>
          <p:cNvPr id="19" name="Rectangle 18">
            <a:extLst>
              <a:ext uri="{FF2B5EF4-FFF2-40B4-BE49-F238E27FC236}">
                <a16:creationId xmlns:a16="http://schemas.microsoft.com/office/drawing/2014/main" id="{35ADE30D-29D4-35B1-EE47-AA2A5E47F5FC}"/>
              </a:ext>
            </a:extLst>
          </p:cNvPr>
          <p:cNvSpPr/>
          <p:nvPr/>
        </p:nvSpPr>
        <p:spPr>
          <a:xfrm>
            <a:off x="5065836" y="4478900"/>
            <a:ext cx="2597845" cy="914400"/>
          </a:xfrm>
          <a:prstGeom prst="rect">
            <a:avLst/>
          </a:prstGeom>
          <a:solidFill>
            <a:schemeClr val="accent5">
              <a:lumMod val="75000"/>
            </a:schemeClr>
          </a:solidFill>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fr-CA" dirty="0">
                <a:solidFill>
                  <a:schemeClr val="bg1"/>
                </a:solidFill>
              </a:rPr>
              <a:t>COMMUNAUTÉS AUTOCHTONES</a:t>
            </a:r>
          </a:p>
        </p:txBody>
      </p:sp>
      <p:cxnSp>
        <p:nvCxnSpPr>
          <p:cNvPr id="21" name="Connecteur droit 20">
            <a:extLst>
              <a:ext uri="{FF2B5EF4-FFF2-40B4-BE49-F238E27FC236}">
                <a16:creationId xmlns:a16="http://schemas.microsoft.com/office/drawing/2014/main" id="{FAFC74FD-1644-B2B8-1624-BE49C5E0E2DA}"/>
              </a:ext>
            </a:extLst>
          </p:cNvPr>
          <p:cNvCxnSpPr>
            <a:cxnSpLocks/>
            <a:endCxn id="19" idx="1"/>
          </p:cNvCxnSpPr>
          <p:nvPr/>
        </p:nvCxnSpPr>
        <p:spPr>
          <a:xfrm>
            <a:off x="4078738" y="4296793"/>
            <a:ext cx="987098" cy="639307"/>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22" name="Ellipse 21">
            <a:extLst>
              <a:ext uri="{FF2B5EF4-FFF2-40B4-BE49-F238E27FC236}">
                <a16:creationId xmlns:a16="http://schemas.microsoft.com/office/drawing/2014/main" id="{101CCF50-600C-83B5-C03C-5DBD7BE10CEB}"/>
              </a:ext>
            </a:extLst>
          </p:cNvPr>
          <p:cNvSpPr/>
          <p:nvPr/>
        </p:nvSpPr>
        <p:spPr>
          <a:xfrm>
            <a:off x="6900056" y="4951380"/>
            <a:ext cx="2187264" cy="914399"/>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MISE DE FONDS </a:t>
            </a:r>
          </a:p>
        </p:txBody>
      </p:sp>
      <p:cxnSp>
        <p:nvCxnSpPr>
          <p:cNvPr id="10" name="Connecteur droit avec flèche 9">
            <a:extLst>
              <a:ext uri="{FF2B5EF4-FFF2-40B4-BE49-F238E27FC236}">
                <a16:creationId xmlns:a16="http://schemas.microsoft.com/office/drawing/2014/main" id="{23EA9B7B-7D30-2C3B-CFF8-1C7A088095D1}"/>
              </a:ext>
            </a:extLst>
          </p:cNvPr>
          <p:cNvCxnSpPr>
            <a:cxnSpLocks/>
          </p:cNvCxnSpPr>
          <p:nvPr/>
        </p:nvCxnSpPr>
        <p:spPr>
          <a:xfrm flipH="1" flipV="1">
            <a:off x="8211191" y="2497611"/>
            <a:ext cx="11474" cy="107140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373FB378-617F-3A15-2406-9ED99D569604}"/>
              </a:ext>
            </a:extLst>
          </p:cNvPr>
          <p:cNvCxnSpPr>
            <a:cxnSpLocks/>
            <a:endCxn id="3" idx="3"/>
          </p:cNvCxnSpPr>
          <p:nvPr/>
        </p:nvCxnSpPr>
        <p:spPr>
          <a:xfrm flipH="1" flipV="1">
            <a:off x="4207803" y="2092085"/>
            <a:ext cx="3851445" cy="146713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2231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0F0505-D9C5-364C-9B47-F17AB01DB54A}"/>
              </a:ext>
            </a:extLst>
          </p:cNvPr>
          <p:cNvSpPr>
            <a:spLocks noGrp="1"/>
          </p:cNvSpPr>
          <p:nvPr>
            <p:ph type="title"/>
          </p:nvPr>
        </p:nvSpPr>
        <p:spPr/>
        <p:txBody>
          <a:bodyPr/>
          <a:lstStyle/>
          <a:p>
            <a:r>
              <a:rPr lang="fr-CA" dirty="0"/>
              <a:t>modèle financier pour un projet </a:t>
            </a:r>
            <a:br>
              <a:rPr lang="fr-CA" dirty="0"/>
            </a:br>
            <a:r>
              <a:rPr lang="fr-CA" dirty="0"/>
              <a:t>de 150 MW</a:t>
            </a:r>
          </a:p>
        </p:txBody>
      </p:sp>
      <p:sp>
        <p:nvSpPr>
          <p:cNvPr id="4" name="Espace réservé du numéro de diapositive 3">
            <a:extLst>
              <a:ext uri="{FF2B5EF4-FFF2-40B4-BE49-F238E27FC236}">
                <a16:creationId xmlns:a16="http://schemas.microsoft.com/office/drawing/2014/main" id="{8DF4A164-8A52-4D45-AB43-FB0C141C8EFF}"/>
              </a:ext>
            </a:extLst>
          </p:cNvPr>
          <p:cNvSpPr>
            <a:spLocks noGrp="1"/>
          </p:cNvSpPr>
          <p:nvPr>
            <p:ph type="sldNum" sz="quarter" idx="16"/>
          </p:nvPr>
        </p:nvSpPr>
        <p:spPr/>
        <p:txBody>
          <a:bodyPr/>
          <a:lstStyle/>
          <a:p>
            <a:fld id="{FD73D89F-53E4-A841-A497-0752B73FA8DC}" type="slidenum">
              <a:rPr lang="fr-FR" smtClean="0"/>
              <a:t>5</a:t>
            </a:fld>
            <a:endParaRPr lang="fr-FR" dirty="0"/>
          </a:p>
        </p:txBody>
      </p:sp>
      <p:graphicFrame>
        <p:nvGraphicFramePr>
          <p:cNvPr id="5" name="Tableau 5">
            <a:extLst>
              <a:ext uri="{FF2B5EF4-FFF2-40B4-BE49-F238E27FC236}">
                <a16:creationId xmlns:a16="http://schemas.microsoft.com/office/drawing/2014/main" id="{0C31EC7F-1A3A-E646-A21A-401BCBB05A40}"/>
              </a:ext>
            </a:extLst>
          </p:cNvPr>
          <p:cNvGraphicFramePr>
            <a:graphicFrameLocks noGrp="1"/>
          </p:cNvGraphicFramePr>
          <p:nvPr>
            <p:extLst>
              <p:ext uri="{D42A27DB-BD31-4B8C-83A1-F6EECF244321}">
                <p14:modId xmlns:p14="http://schemas.microsoft.com/office/powerpoint/2010/main" val="373802611"/>
              </p:ext>
            </p:extLst>
          </p:nvPr>
        </p:nvGraphicFramePr>
        <p:xfrm>
          <a:off x="711200" y="1405350"/>
          <a:ext cx="10278533" cy="5162813"/>
        </p:xfrm>
        <a:graphic>
          <a:graphicData uri="http://schemas.openxmlformats.org/drawingml/2006/table">
            <a:tbl>
              <a:tblPr firstRow="1" bandRow="1">
                <a:tableStyleId>{93296810-A885-4BE3-A3E7-6D5BEEA58F35}</a:tableStyleId>
              </a:tblPr>
              <a:tblGrid>
                <a:gridCol w="8517467">
                  <a:extLst>
                    <a:ext uri="{9D8B030D-6E8A-4147-A177-3AD203B41FA5}">
                      <a16:colId xmlns:a16="http://schemas.microsoft.com/office/drawing/2014/main" val="3200527825"/>
                    </a:ext>
                  </a:extLst>
                </a:gridCol>
                <a:gridCol w="1761066">
                  <a:extLst>
                    <a:ext uri="{9D8B030D-6E8A-4147-A177-3AD203B41FA5}">
                      <a16:colId xmlns:a16="http://schemas.microsoft.com/office/drawing/2014/main" val="3727093645"/>
                    </a:ext>
                  </a:extLst>
                </a:gridCol>
              </a:tblGrid>
              <a:tr h="521741">
                <a:tc>
                  <a:txBody>
                    <a:bodyPr/>
                    <a:lstStyle/>
                    <a:p>
                      <a:r>
                        <a:rPr lang="fr-CA" cap="small" baseline="0" dirty="0"/>
                        <a:t>Cout d’un projet  de 150 MW (3 M$/MW installé)</a:t>
                      </a:r>
                    </a:p>
                  </a:txBody>
                  <a:tcPr anchor="ctr"/>
                </a:tc>
                <a:tc>
                  <a:txBody>
                    <a:bodyPr/>
                    <a:lstStyle/>
                    <a:p>
                      <a:r>
                        <a:rPr lang="fr-CA" dirty="0"/>
                        <a:t>450 M$</a:t>
                      </a:r>
                    </a:p>
                  </a:txBody>
                  <a:tcPr anchor="ctr" anchorCtr="1"/>
                </a:tc>
                <a:extLst>
                  <a:ext uri="{0D108BD9-81ED-4DB2-BD59-A6C34878D82A}">
                    <a16:rowId xmlns:a16="http://schemas.microsoft.com/office/drawing/2014/main" val="3426096243"/>
                  </a:ext>
                </a:extLst>
              </a:tr>
              <a:tr h="521741">
                <a:tc>
                  <a:txBody>
                    <a:bodyPr/>
                    <a:lstStyle/>
                    <a:p>
                      <a:r>
                        <a:rPr lang="fr-CA" dirty="0"/>
                        <a:t>Dette projet (75 % du coût total du projet)</a:t>
                      </a:r>
                    </a:p>
                  </a:txBody>
                  <a:tcPr anchor="ctr"/>
                </a:tc>
                <a:tc>
                  <a:txBody>
                    <a:bodyPr/>
                    <a:lstStyle/>
                    <a:p>
                      <a:r>
                        <a:rPr lang="fr-CA" dirty="0"/>
                        <a:t>337,5 M$</a:t>
                      </a:r>
                    </a:p>
                  </a:txBody>
                  <a:tcPr anchor="ctr" anchorCtr="1"/>
                </a:tc>
                <a:extLst>
                  <a:ext uri="{0D108BD9-81ED-4DB2-BD59-A6C34878D82A}">
                    <a16:rowId xmlns:a16="http://schemas.microsoft.com/office/drawing/2014/main" val="2257790125"/>
                  </a:ext>
                </a:extLst>
              </a:tr>
              <a:tr h="633868">
                <a:tc>
                  <a:txBody>
                    <a:bodyPr/>
                    <a:lstStyle/>
                    <a:p>
                      <a:r>
                        <a:rPr lang="fr-CA" dirty="0"/>
                        <a:t>Mise de fonds des actionnaires (partenaire privé et partenaire communautaire 50/50  ) </a:t>
                      </a:r>
                    </a:p>
                  </a:txBody>
                  <a:tcPr anchor="ctr"/>
                </a:tc>
                <a:tc>
                  <a:txBody>
                    <a:bodyPr/>
                    <a:lstStyle/>
                    <a:p>
                      <a:r>
                        <a:rPr lang="fr-CA" dirty="0"/>
                        <a:t>112,5 M$</a:t>
                      </a:r>
                    </a:p>
                  </a:txBody>
                  <a:tcPr anchor="ctr" anchorCtr="1"/>
                </a:tc>
                <a:extLst>
                  <a:ext uri="{0D108BD9-81ED-4DB2-BD59-A6C34878D82A}">
                    <a16:rowId xmlns:a16="http://schemas.microsoft.com/office/drawing/2014/main" val="2365651453"/>
                  </a:ext>
                </a:extLst>
              </a:tr>
              <a:tr h="521741">
                <a:tc>
                  <a:txBody>
                    <a:bodyPr/>
                    <a:lstStyle/>
                    <a:p>
                      <a:r>
                        <a:rPr lang="fr-CA" dirty="0"/>
                        <a:t>Mise de fonds du partenaire communautaire (12,5 %)</a:t>
                      </a:r>
                    </a:p>
                  </a:txBody>
                  <a:tcPr anchor="ctr">
                    <a:lnB w="38100" cap="flat" cmpd="sng" algn="ctr">
                      <a:noFill/>
                      <a:prstDash val="solid"/>
                      <a:round/>
                      <a:headEnd type="none" w="med" len="med"/>
                      <a:tailEnd type="none" w="med" len="med"/>
                    </a:lnB>
                  </a:tcPr>
                </a:tc>
                <a:tc>
                  <a:txBody>
                    <a:bodyPr/>
                    <a:lstStyle/>
                    <a:p>
                      <a:r>
                        <a:rPr lang="fr-CA" dirty="0"/>
                        <a:t>56,25 M$</a:t>
                      </a:r>
                    </a:p>
                  </a:txBody>
                  <a:tcPr anchor="ctr" anchorCtr="1">
                    <a:lnB w="38100" cap="flat" cmpd="sng" algn="ctr">
                      <a:noFill/>
                      <a:prstDash val="solid"/>
                      <a:round/>
                      <a:headEnd type="none" w="med" len="med"/>
                      <a:tailEnd type="none" w="med" len="med"/>
                    </a:lnB>
                  </a:tcPr>
                </a:tc>
                <a:extLst>
                  <a:ext uri="{0D108BD9-81ED-4DB2-BD59-A6C34878D82A}">
                    <a16:rowId xmlns:a16="http://schemas.microsoft.com/office/drawing/2014/main" val="3519036647"/>
                  </a:ext>
                </a:extLst>
              </a:tr>
              <a:tr h="521741">
                <a:tc>
                  <a:txBody>
                    <a:bodyPr/>
                    <a:lstStyle/>
                    <a:p>
                      <a:r>
                        <a:rPr lang="fr-CA" b="1" dirty="0">
                          <a:solidFill>
                            <a:schemeClr val="bg1"/>
                          </a:solidFill>
                        </a:rPr>
                        <a:t>Ret</a:t>
                      </a:r>
                      <a:r>
                        <a:rPr lang="fr-CA" b="1" cap="small" baseline="0" dirty="0">
                          <a:solidFill>
                            <a:schemeClr val="bg1"/>
                          </a:solidFill>
                        </a:rPr>
                        <a:t>ombées économiques annuelles pour le partenaire communautaire</a:t>
                      </a:r>
                    </a:p>
                  </a:txBody>
                  <a:tcPr anchor="ctr">
                    <a:lnL w="38100" cap="flat" cmpd="sng" algn="ctr">
                      <a:noFill/>
                      <a:prstDash val="solid"/>
                      <a:round/>
                      <a:headEnd type="none" w="med" len="med"/>
                      <a:tailEnd type="none" w="med" len="med"/>
                    </a:lnL>
                    <a:lnR w="12700" cmpd="sng">
                      <a:noFill/>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endParaRPr lang="fr-CA" dirty="0">
                        <a:solidFill>
                          <a:schemeClr val="bg1"/>
                        </a:solidFill>
                      </a:endParaRPr>
                    </a:p>
                  </a:txBody>
                  <a:tcPr anchor="ctr" anchorCtr="1">
                    <a:lnL w="12700" cmpd="sng">
                      <a:noFill/>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solidFill>
                  </a:tcPr>
                </a:tc>
                <a:extLst>
                  <a:ext uri="{0D108BD9-81ED-4DB2-BD59-A6C34878D82A}">
                    <a16:rowId xmlns:a16="http://schemas.microsoft.com/office/drawing/2014/main" val="530629496"/>
                  </a:ext>
                </a:extLst>
              </a:tr>
              <a:tr h="521741">
                <a:tc>
                  <a:txBody>
                    <a:bodyPr/>
                    <a:lstStyle/>
                    <a:p>
                      <a:r>
                        <a:rPr lang="fr-CA" dirty="0"/>
                        <a:t>Bénéfices annuels net (estimé)</a:t>
                      </a:r>
                    </a:p>
                  </a:txBody>
                  <a:tcPr anchor="ctr">
                    <a:lnT w="38100" cap="flat" cmpd="sng" algn="ctr">
                      <a:noFill/>
                      <a:prstDash val="solid"/>
                      <a:round/>
                      <a:headEnd type="none" w="med" len="med"/>
                      <a:tailEnd type="none" w="med" len="med"/>
                    </a:lnT>
                  </a:tcPr>
                </a:tc>
                <a:tc>
                  <a:txBody>
                    <a:bodyPr/>
                    <a:lstStyle/>
                    <a:p>
                      <a:r>
                        <a:rPr lang="fr-CA" dirty="0"/>
                        <a:t>+/- 6,0 M$</a:t>
                      </a:r>
                    </a:p>
                  </a:txBody>
                  <a:tcPr anchor="ctr" anchorCtr="1">
                    <a:lnT w="38100" cap="flat" cmpd="sng" algn="ctr">
                      <a:noFill/>
                      <a:prstDash val="solid"/>
                      <a:round/>
                      <a:headEnd type="none" w="med" len="med"/>
                      <a:tailEnd type="none" w="med" len="med"/>
                    </a:lnT>
                  </a:tcPr>
                </a:tc>
                <a:extLst>
                  <a:ext uri="{0D108BD9-81ED-4DB2-BD59-A6C34878D82A}">
                    <a16:rowId xmlns:a16="http://schemas.microsoft.com/office/drawing/2014/main" val="836710405"/>
                  </a:ext>
                </a:extLst>
              </a:tr>
              <a:tr h="633868">
                <a:tc>
                  <a:txBody>
                    <a:bodyPr/>
                    <a:lstStyle/>
                    <a:p>
                      <a:r>
                        <a:rPr lang="fr-CA" dirty="0"/>
                        <a:t>Redevances territoriales annuelles versée à la collectivité locale qui administre le territoire (6 227 $/MW/an </a:t>
                      </a:r>
                      <a:r>
                        <a:rPr lang="fr-CA" dirty="0" err="1"/>
                        <a:t>indexable</a:t>
                      </a:r>
                      <a:r>
                        <a:rPr lang="fr-CA" dirty="0"/>
                        <a:t> annuellement selon le taux d’inflation)</a:t>
                      </a:r>
                    </a:p>
                  </a:txBody>
                  <a:tcPr anchor="ctr"/>
                </a:tc>
                <a:tc>
                  <a:txBody>
                    <a:bodyPr/>
                    <a:lstStyle/>
                    <a:p>
                      <a:r>
                        <a:rPr lang="fr-CA" dirty="0"/>
                        <a:t>934 050$</a:t>
                      </a:r>
                    </a:p>
                  </a:txBody>
                  <a:tcPr anchor="ctr" anchorCtr="1"/>
                </a:tc>
                <a:extLst>
                  <a:ext uri="{0D108BD9-81ED-4DB2-BD59-A6C34878D82A}">
                    <a16:rowId xmlns:a16="http://schemas.microsoft.com/office/drawing/2014/main" val="2501963488"/>
                  </a:ext>
                </a:extLst>
              </a:tr>
              <a:tr h="633868">
                <a:tc>
                  <a:txBody>
                    <a:bodyPr/>
                    <a:lstStyle/>
                    <a:p>
                      <a:r>
                        <a:rPr lang="fr-CA" b="1" dirty="0">
                          <a:solidFill>
                            <a:schemeClr val="bg1"/>
                          </a:solidFill>
                        </a:rPr>
                        <a:t>Ret</a:t>
                      </a:r>
                      <a:r>
                        <a:rPr lang="fr-CA" b="1" cap="small" baseline="0" dirty="0">
                          <a:solidFill>
                            <a:schemeClr val="bg1"/>
                          </a:solidFill>
                        </a:rPr>
                        <a:t>ombées économiques annuelles pour les propriétaires fonciers et les producteurs agricole</a:t>
                      </a:r>
                    </a:p>
                  </a:txBody>
                  <a:tcPr anchor="ctr">
                    <a:solidFill>
                      <a:schemeClr val="accent6"/>
                    </a:solidFill>
                  </a:tcPr>
                </a:tc>
                <a:tc>
                  <a:txBody>
                    <a:bodyPr/>
                    <a:lstStyle/>
                    <a:p>
                      <a:endParaRPr lang="fr-CA" dirty="0">
                        <a:solidFill>
                          <a:schemeClr val="bg1"/>
                        </a:solidFill>
                      </a:endParaRPr>
                    </a:p>
                  </a:txBody>
                  <a:tcPr anchor="ctr" anchorCtr="1">
                    <a:solidFill>
                      <a:schemeClr val="accent6"/>
                    </a:solidFill>
                  </a:tcPr>
                </a:tc>
                <a:extLst>
                  <a:ext uri="{0D108BD9-81ED-4DB2-BD59-A6C34878D82A}">
                    <a16:rowId xmlns:a16="http://schemas.microsoft.com/office/drawing/2014/main" val="732740387"/>
                  </a:ext>
                </a:extLst>
              </a:tr>
              <a:tr h="633868">
                <a:tc>
                  <a:txBody>
                    <a:bodyPr/>
                    <a:lstStyle/>
                    <a:p>
                      <a:r>
                        <a:rPr lang="fr-CA" dirty="0"/>
                        <a:t>Compensations financières liées à l’acquisition de droits superficiaires </a:t>
                      </a:r>
                    </a:p>
                    <a:p>
                      <a:r>
                        <a:rPr lang="fr-CA" dirty="0"/>
                        <a:t>(entre 5 000$ et 8 000$/MW)</a:t>
                      </a:r>
                    </a:p>
                  </a:txBody>
                  <a:tcPr anchor="ctr"/>
                </a:tc>
                <a:tc>
                  <a:txBody>
                    <a:bodyPr/>
                    <a:lstStyle/>
                    <a:p>
                      <a:r>
                        <a:rPr lang="fr-CA"/>
                        <a:t>+/- 900 </a:t>
                      </a:r>
                      <a:r>
                        <a:rPr lang="fr-CA" dirty="0"/>
                        <a:t>000$</a:t>
                      </a:r>
                    </a:p>
                  </a:txBody>
                  <a:tcPr anchor="ctr" anchorCtr="1"/>
                </a:tc>
                <a:extLst>
                  <a:ext uri="{0D108BD9-81ED-4DB2-BD59-A6C34878D82A}">
                    <a16:rowId xmlns:a16="http://schemas.microsoft.com/office/drawing/2014/main" val="1534995045"/>
                  </a:ext>
                </a:extLst>
              </a:tr>
            </a:tbl>
          </a:graphicData>
        </a:graphic>
      </p:graphicFrame>
    </p:spTree>
    <p:extLst>
      <p:ext uri="{BB962C8B-B14F-4D97-AF65-F5344CB8AC3E}">
        <p14:creationId xmlns:p14="http://schemas.microsoft.com/office/powerpoint/2010/main" val="2518485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EA6091-5439-4705-02A2-96E0B990BCD7}"/>
              </a:ext>
            </a:extLst>
          </p:cNvPr>
          <p:cNvSpPr>
            <a:spLocks noGrp="1"/>
          </p:cNvSpPr>
          <p:nvPr>
            <p:ph type="title"/>
          </p:nvPr>
        </p:nvSpPr>
        <p:spPr/>
        <p:txBody>
          <a:bodyPr/>
          <a:lstStyle/>
          <a:p>
            <a:r>
              <a:rPr lang="fr-CA" dirty="0"/>
              <a:t>L’impact Financier pour la MRC et les municipalités</a:t>
            </a:r>
          </a:p>
        </p:txBody>
      </p:sp>
      <p:sp>
        <p:nvSpPr>
          <p:cNvPr id="3" name="Espace réservé du contenu 2">
            <a:extLst>
              <a:ext uri="{FF2B5EF4-FFF2-40B4-BE49-F238E27FC236}">
                <a16:creationId xmlns:a16="http://schemas.microsoft.com/office/drawing/2014/main" id="{DE6B0227-833E-7171-CCD7-E196DC20EED9}"/>
              </a:ext>
            </a:extLst>
          </p:cNvPr>
          <p:cNvSpPr>
            <a:spLocks noGrp="1"/>
          </p:cNvSpPr>
          <p:nvPr>
            <p:ph sz="quarter" idx="13"/>
          </p:nvPr>
        </p:nvSpPr>
        <p:spPr/>
        <p:txBody>
          <a:bodyPr/>
          <a:lstStyle/>
          <a:p>
            <a:r>
              <a:rPr lang="fr-CA" dirty="0"/>
              <a:t>La capacité d’emprunt du milieu municipal est basé sur la Richesse Foncière Uniformisée (RFU) de chacune des municipalités qui participera à la Régie intermunicipale: </a:t>
            </a:r>
          </a:p>
          <a:p>
            <a:pPr lvl="1"/>
            <a:r>
              <a:rPr lang="fr-CA" dirty="0"/>
              <a:t>La RFU 2022 de l’ensemble des municipalités et des MRC participantes: 8 026 984 775 $</a:t>
            </a:r>
          </a:p>
          <a:p>
            <a:pPr lvl="1"/>
            <a:r>
              <a:rPr lang="fr-CA" dirty="0"/>
              <a:t>Le montant du règlement d’emprunt pour assurer la mise de fonds; 56 250 000 $</a:t>
            </a:r>
          </a:p>
          <a:p>
            <a:pPr lvl="1"/>
            <a:r>
              <a:rPr lang="fr-CA" dirty="0"/>
              <a:t>Impact du règlement d’emprunt sur la RFU sera de :   0,73  %</a:t>
            </a:r>
          </a:p>
          <a:p>
            <a:r>
              <a:rPr lang="fr-CA" dirty="0"/>
              <a:t>Chacune des municipalités membre de la Régie cautionnera le règlement d’emprunt à la hauteur de sa part relative à la RFU de l’ensemble des municipalités participantes;</a:t>
            </a:r>
          </a:p>
        </p:txBody>
      </p:sp>
      <p:sp>
        <p:nvSpPr>
          <p:cNvPr id="4" name="Espace réservé du numéro de diapositive 3">
            <a:extLst>
              <a:ext uri="{FF2B5EF4-FFF2-40B4-BE49-F238E27FC236}">
                <a16:creationId xmlns:a16="http://schemas.microsoft.com/office/drawing/2014/main" id="{406E0248-FE5C-232C-A5DC-052E7622B00A}"/>
              </a:ext>
            </a:extLst>
          </p:cNvPr>
          <p:cNvSpPr>
            <a:spLocks noGrp="1"/>
          </p:cNvSpPr>
          <p:nvPr>
            <p:ph type="sldNum" sz="quarter" idx="16"/>
          </p:nvPr>
        </p:nvSpPr>
        <p:spPr/>
        <p:txBody>
          <a:bodyPr/>
          <a:lstStyle/>
          <a:p>
            <a:fld id="{FD73D89F-53E4-A841-A497-0752B73FA8DC}" type="slidenum">
              <a:rPr lang="fr-FR" smtClean="0"/>
              <a:t>6</a:t>
            </a:fld>
            <a:endParaRPr lang="fr-FR" dirty="0"/>
          </a:p>
        </p:txBody>
      </p:sp>
    </p:spTree>
    <p:extLst>
      <p:ext uri="{BB962C8B-B14F-4D97-AF65-F5344CB8AC3E}">
        <p14:creationId xmlns:p14="http://schemas.microsoft.com/office/powerpoint/2010/main" val="30565954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E455DE-3418-6CAA-C515-25FADC80AE33}"/>
              </a:ext>
            </a:extLst>
          </p:cNvPr>
          <p:cNvSpPr>
            <a:spLocks noGrp="1"/>
          </p:cNvSpPr>
          <p:nvPr>
            <p:ph type="title"/>
          </p:nvPr>
        </p:nvSpPr>
        <p:spPr/>
        <p:txBody>
          <a:bodyPr/>
          <a:lstStyle/>
          <a:p>
            <a:r>
              <a:rPr lang="fr-CA" dirty="0"/>
              <a:t>Effort fiscal des municipalités</a:t>
            </a:r>
          </a:p>
        </p:txBody>
      </p:sp>
      <p:sp>
        <p:nvSpPr>
          <p:cNvPr id="4" name="Espace réservé du numéro de diapositive 3">
            <a:extLst>
              <a:ext uri="{FF2B5EF4-FFF2-40B4-BE49-F238E27FC236}">
                <a16:creationId xmlns:a16="http://schemas.microsoft.com/office/drawing/2014/main" id="{1C935F0D-893C-D878-A6DA-84B58286E9DC}"/>
              </a:ext>
            </a:extLst>
          </p:cNvPr>
          <p:cNvSpPr>
            <a:spLocks noGrp="1"/>
          </p:cNvSpPr>
          <p:nvPr>
            <p:ph type="sldNum" sz="quarter" idx="16"/>
          </p:nvPr>
        </p:nvSpPr>
        <p:spPr/>
        <p:txBody>
          <a:bodyPr/>
          <a:lstStyle/>
          <a:p>
            <a:fld id="{FD73D89F-53E4-A841-A497-0752B73FA8DC}" type="slidenum">
              <a:rPr lang="fr-FR" smtClean="0"/>
              <a:t>7</a:t>
            </a:fld>
            <a:endParaRPr lang="fr-FR" dirty="0"/>
          </a:p>
        </p:txBody>
      </p:sp>
      <p:pic>
        <p:nvPicPr>
          <p:cNvPr id="12" name="Espace réservé du contenu 11">
            <a:extLst>
              <a:ext uri="{FF2B5EF4-FFF2-40B4-BE49-F238E27FC236}">
                <a16:creationId xmlns:a16="http://schemas.microsoft.com/office/drawing/2014/main" id="{E6067FCB-2FA4-6CB0-00F9-5BADCA8A9145}"/>
              </a:ext>
            </a:extLst>
          </p:cNvPr>
          <p:cNvPicPr>
            <a:picLocks noGrp="1" noChangeAspect="1"/>
          </p:cNvPicPr>
          <p:nvPr>
            <p:ph sz="quarter" idx="13"/>
          </p:nvPr>
        </p:nvPicPr>
        <p:blipFill>
          <a:blip r:embed="rId2"/>
          <a:stretch>
            <a:fillRect/>
          </a:stretch>
        </p:blipFill>
        <p:spPr>
          <a:xfrm>
            <a:off x="1812249" y="1209906"/>
            <a:ext cx="8296951" cy="5357944"/>
          </a:xfrm>
        </p:spPr>
      </p:pic>
    </p:spTree>
    <p:extLst>
      <p:ext uri="{BB962C8B-B14F-4D97-AF65-F5344CB8AC3E}">
        <p14:creationId xmlns:p14="http://schemas.microsoft.com/office/powerpoint/2010/main" val="751600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7DC3A88-300A-8E66-B531-8A7F54686CEA}"/>
              </a:ext>
            </a:extLst>
          </p:cNvPr>
          <p:cNvSpPr>
            <a:spLocks noGrp="1"/>
          </p:cNvSpPr>
          <p:nvPr>
            <p:ph type="title"/>
          </p:nvPr>
        </p:nvSpPr>
        <p:spPr/>
        <p:txBody>
          <a:bodyPr/>
          <a:lstStyle/>
          <a:p>
            <a:r>
              <a:rPr lang="fr-CA" dirty="0"/>
              <a:t>Effort fiscal des municipalités</a:t>
            </a:r>
          </a:p>
        </p:txBody>
      </p:sp>
      <p:sp>
        <p:nvSpPr>
          <p:cNvPr id="4" name="Espace réservé du numéro de diapositive 3">
            <a:extLst>
              <a:ext uri="{FF2B5EF4-FFF2-40B4-BE49-F238E27FC236}">
                <a16:creationId xmlns:a16="http://schemas.microsoft.com/office/drawing/2014/main" id="{890F0876-A60C-CC9F-61DC-0CDD4337228A}"/>
              </a:ext>
            </a:extLst>
          </p:cNvPr>
          <p:cNvSpPr>
            <a:spLocks noGrp="1"/>
          </p:cNvSpPr>
          <p:nvPr>
            <p:ph type="sldNum" sz="quarter" idx="16"/>
          </p:nvPr>
        </p:nvSpPr>
        <p:spPr/>
        <p:txBody>
          <a:bodyPr/>
          <a:lstStyle/>
          <a:p>
            <a:fld id="{FD73D89F-53E4-A841-A497-0752B73FA8DC}" type="slidenum">
              <a:rPr lang="fr-FR" smtClean="0"/>
              <a:t>8</a:t>
            </a:fld>
            <a:endParaRPr lang="fr-FR" dirty="0"/>
          </a:p>
        </p:txBody>
      </p:sp>
      <p:pic>
        <p:nvPicPr>
          <p:cNvPr id="7" name="Espace réservé du contenu 6">
            <a:extLst>
              <a:ext uri="{FF2B5EF4-FFF2-40B4-BE49-F238E27FC236}">
                <a16:creationId xmlns:a16="http://schemas.microsoft.com/office/drawing/2014/main" id="{D9EACA70-4864-04B3-3133-37C7843CB2CD}"/>
              </a:ext>
            </a:extLst>
          </p:cNvPr>
          <p:cNvPicPr>
            <a:picLocks noGrp="1" noChangeAspect="1"/>
          </p:cNvPicPr>
          <p:nvPr>
            <p:ph sz="quarter" idx="13"/>
          </p:nvPr>
        </p:nvPicPr>
        <p:blipFill>
          <a:blip r:embed="rId2"/>
          <a:stretch>
            <a:fillRect/>
          </a:stretch>
        </p:blipFill>
        <p:spPr>
          <a:xfrm>
            <a:off x="2922310" y="1209906"/>
            <a:ext cx="6664750" cy="5464290"/>
          </a:xfrm>
        </p:spPr>
      </p:pic>
    </p:spTree>
    <p:extLst>
      <p:ext uri="{BB962C8B-B14F-4D97-AF65-F5344CB8AC3E}">
        <p14:creationId xmlns:p14="http://schemas.microsoft.com/office/powerpoint/2010/main" val="2754030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FDE0D9-734E-CD45-AACB-495ADB5ECB01}"/>
              </a:ext>
            </a:extLst>
          </p:cNvPr>
          <p:cNvSpPr>
            <a:spLocks noGrp="1"/>
          </p:cNvSpPr>
          <p:nvPr>
            <p:ph type="title"/>
          </p:nvPr>
        </p:nvSpPr>
        <p:spPr/>
        <p:txBody>
          <a:bodyPr/>
          <a:lstStyle/>
          <a:p>
            <a:r>
              <a:rPr lang="fr-CA" dirty="0"/>
              <a:t>Répartitions des revenus</a:t>
            </a:r>
          </a:p>
        </p:txBody>
      </p:sp>
      <p:sp>
        <p:nvSpPr>
          <p:cNvPr id="4" name="Espace réservé du numéro de diapositive 3">
            <a:extLst>
              <a:ext uri="{FF2B5EF4-FFF2-40B4-BE49-F238E27FC236}">
                <a16:creationId xmlns:a16="http://schemas.microsoft.com/office/drawing/2014/main" id="{FDE47C22-FA5E-F998-A7F4-5FA0C274EF17}"/>
              </a:ext>
            </a:extLst>
          </p:cNvPr>
          <p:cNvSpPr>
            <a:spLocks noGrp="1"/>
          </p:cNvSpPr>
          <p:nvPr>
            <p:ph type="sldNum" sz="quarter" idx="16"/>
          </p:nvPr>
        </p:nvSpPr>
        <p:spPr/>
        <p:txBody>
          <a:bodyPr/>
          <a:lstStyle/>
          <a:p>
            <a:fld id="{FD73D89F-53E4-A841-A497-0752B73FA8DC}" type="slidenum">
              <a:rPr lang="fr-FR" smtClean="0"/>
              <a:t>9</a:t>
            </a:fld>
            <a:endParaRPr lang="fr-FR" dirty="0"/>
          </a:p>
        </p:txBody>
      </p:sp>
      <p:pic>
        <p:nvPicPr>
          <p:cNvPr id="9" name="Image 8">
            <a:extLst>
              <a:ext uri="{FF2B5EF4-FFF2-40B4-BE49-F238E27FC236}">
                <a16:creationId xmlns:a16="http://schemas.microsoft.com/office/drawing/2014/main" id="{2CDE018A-0407-94B0-2BC0-4FC196EF861C}"/>
              </a:ext>
            </a:extLst>
          </p:cNvPr>
          <p:cNvPicPr>
            <a:picLocks noChangeAspect="1"/>
          </p:cNvPicPr>
          <p:nvPr/>
        </p:nvPicPr>
        <p:blipFill>
          <a:blip r:embed="rId2"/>
          <a:stretch>
            <a:fillRect/>
          </a:stretch>
        </p:blipFill>
        <p:spPr>
          <a:xfrm>
            <a:off x="6494807" y="1259059"/>
            <a:ext cx="5537200" cy="4483100"/>
          </a:xfrm>
          <a:prstGeom prst="rect">
            <a:avLst/>
          </a:prstGeom>
        </p:spPr>
      </p:pic>
      <p:pic>
        <p:nvPicPr>
          <p:cNvPr id="15" name="Espace réservé du contenu 14">
            <a:extLst>
              <a:ext uri="{FF2B5EF4-FFF2-40B4-BE49-F238E27FC236}">
                <a16:creationId xmlns:a16="http://schemas.microsoft.com/office/drawing/2014/main" id="{61A94737-B4C0-0E51-3A7B-2A94CC1F6A2C}"/>
              </a:ext>
            </a:extLst>
          </p:cNvPr>
          <p:cNvPicPr>
            <a:picLocks noGrp="1" noChangeAspect="1"/>
          </p:cNvPicPr>
          <p:nvPr>
            <p:ph sz="quarter" idx="13"/>
          </p:nvPr>
        </p:nvPicPr>
        <p:blipFill>
          <a:blip r:embed="rId3"/>
          <a:stretch>
            <a:fillRect/>
          </a:stretch>
        </p:blipFill>
        <p:spPr>
          <a:xfrm>
            <a:off x="465158" y="1239086"/>
            <a:ext cx="5011816" cy="5508378"/>
          </a:xfrm>
        </p:spPr>
      </p:pic>
    </p:spTree>
    <p:extLst>
      <p:ext uri="{BB962C8B-B14F-4D97-AF65-F5344CB8AC3E}">
        <p14:creationId xmlns:p14="http://schemas.microsoft.com/office/powerpoint/2010/main" val="3682261946"/>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DÈLE_PPT_corpo" id="{F8D57153-4667-8F4B-AFE5-28407B82CB2F}" vid="{0B9EE8B5-D56D-724B-ACC8-49081901D8A8}"/>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Thème Office</Template>
  <TotalTime>10183</TotalTime>
  <Words>1171</Words>
  <Application>Microsoft Office PowerPoint</Application>
  <PresentationFormat>Grand écran</PresentationFormat>
  <Paragraphs>114</Paragraphs>
  <Slides>16</Slides>
  <Notes>4</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16</vt:i4>
      </vt:variant>
    </vt:vector>
  </HeadingPairs>
  <TitlesOfParts>
    <vt:vector size="23" baseType="lpstr">
      <vt:lpstr>Arial</vt:lpstr>
      <vt:lpstr>Calibri</vt:lpstr>
      <vt:lpstr>Calibri Light</vt:lpstr>
      <vt:lpstr>Helvetica</vt:lpstr>
      <vt:lpstr>LucidaGrande</vt:lpstr>
      <vt:lpstr>Wingdings</vt:lpstr>
      <vt:lpstr>Thème Office</vt:lpstr>
      <vt:lpstr>  Énergie éolienne et PARTICIPATION DU MILIEU Présentation aux élu(e)s de la MRC des Érables et de la MRC des Appalaches  </vt:lpstr>
      <vt:lpstr>Contexte</vt:lpstr>
      <vt:lpstr>Contexte</vt:lpstr>
      <vt:lpstr>Projet éolien à 50% de participation et de contrôle communautaire</vt:lpstr>
      <vt:lpstr>modèle financier pour un projet  de 150 MW</vt:lpstr>
      <vt:lpstr>L’impact Financier pour la MRC et les municipalités</vt:lpstr>
      <vt:lpstr>Effort fiscal des municipalités</vt:lpstr>
      <vt:lpstr>Effort fiscal des municipalités</vt:lpstr>
      <vt:lpstr>Répartitions des revenus</vt:lpstr>
      <vt:lpstr>A/0 2023-01 Les dates à retenir</vt:lpstr>
      <vt:lpstr>A/O 2023-01 Carte du potentiel d’intégration </vt:lpstr>
      <vt:lpstr>Potentiel d’intégration</vt:lpstr>
      <vt:lpstr>Les démarches à effectuer</vt:lpstr>
      <vt:lpstr>Les démarches à effectuer</vt:lpstr>
      <vt:lpstr>Les démarches à effectuer pour les communautés</vt:lpstr>
      <vt:lpstr>ENJEUX ET DÉFI</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Audrey Grimard</dc:creator>
  <cp:keywords/>
  <dc:description/>
  <cp:lastModifiedBy>Gina Turgeon</cp:lastModifiedBy>
  <cp:revision>174</cp:revision>
  <cp:lastPrinted>2020-03-12T14:22:15Z</cp:lastPrinted>
  <dcterms:created xsi:type="dcterms:W3CDTF">2019-06-03T15:22:36Z</dcterms:created>
  <dcterms:modified xsi:type="dcterms:W3CDTF">2023-05-12T12:31:22Z</dcterms:modified>
  <cp:category/>
</cp:coreProperties>
</file>