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theme/themeOverride1.xml" ContentType="application/vnd.openxmlformats-officedocument.themeOverr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30.xml" ContentType="application/vnd.openxmlformats-officedocument.presentationml.tags+xml"/>
  <Override PartName="/ppt/notesSlides/notesSlide14.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15.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6.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notesSlides/notesSlide18.xml" ContentType="application/vnd.openxmlformats-officedocument.presentationml.notesSlide+xml"/>
  <Override PartName="/ppt/tags/tag35.xml" ContentType="application/vnd.openxmlformats-officedocument.presentationml.tags+xml"/>
  <Override PartName="/ppt/notesSlides/notesSlide19.xml" ContentType="application/vnd.openxmlformats-officedocument.presentationml.notesSlide+xml"/>
  <Override PartName="/ppt/tags/tag36.xml" ContentType="application/vnd.openxmlformats-officedocument.presentationml.tags+xml"/>
  <Override PartName="/ppt/notesSlides/notesSlide20.xml" ContentType="application/vnd.openxmlformats-officedocument.presentationml.notesSlide+xml"/>
  <Override PartName="/ppt/tags/tag37.xml" ContentType="application/vnd.openxmlformats-officedocument.presentationml.tags+xml"/>
  <Override PartName="/ppt/notesSlides/notesSlide21.xml" ContentType="application/vnd.openxmlformats-officedocument.presentationml.notesSlide+xml"/>
  <Override PartName="/ppt/tags/tag38.xml" ContentType="application/vnd.openxmlformats-officedocument.presentationml.tags+xml"/>
  <Override PartName="/ppt/notesSlides/notesSlide22.xml" ContentType="application/vnd.openxmlformats-officedocument.presentationml.notesSlide+xml"/>
  <Override PartName="/ppt/tags/tag39.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handoutMasterIdLst>
    <p:handoutMasterId r:id="rId26"/>
  </p:handoutMasterIdLst>
  <p:sldIdLst>
    <p:sldId id="257" r:id="rId2"/>
    <p:sldId id="266" r:id="rId3"/>
    <p:sldId id="269" r:id="rId4"/>
    <p:sldId id="287" r:id="rId5"/>
    <p:sldId id="321" r:id="rId6"/>
    <p:sldId id="274" r:id="rId7"/>
    <p:sldId id="258" r:id="rId8"/>
    <p:sldId id="272" r:id="rId9"/>
    <p:sldId id="308" r:id="rId10"/>
    <p:sldId id="273" r:id="rId11"/>
    <p:sldId id="310" r:id="rId12"/>
    <p:sldId id="260" r:id="rId13"/>
    <p:sldId id="319" r:id="rId14"/>
    <p:sldId id="318" r:id="rId15"/>
    <p:sldId id="271" r:id="rId16"/>
    <p:sldId id="320" r:id="rId17"/>
    <p:sldId id="289" r:id="rId18"/>
    <p:sldId id="313" r:id="rId19"/>
    <p:sldId id="315" r:id="rId20"/>
    <p:sldId id="316" r:id="rId21"/>
    <p:sldId id="323" r:id="rId22"/>
    <p:sldId id="282" r:id="rId23"/>
    <p:sldId id="307" r:id="rId24"/>
  </p:sldIdLst>
  <p:sldSz cx="9144000" cy="6858000" type="screen4x3"/>
  <p:notesSz cx="7010400" cy="9236075"/>
  <p:embeddedFontLst>
    <p:embeddedFont>
      <p:font typeface="Calibri Light" panose="020F0302020204030204" pitchFamily="34" charset="0"/>
      <p:regular r:id="rId27"/>
      <p:italic r:id="rId28"/>
    </p:embeddedFont>
    <p:embeddedFont>
      <p:font typeface="Aharoni" panose="02010803020104030203" pitchFamily="2" charset="-79"/>
      <p:bold r:id="rId29"/>
    </p:embeddedFont>
    <p:embeddedFont>
      <p:font typeface="Calibri" panose="020F0502020204030204" pitchFamily="34" charset="0"/>
      <p:regular r:id="rId30"/>
      <p:bold r:id="rId31"/>
      <p:italic r:id="rId32"/>
      <p:boldItalic r:id="rId33"/>
    </p:embeddedFont>
    <p:embeddedFont>
      <p:font typeface="CountryBlueprint" panose="020B0604020202020204"/>
      <p:regular r:id="rId34"/>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445"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A5C1"/>
    <a:srgbClr val="DA9694"/>
    <a:srgbClr val="CC0000"/>
    <a:srgbClr val="FFFF00"/>
    <a:srgbClr val="FFA3A3"/>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838" autoAdjust="0"/>
  </p:normalViewPr>
  <p:slideViewPr>
    <p:cSldViewPr snapToGrid="0">
      <p:cViewPr varScale="1">
        <p:scale>
          <a:sx n="101" d="100"/>
          <a:sy n="101" d="100"/>
        </p:scale>
        <p:origin x="1896" y="108"/>
      </p:cViewPr>
      <p:guideLst>
        <p:guide orient="horz" pos="2183"/>
        <p:guide pos="44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64"/>
    </p:cViewPr>
  </p:sorterViewPr>
  <p:notesViewPr>
    <p:cSldViewPr snapToGrid="0" showGuides="1">
      <p:cViewPr varScale="1">
        <p:scale>
          <a:sx n="87" d="100"/>
          <a:sy n="87" d="100"/>
        </p:scale>
        <p:origin x="3816" y="90"/>
      </p:cViewPr>
      <p:guideLst>
        <p:guide orient="horz" pos="2909"/>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image" Target="../media/image13.jpg"/><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Excel%20pour%20PPT.xlsx" TargetMode="External"/></Relationships>
</file>

<file path=ppt/charts/_rels/chart4.xml.rels><?xml version="1.0" encoding="UTF-8" standalone="yes"?>
<Relationships xmlns="http://schemas.openxmlformats.org/package/2006/relationships"><Relationship Id="rId3" Type="http://schemas.openxmlformats.org/officeDocument/2006/relationships/image" Target="../media/image13.jp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3.bin"/></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Graphique%20Comparatif%20tx%20taxe.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sz="1800" b="1">
                <a:solidFill>
                  <a:schemeClr val="tx1"/>
                </a:solidFill>
              </a:rPr>
              <a:t>Revenus</a:t>
            </a:r>
            <a:r>
              <a:rPr lang="fr-CA" sz="1800" b="1" baseline="0">
                <a:solidFill>
                  <a:schemeClr val="tx1"/>
                </a:solidFill>
              </a:rPr>
              <a:t> 2018</a:t>
            </a:r>
          </a:p>
          <a:p>
            <a:pPr>
              <a:defRPr/>
            </a:pPr>
            <a:r>
              <a:rPr lang="fr-CA" sz="1800" b="1" baseline="0">
                <a:solidFill>
                  <a:schemeClr val="tx1"/>
                </a:solidFill>
              </a:rPr>
              <a:t>1 013 658 $</a:t>
            </a:r>
            <a:endParaRPr lang="fr-CA" sz="1800" b="1">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9.4657567878490084E-2"/>
          <c:y val="0.1901492004221122"/>
          <c:w val="0.88366563985426239"/>
          <c:h val="0.72658204724409448"/>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blipFill>
                <a:blip xmlns:r="http://schemas.openxmlformats.org/officeDocument/2006/relationships" r:embed="rId3"/>
                <a:stretch>
                  <a:fillRect/>
                </a:stretch>
              </a:blipFill>
              <a:ln>
                <a:noFill/>
              </a:ln>
              <a:effectLst/>
            </c:spPr>
            <c:extLst>
              <c:ext xmlns:c16="http://schemas.microsoft.com/office/drawing/2014/chart" uri="{C3380CC4-5D6E-409C-BE32-E72D297353CC}">
                <c16:uniqueId val="{00000001-051F-4EB0-8392-BE59C573C01E}"/>
              </c:ext>
            </c:extLst>
          </c:dPt>
          <c:dPt>
            <c:idx val="1"/>
            <c:invertIfNegative val="0"/>
            <c:bubble3D val="0"/>
            <c:spPr>
              <a:blipFill>
                <a:blip xmlns:r="http://schemas.openxmlformats.org/officeDocument/2006/relationships" r:embed="rId4"/>
                <a:stretch>
                  <a:fillRect/>
                </a:stretch>
              </a:blipFill>
              <a:ln>
                <a:noFill/>
              </a:ln>
              <a:effectLst/>
            </c:spPr>
            <c:extLst>
              <c:ext xmlns:c16="http://schemas.microsoft.com/office/drawing/2014/chart" uri="{C3380CC4-5D6E-409C-BE32-E72D297353CC}">
                <c16:uniqueId val="{00000003-051F-4EB0-8392-BE59C573C01E}"/>
              </c:ext>
            </c:extLst>
          </c:dPt>
          <c:dPt>
            <c:idx val="2"/>
            <c:invertIfNegative val="0"/>
            <c:bubble3D val="0"/>
            <c:spPr>
              <a:blipFill>
                <a:blip xmlns:r="http://schemas.openxmlformats.org/officeDocument/2006/relationships" r:embed="rId5"/>
                <a:stretch>
                  <a:fillRect/>
                </a:stretch>
              </a:blipFill>
              <a:ln>
                <a:noFill/>
              </a:ln>
              <a:effectLst/>
            </c:spPr>
            <c:extLst>
              <c:ext xmlns:c16="http://schemas.microsoft.com/office/drawing/2014/chart" uri="{C3380CC4-5D6E-409C-BE32-E72D297353CC}">
                <c16:uniqueId val="{00000005-051F-4EB0-8392-BE59C573C01E}"/>
              </c:ext>
            </c:extLst>
          </c:dPt>
          <c:dPt>
            <c:idx val="3"/>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7-051F-4EB0-8392-BE59C573C01E}"/>
              </c:ext>
            </c:extLst>
          </c:dPt>
          <c:dPt>
            <c:idx val="4"/>
            <c:invertIfNegative val="0"/>
            <c:bubble3D val="0"/>
            <c:spPr>
              <a:blipFill>
                <a:blip xmlns:r="http://schemas.openxmlformats.org/officeDocument/2006/relationships" r:embed="rId5"/>
                <a:stretch>
                  <a:fillRect/>
                </a:stretch>
              </a:blipFill>
              <a:ln>
                <a:noFill/>
              </a:ln>
              <a:effectLst/>
            </c:spPr>
            <c:extLst>
              <c:ext xmlns:c16="http://schemas.microsoft.com/office/drawing/2014/chart" uri="{C3380CC4-5D6E-409C-BE32-E72D297353CC}">
                <c16:uniqueId val="{00000009-051F-4EB0-8392-BE59C573C01E}"/>
              </c:ext>
            </c:extLst>
          </c:dPt>
          <c:dPt>
            <c:idx val="5"/>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B-051F-4EB0-8392-BE59C573C01E}"/>
              </c:ext>
            </c:extLst>
          </c:dPt>
          <c:cat>
            <c:strRef>
              <c:f>'[Excel pour PPT.xlsx]Sommaire (2)'!$A$3:$A$8</c:f>
              <c:strCache>
                <c:ptCount val="6"/>
                <c:pt idx="0">
                  <c:v>TAXES</c:v>
                </c:pt>
                <c:pt idx="1">
                  <c:v>TARIFICATION</c:v>
                </c:pt>
                <c:pt idx="2">
                  <c:v>PAIEMENT TENANT LIEU DE TAXES</c:v>
                </c:pt>
                <c:pt idx="3">
                  <c:v>AUTRES REVENUS DE SOURCES LOCALES</c:v>
                </c:pt>
                <c:pt idx="4">
                  <c:v>TRANSFERTS INCONDITIONNELS</c:v>
                </c:pt>
                <c:pt idx="5">
                  <c:v>TRANSFERTS CONDITIONNELS</c:v>
                </c:pt>
              </c:strCache>
            </c:strRef>
          </c:cat>
          <c:val>
            <c:numRef>
              <c:f>'[Excel pour PPT.xlsx]Sommaire (2)'!$B$3:$B$8</c:f>
              <c:numCache>
                <c:formatCode>#\ ##0\ "$"_-</c:formatCode>
                <c:ptCount val="6"/>
                <c:pt idx="0">
                  <c:v>680883</c:v>
                </c:pt>
                <c:pt idx="1">
                  <c:v>273940</c:v>
                </c:pt>
                <c:pt idx="2">
                  <c:v>0</c:v>
                </c:pt>
                <c:pt idx="3">
                  <c:v>40500</c:v>
                </c:pt>
                <c:pt idx="4">
                  <c:v>0</c:v>
                </c:pt>
                <c:pt idx="5">
                  <c:v>18335</c:v>
                </c:pt>
              </c:numCache>
            </c:numRef>
          </c:val>
          <c:extLst>
            <c:ext xmlns:c16="http://schemas.microsoft.com/office/drawing/2014/chart" uri="{C3380CC4-5D6E-409C-BE32-E72D297353CC}">
              <c16:uniqueId val="{0000000C-051F-4EB0-8392-BE59C573C01E}"/>
            </c:ext>
          </c:extLst>
        </c:ser>
        <c:dLbls>
          <c:showLegendKey val="0"/>
          <c:showVal val="0"/>
          <c:showCatName val="0"/>
          <c:showSerName val="0"/>
          <c:showPercent val="0"/>
          <c:showBubbleSize val="0"/>
        </c:dLbls>
        <c:gapWidth val="219"/>
        <c:overlap val="-27"/>
        <c:axId val="669340752"/>
        <c:axId val="669335264"/>
      </c:barChart>
      <c:catAx>
        <c:axId val="66934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669335264"/>
        <c:crosses val="autoZero"/>
        <c:auto val="1"/>
        <c:lblAlgn val="ctr"/>
        <c:lblOffset val="100"/>
        <c:noMultiLvlLbl val="0"/>
      </c:catAx>
      <c:valAx>
        <c:axId val="669335264"/>
        <c:scaling>
          <c:orientation val="minMax"/>
        </c:scaling>
        <c:delete val="0"/>
        <c:axPos val="l"/>
        <c:majorGridlines>
          <c:spPr>
            <a:ln w="9525" cap="flat" cmpd="sng" algn="ctr">
              <a:solidFill>
                <a:schemeClr val="tx1">
                  <a:lumMod val="15000"/>
                  <a:lumOff val="85000"/>
                </a:schemeClr>
              </a:solidFill>
              <a:round/>
            </a:ln>
            <a:effectLst/>
          </c:spPr>
        </c:majorGridlines>
        <c:numFmt formatCode="#\ ##0\ &quot;$&quot;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669340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7">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0649-4FCA-84C5-C6AE77EEF48E}"/>
            </c:ext>
          </c:extLst>
        </c:ser>
        <c:ser>
          <c:idx val="1"/>
          <c:order val="1"/>
          <c:tx>
            <c:strRef>
              <c:f>'Tableau ratios MRC'!$A$5</c:f>
              <c:strCache>
                <c:ptCount val="1"/>
                <c:pt idx="0">
                  <c:v>Évaluation moyenne uniformisée par logement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0649-4FCA-84C5-C6AE77EEF48E}"/>
            </c:ext>
          </c:extLst>
        </c:ser>
        <c:ser>
          <c:idx val="2"/>
          <c:order val="2"/>
          <c:tx>
            <c:strRef>
              <c:f>'Tableau ratios MRC'!$A$6</c:f>
              <c:strCache>
                <c:ptCount val="1"/>
                <c:pt idx="0">
                  <c:v>T.G.T uniformisé</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0649-4FCA-84C5-C6AE77EEF48E}"/>
            </c:ext>
          </c:extLst>
        </c:ser>
        <c:ser>
          <c:idx val="3"/>
          <c:order val="3"/>
          <c:tx>
            <c:strRef>
              <c:f>'Tableau ratios MRC'!$A$7</c:f>
              <c:strCache>
                <c:ptCount val="1"/>
                <c:pt idx="0">
                  <c:v>Charge fiscale moyenne des logements</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Ref>
          </c:val>
          <c:extLst>
            <c:ext xmlns:c16="http://schemas.microsoft.com/office/drawing/2014/chart" uri="{C3380CC4-5D6E-409C-BE32-E72D297353CC}">
              <c16:uniqueId val="{00000003-0649-4FCA-84C5-C6AE77EEF48E}"/>
            </c:ext>
          </c:extLst>
        </c:ser>
        <c:ser>
          <c:idx val="4"/>
          <c:order val="4"/>
          <c:tx>
            <c:strRef>
              <c:f>'Tableau ratios MRC'!$A$8</c:f>
              <c:strCache>
                <c:ptCount val="1"/>
                <c:pt idx="0">
                  <c:v>Endettement total net long terme par 100 $ de RFU</c:v>
                </c:pt>
              </c:strCache>
            </c:strRef>
          </c:tx>
          <c:spPr>
            <a:solidFill>
              <a:schemeClr val="accent5">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MRC'!$B$8:$L$8</c:f>
            </c:numRef>
          </c:val>
          <c:extLst>
            <c:ext xmlns:c16="http://schemas.microsoft.com/office/drawing/2014/chart" uri="{C3380CC4-5D6E-409C-BE32-E72D297353CC}">
              <c16:uniqueId val="{00000004-0649-4FCA-84C5-C6AE77EEF48E}"/>
            </c:ext>
          </c:extLst>
        </c:ser>
        <c:ser>
          <c:idx val="5"/>
          <c:order val="5"/>
          <c:tx>
            <c:strRef>
              <c:f>'Tableau ratios MRC'!$A$9</c:f>
              <c:strCache>
                <c:ptCount val="1"/>
                <c:pt idx="0">
                  <c:v>Endettement total net long terme par unité d'évaluation</c:v>
                </c:pt>
              </c:strCache>
            </c:strRef>
          </c:tx>
          <c:spPr>
            <a:solidFill>
              <a:schemeClr val="accent6">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6-0649-4FCA-84C5-C6AE77EEF48E}"/>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8-0649-4FCA-84C5-C6AE77EEF48E}"/>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MRC'!$B$9:$L$9</c:f>
              <c:numCache>
                <c:formatCode>#,##0\ "$"</c:formatCode>
                <c:ptCount val="10"/>
                <c:pt idx="0">
                  <c:v>8934</c:v>
                </c:pt>
                <c:pt idx="1">
                  <c:v>4379</c:v>
                </c:pt>
                <c:pt idx="2">
                  <c:v>1618</c:v>
                </c:pt>
                <c:pt idx="3">
                  <c:v>2299</c:v>
                </c:pt>
                <c:pt idx="4">
                  <c:v>7881</c:v>
                </c:pt>
                <c:pt idx="5">
                  <c:v>6033</c:v>
                </c:pt>
                <c:pt idx="6">
                  <c:v>8</c:v>
                </c:pt>
                <c:pt idx="7">
                  <c:v>939</c:v>
                </c:pt>
                <c:pt idx="8">
                  <c:v>4228</c:v>
                </c:pt>
                <c:pt idx="9">
                  <c:v>4821</c:v>
                </c:pt>
              </c:numCache>
            </c:numRef>
          </c:val>
          <c:extLst>
            <c:ext xmlns:c16="http://schemas.microsoft.com/office/drawing/2014/chart" uri="{C3380CC4-5D6E-409C-BE32-E72D297353CC}">
              <c16:uniqueId val="{00000009-0649-4FCA-84C5-C6AE77EEF48E}"/>
            </c:ext>
          </c:extLst>
        </c:ser>
        <c:dLbls>
          <c:dLblPos val="inEnd"/>
          <c:showLegendKey val="0"/>
          <c:showVal val="1"/>
          <c:showCatName val="0"/>
          <c:showSerName val="0"/>
          <c:showPercent val="0"/>
          <c:showBubbleSize val="0"/>
        </c:dLbls>
        <c:gapWidth val="65"/>
        <c:axId val="248317320"/>
        <c:axId val="445225672"/>
      </c:barChart>
      <c:catAx>
        <c:axId val="24831732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fr-FR"/>
          </a:p>
        </c:txPr>
        <c:crossAx val="445225672"/>
        <c:crosses val="autoZero"/>
        <c:auto val="1"/>
        <c:lblAlgn val="ctr"/>
        <c:lblOffset val="100"/>
        <c:noMultiLvlLbl val="0"/>
      </c:catAx>
      <c:valAx>
        <c:axId val="445225672"/>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crossAx val="24831732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38EF-4AAE-9A81-07CD2F389DD1}"/>
            </c:ext>
          </c:extLst>
        </c:ser>
        <c:ser>
          <c:idx val="1"/>
          <c:order val="1"/>
          <c:tx>
            <c:strRef>
              <c:f>'Tableau ratios MRC'!$A$5</c:f>
              <c:strCache>
                <c:ptCount val="1"/>
                <c:pt idx="0">
                  <c:v>Évaluation moyenne uniformisée par logement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38EF-4AAE-9A81-07CD2F389DD1}"/>
            </c:ext>
          </c:extLst>
        </c:ser>
        <c:ser>
          <c:idx val="2"/>
          <c:order val="2"/>
          <c:tx>
            <c:strRef>
              <c:f>'Tableau ratios MRC'!$A$6</c:f>
              <c:strCache>
                <c:ptCount val="1"/>
                <c:pt idx="0">
                  <c:v>T.G.T uniformisé</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38EF-4AAE-9A81-07CD2F389DD1}"/>
            </c:ext>
          </c:extLst>
        </c:ser>
        <c:ser>
          <c:idx val="3"/>
          <c:order val="3"/>
          <c:tx>
            <c:strRef>
              <c:f>'Tableau ratios MRC'!$A$7</c:f>
              <c:strCache>
                <c:ptCount val="1"/>
                <c:pt idx="0">
                  <c:v>Charge fiscale moyenne des logements</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Ref>
          </c:val>
          <c:extLst>
            <c:ext xmlns:c16="http://schemas.microsoft.com/office/drawing/2014/chart" uri="{C3380CC4-5D6E-409C-BE32-E72D297353CC}">
              <c16:uniqueId val="{00000003-38EF-4AAE-9A81-07CD2F389DD1}"/>
            </c:ext>
          </c:extLst>
        </c:ser>
        <c:ser>
          <c:idx val="4"/>
          <c:order val="4"/>
          <c:tx>
            <c:strRef>
              <c:f>'Tableau ratios MRC'!$A$8</c:f>
              <c:strCache>
                <c:ptCount val="1"/>
                <c:pt idx="0">
                  <c:v>Endettement total net long terme par 100 $ de RFU</c:v>
                </c:pt>
              </c:strCache>
            </c:strRef>
          </c:tx>
          <c:spPr>
            <a:solidFill>
              <a:schemeClr val="accent5">
                <a:alpha val="85000"/>
              </a:schemeClr>
            </a:solidFill>
            <a:ln w="9525" cap="flat" cmpd="sng" algn="ctr">
              <a:solidFill>
                <a:schemeClr val="lt1">
                  <a:alpha val="50000"/>
                </a:schemeClr>
              </a:solidFill>
              <a:round/>
            </a:ln>
            <a:effectLst/>
          </c:spPr>
          <c:invertIfNegative val="0"/>
          <c:dPt>
            <c:idx val="2"/>
            <c:invertIfNegative val="0"/>
            <c:bubble3D val="0"/>
            <c:spPr>
              <a:solidFill>
                <a:srgbClr val="002060"/>
              </a:solidFill>
              <a:ln w="9525" cap="flat" cmpd="sng" algn="ctr">
                <a:solidFill>
                  <a:schemeClr val="lt1">
                    <a:alpha val="50000"/>
                  </a:schemeClr>
                </a:solidFill>
                <a:round/>
              </a:ln>
              <a:effectLst/>
            </c:spPr>
            <c:extLst>
              <c:ext xmlns:c16="http://schemas.microsoft.com/office/drawing/2014/chart" uri="{C3380CC4-5D6E-409C-BE32-E72D297353CC}">
                <c16:uniqueId val="{00000005-38EF-4AAE-9A81-07CD2F389DD1}"/>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7-38EF-4AAE-9A81-07CD2F389DD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MRC'!$B$8:$L$8</c:f>
              <c:numCache>
                <c:formatCode>#,##0.00\ "$"</c:formatCode>
                <c:ptCount val="10"/>
                <c:pt idx="0">
                  <c:v>4.01</c:v>
                </c:pt>
                <c:pt idx="1">
                  <c:v>1.41</c:v>
                </c:pt>
                <c:pt idx="2">
                  <c:v>0.54</c:v>
                </c:pt>
                <c:pt idx="3">
                  <c:v>0.3</c:v>
                </c:pt>
                <c:pt idx="4">
                  <c:v>4.07</c:v>
                </c:pt>
                <c:pt idx="5">
                  <c:v>2.75</c:v>
                </c:pt>
                <c:pt idx="6">
                  <c:v>0</c:v>
                </c:pt>
                <c:pt idx="7">
                  <c:v>0.32</c:v>
                </c:pt>
                <c:pt idx="8">
                  <c:v>2.0099999999999998</c:v>
                </c:pt>
                <c:pt idx="9">
                  <c:v>1.85</c:v>
                </c:pt>
              </c:numCache>
            </c:numRef>
          </c:val>
          <c:extLst>
            <c:ext xmlns:c16="http://schemas.microsoft.com/office/drawing/2014/chart" uri="{C3380CC4-5D6E-409C-BE32-E72D297353CC}">
              <c16:uniqueId val="{00000008-38EF-4AAE-9A81-07CD2F389DD1}"/>
            </c:ext>
          </c:extLst>
        </c:ser>
        <c:dLbls>
          <c:dLblPos val="inEnd"/>
          <c:showLegendKey val="0"/>
          <c:showVal val="1"/>
          <c:showCatName val="0"/>
          <c:showSerName val="0"/>
          <c:showPercent val="0"/>
          <c:showBubbleSize val="0"/>
        </c:dLbls>
        <c:gapWidth val="65"/>
        <c:axId val="336093744"/>
        <c:axId val="336092104"/>
      </c:barChart>
      <c:catAx>
        <c:axId val="33609374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336092104"/>
        <c:crosses val="autoZero"/>
        <c:auto val="1"/>
        <c:lblAlgn val="ctr"/>
        <c:lblOffset val="100"/>
        <c:noMultiLvlLbl val="0"/>
      </c:catAx>
      <c:valAx>
        <c:axId val="33609210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quot;$&quot;"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336093744"/>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b="1"/>
              <a:t>REVENUS 2018</a:t>
            </a:r>
          </a:p>
          <a:p>
            <a:pPr>
              <a:defRPr sz="1400" b="0" i="0" u="none" strike="noStrike" kern="1200" spc="0" baseline="0">
                <a:solidFill>
                  <a:schemeClr val="tx1">
                    <a:lumMod val="65000"/>
                    <a:lumOff val="35000"/>
                  </a:schemeClr>
                </a:solidFill>
                <a:latin typeface="+mn-lt"/>
                <a:ea typeface="+mn-ea"/>
                <a:cs typeface="+mn-cs"/>
              </a:defRPr>
            </a:pPr>
            <a:endParaRPr lang="fr-CA"/>
          </a:p>
        </c:rich>
      </c:tx>
      <c:overlay val="0"/>
      <c:spPr>
        <a:noFill/>
        <a:ln w="25400">
          <a:noFill/>
        </a:ln>
      </c:spPr>
    </c:title>
    <c:autoTitleDeleted val="0"/>
    <c:view3D>
      <c:rotX val="30"/>
      <c:rotY val="0"/>
      <c:rAngAx val="0"/>
      <c:perspective val="0"/>
    </c:view3D>
    <c:floor>
      <c:thickness val="0"/>
    </c:floor>
    <c:sideWall>
      <c:thickness val="0"/>
    </c:sideWall>
    <c:backWall>
      <c:thickness val="0"/>
    </c:backWall>
    <c:plotArea>
      <c:layout/>
      <c:pie3DChart>
        <c:varyColors val="1"/>
        <c:ser>
          <c:idx val="0"/>
          <c:order val="0"/>
          <c:dPt>
            <c:idx val="0"/>
            <c:bubble3D val="0"/>
            <c:explosion val="12"/>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8FDE-41A1-AB9F-9FA0C5164302}"/>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8FDE-41A1-AB9F-9FA0C5164302}"/>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8FDE-41A1-AB9F-9FA0C5164302}"/>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8FDE-41A1-AB9F-9FA0C5164302}"/>
              </c:ext>
            </c:extLst>
          </c:dPt>
          <c:dLbls>
            <c:dLbl>
              <c:idx val="0"/>
              <c:layout>
                <c:manualLayout>
                  <c:x val="0"/>
                  <c:y val="4.213134245990448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8FDE-41A1-AB9F-9FA0C5164302}"/>
                </c:ext>
              </c:extLst>
            </c:dLbl>
            <c:dLbl>
              <c:idx val="1"/>
              <c:layout>
                <c:manualLayout>
                  <c:x val="1.3147079588486058E-2"/>
                  <c:y val="-8.178437065746165E-2"/>
                </c:manualLayout>
              </c:layout>
              <c:spPr>
                <a:noFill/>
                <a:ln w="25400">
                  <a:solidFill>
                    <a:schemeClr val="tx1"/>
                  </a:solid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8FDE-41A1-AB9F-9FA0C5164302}"/>
                </c:ext>
              </c:extLst>
            </c:dLbl>
            <c:dLbl>
              <c:idx val="2"/>
              <c:layout>
                <c:manualLayout>
                  <c:x val="-0.05"/>
                  <c:y val="-3.703703703703703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8FDE-41A1-AB9F-9FA0C5164302}"/>
                </c:ext>
              </c:extLst>
            </c:dLbl>
            <c:dLbl>
              <c:idx val="3"/>
              <c:layout>
                <c:manualLayout>
                  <c:x val="4.6048940262568921E-2"/>
                  <c:y val="-3.030783199995471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8FDE-41A1-AB9F-9FA0C5164302}"/>
                </c:ext>
              </c:extLst>
            </c:dLbl>
            <c:spPr>
              <a:noFill/>
              <a:ln w="25400">
                <a:solidFill>
                  <a:schemeClr val="tx1"/>
                </a:solidFill>
              </a:ln>
              <a:effectLst>
                <a:glow rad="127000">
                  <a:schemeClr val="bg1"/>
                </a:glow>
                <a:outerShdw blurRad="50800" dist="50800" dir="5400000" algn="ctr" rotWithShape="0">
                  <a:schemeClr val="tx1"/>
                </a:outerShdw>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Sommaire!$A$5:$A$8</c:f>
              <c:strCache>
                <c:ptCount val="4"/>
                <c:pt idx="0">
                  <c:v>TAXES</c:v>
                </c:pt>
                <c:pt idx="1">
                  <c:v>TARIFICATION</c:v>
                </c:pt>
                <c:pt idx="2">
                  <c:v>AUTRES REVENUS DE SOURCES LOCALES</c:v>
                </c:pt>
                <c:pt idx="3">
                  <c:v>TRANSFERTS CONDITIONNELS</c:v>
                </c:pt>
              </c:strCache>
            </c:strRef>
          </c:cat>
          <c:val>
            <c:numRef>
              <c:f>Sommaire!$B$5:$B$8</c:f>
              <c:numCache>
                <c:formatCode>#,##0\ "$"_-</c:formatCode>
                <c:ptCount val="4"/>
                <c:pt idx="0">
                  <c:v>680883</c:v>
                </c:pt>
                <c:pt idx="1">
                  <c:v>273940</c:v>
                </c:pt>
                <c:pt idx="2">
                  <c:v>40500</c:v>
                </c:pt>
                <c:pt idx="3">
                  <c:v>18335</c:v>
                </c:pt>
              </c:numCache>
            </c:numRef>
          </c:val>
          <c:extLst>
            <c:ext xmlns:c16="http://schemas.microsoft.com/office/drawing/2014/chart" uri="{C3380CC4-5D6E-409C-BE32-E72D297353CC}">
              <c16:uniqueId val="{00000008-8FDE-41A1-AB9F-9FA0C5164302}"/>
            </c:ext>
          </c:extLst>
        </c:ser>
        <c:dLbls>
          <c:showLegendKey val="0"/>
          <c:showVal val="0"/>
          <c:showCatName val="0"/>
          <c:showSerName val="0"/>
          <c:showPercent val="0"/>
          <c:showBubbleSize val="0"/>
          <c:showLeaderLines val="1"/>
        </c:dLbls>
      </c:pie3DChart>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fr-F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fr-CA" sz="2400" b="1" dirty="0"/>
              <a:t>Dépenses 2018</a:t>
            </a:r>
          </a:p>
          <a:p>
            <a:pPr>
              <a:defRPr sz="1800" b="1"/>
            </a:pPr>
            <a:r>
              <a:rPr lang="fr-CA" sz="2000" b="1" dirty="0"/>
              <a:t>1 013 658$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lgn="ctr">
        <a:defRPr/>
      </a:pPr>
      <a:endParaRPr lang="fr-FR"/>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0"/>
        <c:ser>
          <c:idx val="0"/>
          <c:order val="0"/>
          <c:spPr>
            <a:noFill/>
            <a:ln w="19050">
              <a:solidFill>
                <a:schemeClr val="lt1"/>
              </a:solidFill>
            </a:ln>
            <a:effectLst/>
          </c:spPr>
          <c:dLbls>
            <c:dLbl>
              <c:idx val="0"/>
              <c:layout>
                <c:manualLayout>
                  <c:x val="0.15069146399618502"/>
                  <c:y val="9.2915203536728212E-3"/>
                </c:manualLayout>
              </c:layout>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B5F-42B8-AC8E-0D307275E7FC}"/>
                </c:ext>
              </c:extLst>
            </c:dLbl>
            <c:dLbl>
              <c:idx val="1"/>
              <c:layout>
                <c:manualLayout>
                  <c:x val="9.3466857415355264E-2"/>
                  <c:y val="-0.10220672389040103"/>
                </c:manualLayout>
              </c:layout>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B5F-42B8-AC8E-0D307275E7FC}"/>
                </c:ext>
              </c:extLst>
            </c:dLbl>
            <c:dLbl>
              <c:idx val="2"/>
              <c:layout>
                <c:manualLayout>
                  <c:x val="0.12207916070577014"/>
                  <c:y val="-1.8583040707345642E-2"/>
                </c:manualLayout>
              </c:layout>
              <c:dLblPos val="outEnd"/>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B5F-42B8-AC8E-0D307275E7FC}"/>
                </c:ext>
              </c:extLst>
            </c:dLbl>
            <c:dLbl>
              <c:idx val="3"/>
              <c:layout>
                <c:manualLayout>
                  <c:x val="5.027133076658339E-2"/>
                  <c:y val="3.4189961905955947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B5F-42B8-AC8E-0D307275E7FC}"/>
                </c:ext>
              </c:extLst>
            </c:dLbl>
            <c:dLbl>
              <c:idx val="4"/>
              <c:layout>
                <c:manualLayout>
                  <c:x val="-7.7980602471617269E-2"/>
                  <c:y val="4.827924579431740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B5F-42B8-AC8E-0D307275E7FC}"/>
                </c:ext>
              </c:extLst>
            </c:dLbl>
            <c:dLbl>
              <c:idx val="5"/>
              <c:layout>
                <c:manualLayout>
                  <c:x val="-9.5433342798158877E-2"/>
                  <c:y val="3.637469929353705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B5F-42B8-AC8E-0D307275E7FC}"/>
                </c:ext>
              </c:extLst>
            </c:dLbl>
            <c:dLbl>
              <c:idx val="6"/>
              <c:layout>
                <c:manualLayout>
                  <c:x val="-7.1187730056254284E-2"/>
                  <c:y val="3.4612013446738775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B5F-42B8-AC8E-0D307275E7FC}"/>
                </c:ext>
              </c:extLst>
            </c:dLbl>
            <c:dLbl>
              <c:idx val="7"/>
              <c:layout>
                <c:manualLayout>
                  <c:x val="-0.15003833513891751"/>
                  <c:y val="-2.7874629429692141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B5F-42B8-AC8E-0D307275E7FC}"/>
                </c:ext>
              </c:extLst>
            </c:dLbl>
            <c:dLbl>
              <c:idx val="8"/>
              <c:layout>
                <c:manualLayout>
                  <c:x val="-2.6193255818661557E-2"/>
                  <c:y val="-0.11277065685610735"/>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8-9B5F-42B8-AC8E-0D307275E7FC}"/>
                </c:ext>
              </c:extLst>
            </c:dLbl>
            <c:dLbl>
              <c:idx val="9"/>
              <c:tx>
                <c:rich>
                  <a:bodyPr/>
                  <a:lstStyle/>
                  <a:p>
                    <a:fld id="{457C70CF-1DAF-4015-8C09-658005870F34}" type="CATEGORYNAME">
                      <a:rPr lang="en-US"/>
                      <a:pPr/>
                      <a:t>[NOM DE CATÉGORIE]</a:t>
                    </a:fld>
                    <a:r>
                      <a:rPr lang="en-US" baseline="0"/>
                      <a:t>;     </a:t>
                    </a:r>
                    <a:fld id="{1BFEE76A-7CF9-4AE4-B400-CF1D19F4F266}" type="VALUE">
                      <a:rPr lang="en-US" baseline="0"/>
                      <a:pPr/>
                      <a:t>[VALEUR]</a:t>
                    </a:fld>
                    <a:endParaRPr lang="en-US" baseline="0"/>
                  </a:p>
                </c:rich>
              </c:tx>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B5F-42B8-AC8E-0D307275E7FC}"/>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fr-FR"/>
              </a:p>
            </c:tx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'[Excel pour PPT.xlsx]Graphique dollar'!$A$11:$A$21</c:f>
              <c:strCache>
                <c:ptCount val="11"/>
                <c:pt idx="0">
                  <c:v>ADMINISTRATION GÉNÉRALE</c:v>
                </c:pt>
                <c:pt idx="1">
                  <c:v>QUOTE-PART MRC</c:v>
                </c:pt>
                <c:pt idx="2">
                  <c:v>SURETÉ DU QUÉBEC</c:v>
                </c:pt>
                <c:pt idx="3">
                  <c:v>SERVICE INCENDIE</c:v>
                </c:pt>
                <c:pt idx="4">
                  <c:v>DÉNEIGEMENT</c:v>
                </c:pt>
                <c:pt idx="5">
                  <c:v>VOIRIE</c:v>
                </c:pt>
                <c:pt idx="6">
                  <c:v>EAU POTABLE &amp; EAUX USÉES</c:v>
                </c:pt>
                <c:pt idx="7">
                  <c:v>URBANISME, SANTÉ ET BIEN ÊTRE</c:v>
                </c:pt>
                <c:pt idx="8">
                  <c:v>LOISIRS ET CULTURE</c:v>
                </c:pt>
                <c:pt idx="9">
                  <c:v>FRAIS DE FINANCEMENT</c:v>
                </c:pt>
                <c:pt idx="10">
                  <c:v>AFFECTATION IMMOBILISATIONS</c:v>
                </c:pt>
              </c:strCache>
            </c:strRef>
          </c:cat>
          <c:val>
            <c:numRef>
              <c:f>'[Excel pour PPT.xlsx]Graphique dollar'!$C$11:$C$21</c:f>
              <c:numCache>
                <c:formatCode>_("$"* #,##0.00_);_("$"* \(#,##0.00\);_("$"* "-"??_);_(@_)</c:formatCode>
                <c:ptCount val="11"/>
                <c:pt idx="0">
                  <c:v>0.20773673171819293</c:v>
                </c:pt>
                <c:pt idx="1">
                  <c:v>3.2920373538215059E-2</c:v>
                </c:pt>
                <c:pt idx="2">
                  <c:v>4.439367123822828E-2</c:v>
                </c:pt>
                <c:pt idx="3">
                  <c:v>0.1063948590155654</c:v>
                </c:pt>
                <c:pt idx="4">
                  <c:v>5.2665691978951483E-2</c:v>
                </c:pt>
                <c:pt idx="5">
                  <c:v>0.1050413453058132</c:v>
                </c:pt>
                <c:pt idx="6">
                  <c:v>0.12918361025118927</c:v>
                </c:pt>
                <c:pt idx="7">
                  <c:v>9.5988982477324694E-2</c:v>
                </c:pt>
                <c:pt idx="8">
                  <c:v>3.6001294322148103E-2</c:v>
                </c:pt>
                <c:pt idx="9">
                  <c:v>0.13746155014807757</c:v>
                </c:pt>
                <c:pt idx="10">
                  <c:v>5.2211890006294039E-2</c:v>
                </c:pt>
              </c:numCache>
            </c:numRef>
          </c:val>
          <c:extLst>
            <c:ext xmlns:c16="http://schemas.microsoft.com/office/drawing/2014/chart" uri="{C3380CC4-5D6E-409C-BE32-E72D297353CC}">
              <c16:uniqueId val="{0000000A-9B5F-42B8-AC8E-0D307275E7FC}"/>
            </c:ext>
          </c:extLst>
        </c:ser>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fr-CA" dirty="0"/>
              <a:t>Charge fiscale moyenne des logements des municipalités de la MRC (profil</a:t>
            </a:r>
            <a:r>
              <a:rPr lang="fr-CA" baseline="0" dirty="0"/>
              <a:t> finacier-2017)</a:t>
            </a:r>
            <a:endParaRPr lang="fr-CA" dirty="0"/>
          </a:p>
        </c:rich>
      </c:tx>
      <c:layout>
        <c:manualLayout>
          <c:xMode val="edge"/>
          <c:yMode val="edge"/>
          <c:x val="0.13451236534364502"/>
          <c:y val="1.714898177920685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5996-4E36-BF11-3C1CC56297A1}"/>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5996-4E36-BF11-3C1CC56297A1}"/>
            </c:ext>
          </c:extLst>
        </c:ser>
        <c:ser>
          <c:idx val="2"/>
          <c:order val="2"/>
          <c:tx>
            <c:strRef>
              <c:f>'Tableau ratios MRC'!$A$6</c:f>
              <c:strCache>
                <c:ptCount val="1"/>
                <c:pt idx="0">
                  <c:v>T.G.T uniformisé</c:v>
                </c:pt>
              </c:strCache>
            </c:strRef>
          </c:tx>
          <c:spPr>
            <a:solidFill>
              <a:schemeClr val="accent6">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Ref>
          </c:val>
          <c:extLst>
            <c:ext xmlns:c16="http://schemas.microsoft.com/office/drawing/2014/chart" uri="{C3380CC4-5D6E-409C-BE32-E72D297353CC}">
              <c16:uniqueId val="{00000002-5996-4E36-BF11-3C1CC56297A1}"/>
            </c:ext>
          </c:extLst>
        </c:ser>
        <c:ser>
          <c:idx val="3"/>
          <c:order val="3"/>
          <c:tx>
            <c:strRef>
              <c:f>'Tableau ratios MRC'!$A$7</c:f>
              <c:strCache>
                <c:ptCount val="1"/>
                <c:pt idx="0">
                  <c:v>Charge fiscale moyenne des logements</c:v>
                </c:pt>
              </c:strCache>
            </c:strRef>
          </c:tx>
          <c:spPr>
            <a:solidFill>
              <a:schemeClr val="accent2">
                <a:lumMod val="60000"/>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4-5996-4E36-BF11-3C1CC56297A1}"/>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6-5996-4E36-BF11-3C1CC56297A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MRC'!$B$7:$L$7</c:f>
              <c:numCache>
                <c:formatCode>#,##0\ "$"</c:formatCode>
                <c:ptCount val="10"/>
                <c:pt idx="0">
                  <c:v>3550</c:v>
                </c:pt>
                <c:pt idx="1">
                  <c:v>2972</c:v>
                </c:pt>
                <c:pt idx="2">
                  <c:v>3145</c:v>
                </c:pt>
                <c:pt idx="3">
                  <c:v>2972</c:v>
                </c:pt>
                <c:pt idx="4">
                  <c:v>2696</c:v>
                </c:pt>
                <c:pt idx="5">
                  <c:v>2240</c:v>
                </c:pt>
                <c:pt idx="6">
                  <c:v>888</c:v>
                </c:pt>
                <c:pt idx="7">
                  <c:v>1919</c:v>
                </c:pt>
                <c:pt idx="8">
                  <c:v>1936</c:v>
                </c:pt>
                <c:pt idx="9">
                  <c:v>2374</c:v>
                </c:pt>
              </c:numCache>
            </c:numRef>
          </c:val>
          <c:extLst>
            <c:ext xmlns:c16="http://schemas.microsoft.com/office/drawing/2014/chart" uri="{C3380CC4-5D6E-409C-BE32-E72D297353CC}">
              <c16:uniqueId val="{00000007-5996-4E36-BF11-3C1CC56297A1}"/>
            </c:ext>
          </c:extLst>
        </c:ser>
        <c:dLbls>
          <c:dLblPos val="inEnd"/>
          <c:showLegendKey val="0"/>
          <c:showVal val="1"/>
          <c:showCatName val="0"/>
          <c:showSerName val="0"/>
          <c:showPercent val="0"/>
          <c:showBubbleSize val="0"/>
        </c:dLbls>
        <c:gapWidth val="65"/>
        <c:axId val="436554656"/>
        <c:axId val="436557936"/>
      </c:barChart>
      <c:catAx>
        <c:axId val="43655465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436557936"/>
        <c:crosses val="autoZero"/>
        <c:auto val="1"/>
        <c:lblAlgn val="ctr"/>
        <c:lblOffset val="100"/>
        <c:noMultiLvlLbl val="0"/>
      </c:catAx>
      <c:valAx>
        <c:axId val="43655793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43655465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fr-CA" dirty="0"/>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100"/>
        <c:overlap val="-24"/>
        <c:axId val="657448544"/>
        <c:axId val="657445800"/>
      </c:barChart>
      <c:catAx>
        <c:axId val="65744854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majorGridlines>
          <c:spPr>
            <a:ln w="9525" cap="flat" cmpd="sng" algn="ctr">
              <a:solidFill>
                <a:schemeClr val="lt1">
                  <a:lumMod val="95000"/>
                  <a:alpha val="10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fr-FR"/>
          </a:p>
        </c:txPr>
        <c:crossAx val="657448544"/>
        <c:crosses val="autoZero"/>
        <c:crossBetween val="between"/>
      </c:valAx>
      <c:spPr>
        <a:noFill/>
        <a:ln w="25400">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6411-4608-BC0E-9FA78E223D70}"/>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2-6411-4608-BC0E-9FA78E223D70}"/>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4-6411-4608-BC0E-9FA78E223D70}"/>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Cache>
                <c:formatCode>#,##0\ "$"</c:formatCode>
                <c:ptCount val="10"/>
                <c:pt idx="0">
                  <c:v>269993</c:v>
                </c:pt>
                <c:pt idx="1">
                  <c:v>381264</c:v>
                </c:pt>
                <c:pt idx="2">
                  <c:v>313222</c:v>
                </c:pt>
                <c:pt idx="3">
                  <c:v>897057</c:v>
                </c:pt>
                <c:pt idx="4">
                  <c:v>230663</c:v>
                </c:pt>
                <c:pt idx="5">
                  <c:v>229294</c:v>
                </c:pt>
                <c:pt idx="6">
                  <c:v>243523</c:v>
                </c:pt>
                <c:pt idx="7">
                  <c:v>288119</c:v>
                </c:pt>
                <c:pt idx="8">
                  <c:v>256653</c:v>
                </c:pt>
                <c:pt idx="9">
                  <c:v>285327</c:v>
                </c:pt>
              </c:numCache>
            </c:numRef>
          </c:val>
          <c:extLst>
            <c:ext xmlns:c16="http://schemas.microsoft.com/office/drawing/2014/chart" uri="{C3380CC4-5D6E-409C-BE32-E72D297353CC}">
              <c16:uniqueId val="{00000005-6411-4608-BC0E-9FA78E223D70}"/>
            </c:ext>
          </c:extLst>
        </c:ser>
        <c:dLbls>
          <c:dLblPos val="inEnd"/>
          <c:showLegendKey val="0"/>
          <c:showVal val="1"/>
          <c:showCatName val="0"/>
          <c:showSerName val="0"/>
          <c:showPercent val="0"/>
          <c:showBubbleSize val="0"/>
        </c:dLbls>
        <c:gapWidth val="65"/>
        <c:axId val="436556296"/>
        <c:axId val="436555968"/>
      </c:barChart>
      <c:catAx>
        <c:axId val="43655629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fr-FR"/>
          </a:p>
        </c:txPr>
        <c:crossAx val="436555968"/>
        <c:crosses val="autoZero"/>
        <c:auto val="1"/>
        <c:lblAlgn val="ctr"/>
        <c:lblOffset val="100"/>
        <c:noMultiLvlLbl val="0"/>
      </c:catAx>
      <c:valAx>
        <c:axId val="436555968"/>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quot;$&quot;" sourceLinked="1"/>
        <c:majorTickMark val="none"/>
        <c:minorTickMark val="none"/>
        <c:tickLblPos val="nextTo"/>
        <c:crossAx val="43655629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fr-CA" dirty="0"/>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100"/>
        <c:overlap val="-24"/>
        <c:axId val="657448544"/>
        <c:axId val="657445800"/>
      </c:barChart>
      <c:catAx>
        <c:axId val="65744854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majorGridlines>
          <c:spPr>
            <a:ln w="9525" cap="flat" cmpd="sng" algn="ctr">
              <a:solidFill>
                <a:schemeClr val="lt1">
                  <a:lumMod val="95000"/>
                  <a:alpha val="10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fr-FR"/>
          </a:p>
        </c:txPr>
        <c:crossAx val="657448544"/>
        <c:crosses val="autoZero"/>
        <c:crossBetween val="between"/>
      </c:valAx>
      <c:spPr>
        <a:noFill/>
        <a:ln w="25400">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bar"/>
        <c:grouping val="clustered"/>
        <c:varyColors val="0"/>
        <c:ser>
          <c:idx val="0"/>
          <c:order val="0"/>
          <c:tx>
            <c:strRef>
              <c:f>'Tableau ratios MRC'!$A$4</c:f>
              <c:strCache>
                <c:ptCount val="1"/>
                <c:pt idx="0">
                  <c:v>Population</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MRC'!$B$4:$L$4</c:f>
            </c:numRef>
          </c:val>
          <c:extLst>
            <c:ext xmlns:c16="http://schemas.microsoft.com/office/drawing/2014/chart" uri="{C3380CC4-5D6E-409C-BE32-E72D297353CC}">
              <c16:uniqueId val="{00000000-AF55-49B9-8B0B-32E915BEB1F6}"/>
            </c:ext>
          </c:extLst>
        </c:ser>
        <c:ser>
          <c:idx val="1"/>
          <c:order val="1"/>
          <c:tx>
            <c:strRef>
              <c:f>'Tableau ratios MRC'!$A$5</c:f>
              <c:strCache>
                <c:ptCount val="1"/>
                <c:pt idx="0">
                  <c:v>Évaluation moyenne uniformisée par logement</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MRC'!$B$5:$L$5</c:f>
            </c:numRef>
          </c:val>
          <c:extLst>
            <c:ext xmlns:c16="http://schemas.microsoft.com/office/drawing/2014/chart" uri="{C3380CC4-5D6E-409C-BE32-E72D297353CC}">
              <c16:uniqueId val="{00000001-AF55-49B9-8B0B-32E915BEB1F6}"/>
            </c:ext>
          </c:extLst>
        </c:ser>
        <c:ser>
          <c:idx val="2"/>
          <c:order val="2"/>
          <c:tx>
            <c:strRef>
              <c:f>'Tableau ratios MRC'!$A$6</c:f>
              <c:strCache>
                <c:ptCount val="1"/>
                <c:pt idx="0">
                  <c:v>T.G.T uniformisé</c:v>
                </c:pt>
              </c:strCache>
            </c:strRef>
          </c:tx>
          <c:spPr>
            <a:solidFill>
              <a:schemeClr val="accent6">
                <a:alpha val="85000"/>
              </a:schemeClr>
            </a:solidFill>
            <a:ln w="9525" cap="flat" cmpd="sng" algn="ctr">
              <a:solidFill>
                <a:schemeClr val="lt1">
                  <a:alpha val="50000"/>
                </a:schemeClr>
              </a:solidFill>
              <a:round/>
            </a:ln>
            <a:effectLst/>
          </c:spPr>
          <c:invertIfNegative val="0"/>
          <c:dPt>
            <c:idx val="2"/>
            <c:invertIfNegative val="0"/>
            <c:bubble3D val="0"/>
            <c:spPr>
              <a:solidFill>
                <a:srgbClr val="0070C0"/>
              </a:solidFill>
              <a:ln w="9525" cap="flat" cmpd="sng" algn="ctr">
                <a:solidFill>
                  <a:schemeClr val="lt1">
                    <a:alpha val="50000"/>
                  </a:schemeClr>
                </a:solidFill>
                <a:round/>
              </a:ln>
              <a:effectLst/>
            </c:spPr>
            <c:extLst>
              <c:ext xmlns:c16="http://schemas.microsoft.com/office/drawing/2014/chart" uri="{C3380CC4-5D6E-409C-BE32-E72D297353CC}">
                <c16:uniqueId val="{00000003-AF55-49B9-8B0B-32E915BEB1F6}"/>
              </c:ext>
            </c:extLst>
          </c:dPt>
          <c:dPt>
            <c:idx val="9"/>
            <c:invertIfNegative val="0"/>
            <c:bubble3D val="0"/>
            <c:spPr>
              <a:solidFill>
                <a:srgbClr val="7030A0"/>
              </a:solidFill>
              <a:ln w="9525" cap="flat" cmpd="sng" algn="ctr">
                <a:solidFill>
                  <a:schemeClr val="lt1">
                    <a:alpha val="50000"/>
                  </a:schemeClr>
                </a:solidFill>
                <a:round/>
              </a:ln>
              <a:effectLst/>
            </c:spPr>
            <c:extLst>
              <c:ext xmlns:c16="http://schemas.microsoft.com/office/drawing/2014/chart" uri="{C3380CC4-5D6E-409C-BE32-E72D297353CC}">
                <c16:uniqueId val="{00000005-AF55-49B9-8B0B-32E915BEB1F6}"/>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'Tableau ratios MRC'!$B$3:$L$3</c:f>
              <c:strCache>
                <c:ptCount val="10"/>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Moyenne MRC</c:v>
                </c:pt>
              </c:strCache>
            </c:strRef>
          </c:cat>
          <c:val>
            <c:numRef>
              <c:f>'Tableau ratios MRC'!$B$6:$L$6</c:f>
              <c:numCache>
                <c:formatCode>#,##0.0000\ "$"</c:formatCode>
                <c:ptCount val="10"/>
                <c:pt idx="0">
                  <c:v>1.3291999999999999</c:v>
                </c:pt>
                <c:pt idx="1">
                  <c:v>0.78490000000000004</c:v>
                </c:pt>
                <c:pt idx="2">
                  <c:v>0.87609999999999999</c:v>
                </c:pt>
                <c:pt idx="3">
                  <c:v>0.33710000000000001</c:v>
                </c:pt>
                <c:pt idx="4">
                  <c:v>1.1681999999999999</c:v>
                </c:pt>
                <c:pt idx="5">
                  <c:v>0.9577</c:v>
                </c:pt>
                <c:pt idx="6">
                  <c:v>0.3664</c:v>
                </c:pt>
                <c:pt idx="7">
                  <c:v>0.6381</c:v>
                </c:pt>
                <c:pt idx="8">
                  <c:v>0.74670000000000003</c:v>
                </c:pt>
                <c:pt idx="9">
                  <c:v>0.82569999999999999</c:v>
                </c:pt>
              </c:numCache>
            </c:numRef>
          </c:val>
          <c:extLst>
            <c:ext xmlns:c16="http://schemas.microsoft.com/office/drawing/2014/chart" uri="{C3380CC4-5D6E-409C-BE32-E72D297353CC}">
              <c16:uniqueId val="{00000006-AF55-49B9-8B0B-32E915BEB1F6}"/>
            </c:ext>
          </c:extLst>
        </c:ser>
        <c:dLbls>
          <c:dLblPos val="inEnd"/>
          <c:showLegendKey val="0"/>
          <c:showVal val="1"/>
          <c:showCatName val="0"/>
          <c:showSerName val="0"/>
          <c:showPercent val="0"/>
          <c:showBubbleSize val="0"/>
        </c:dLbls>
        <c:gapWidth val="65"/>
        <c:axId val="442102776"/>
        <c:axId val="442100480"/>
      </c:barChart>
      <c:catAx>
        <c:axId val="44210277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1" i="0" u="none" strike="noStrike" kern="1200" cap="all" baseline="0">
                <a:solidFill>
                  <a:schemeClr val="dk1">
                    <a:lumMod val="75000"/>
                    <a:lumOff val="25000"/>
                  </a:schemeClr>
                </a:solidFill>
                <a:latin typeface="+mn-lt"/>
                <a:ea typeface="+mn-ea"/>
                <a:cs typeface="+mn-cs"/>
              </a:defRPr>
            </a:pPr>
            <a:endParaRPr lang="fr-FR"/>
          </a:p>
        </c:txPr>
        <c:crossAx val="442100480"/>
        <c:crosses val="autoZero"/>
        <c:auto val="1"/>
        <c:lblAlgn val="ctr"/>
        <c:lblOffset val="100"/>
        <c:noMultiLvlLbl val="0"/>
      </c:catAx>
      <c:valAx>
        <c:axId val="442100480"/>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0\ &quot;$&quot;"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fr-FR"/>
          </a:p>
        </c:txPr>
        <c:crossAx val="44210277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6.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drawing1.xml><?xml version="1.0" encoding="utf-8"?>
<c:userShapes xmlns:c="http://schemas.openxmlformats.org/drawingml/2006/chart">
  <cdr:relSizeAnchor xmlns:cdr="http://schemas.openxmlformats.org/drawingml/2006/chartDrawing">
    <cdr:from>
      <cdr:x>0.37292</cdr:x>
      <cdr:y>0</cdr:y>
    </cdr:from>
    <cdr:to>
      <cdr:x>0.61563</cdr:x>
      <cdr:y>0.14617</cdr:y>
    </cdr:to>
    <cdr:pic>
      <cdr:nvPicPr>
        <cdr:cNvPr id="2" name="chart">
          <a:extLst xmlns:a="http://schemas.openxmlformats.org/drawingml/2006/main">
            <a:ext uri="{FF2B5EF4-FFF2-40B4-BE49-F238E27FC236}">
              <a16:creationId xmlns:a16="http://schemas.microsoft.com/office/drawing/2014/main" id="{681127A8-4F1B-416D-B1B7-53F7EECC5CD3}"/>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409950" y="0"/>
          <a:ext cx="2219325" cy="1002417"/>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627" cy="463550"/>
          </a:xfrm>
          <a:prstGeom prst="rect">
            <a:avLst/>
          </a:prstGeom>
        </p:spPr>
        <p:txBody>
          <a:bodyPr vert="horz" lIns="91414" tIns="45708" rIns="91414" bIns="45708" rtlCol="0"/>
          <a:lstStyle>
            <a:lvl1pPr algn="l">
              <a:defRPr sz="1200"/>
            </a:lvl1pPr>
          </a:lstStyle>
          <a:p>
            <a:endParaRPr lang="fr-CA"/>
          </a:p>
        </p:txBody>
      </p:sp>
      <p:sp>
        <p:nvSpPr>
          <p:cNvPr id="3" name="Espace réservé de la date 2"/>
          <p:cNvSpPr>
            <a:spLocks noGrp="1"/>
          </p:cNvSpPr>
          <p:nvPr>
            <p:ph type="dt" sz="quarter" idx="1"/>
          </p:nvPr>
        </p:nvSpPr>
        <p:spPr>
          <a:xfrm>
            <a:off x="3971172" y="0"/>
            <a:ext cx="3037627" cy="463550"/>
          </a:xfrm>
          <a:prstGeom prst="rect">
            <a:avLst/>
          </a:prstGeom>
        </p:spPr>
        <p:txBody>
          <a:bodyPr vert="horz" lIns="91414" tIns="45708" rIns="91414" bIns="45708" rtlCol="0"/>
          <a:lstStyle>
            <a:lvl1pPr algn="r">
              <a:defRPr sz="1200"/>
            </a:lvl1pPr>
          </a:lstStyle>
          <a:p>
            <a:fld id="{53893942-80D1-4D6B-ACEB-84530230567B}" type="datetimeFigureOut">
              <a:rPr lang="fr-CA" smtClean="0"/>
              <a:t>2017-12-18</a:t>
            </a:fld>
            <a:endParaRPr lang="fr-CA"/>
          </a:p>
        </p:txBody>
      </p:sp>
      <p:sp>
        <p:nvSpPr>
          <p:cNvPr id="4" name="Espace réservé du pied de page 3"/>
          <p:cNvSpPr>
            <a:spLocks noGrp="1"/>
          </p:cNvSpPr>
          <p:nvPr>
            <p:ph type="ftr" sz="quarter" idx="2"/>
          </p:nvPr>
        </p:nvSpPr>
        <p:spPr>
          <a:xfrm>
            <a:off x="0" y="8772529"/>
            <a:ext cx="3037627" cy="463550"/>
          </a:xfrm>
          <a:prstGeom prst="rect">
            <a:avLst/>
          </a:prstGeom>
        </p:spPr>
        <p:txBody>
          <a:bodyPr vert="horz" lIns="91414" tIns="45708" rIns="91414" bIns="45708"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1172" y="8772529"/>
            <a:ext cx="3037627" cy="463550"/>
          </a:xfrm>
          <a:prstGeom prst="rect">
            <a:avLst/>
          </a:prstGeom>
        </p:spPr>
        <p:txBody>
          <a:bodyPr vert="horz" lIns="91414" tIns="45708" rIns="91414" bIns="45708" rtlCol="0" anchor="b"/>
          <a:lstStyle>
            <a:lvl1pPr algn="r">
              <a:defRPr sz="1200"/>
            </a:lvl1pPr>
          </a:lstStyle>
          <a:p>
            <a:fld id="{4F601135-2373-49F3-B711-7A03606159EA}" type="slidenum">
              <a:rPr lang="fr-CA" smtClean="0"/>
              <a:t>‹N°›</a:t>
            </a:fld>
            <a:endParaRPr lang="fr-CA"/>
          </a:p>
        </p:txBody>
      </p:sp>
    </p:spTree>
    <p:extLst>
      <p:ext uri="{BB962C8B-B14F-4D97-AF65-F5344CB8AC3E}">
        <p14:creationId xmlns:p14="http://schemas.microsoft.com/office/powerpoint/2010/main" val="367571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37840" cy="463408"/>
          </a:xfrm>
          <a:prstGeom prst="rect">
            <a:avLst/>
          </a:prstGeom>
        </p:spPr>
        <p:txBody>
          <a:bodyPr vert="horz" lIns="92465" tIns="46232" rIns="92465" bIns="46232" rtlCol="0"/>
          <a:lstStyle>
            <a:lvl1pPr algn="l">
              <a:defRPr sz="1200"/>
            </a:lvl1pPr>
          </a:lstStyle>
          <a:p>
            <a:endParaRPr lang="fr-CA"/>
          </a:p>
        </p:txBody>
      </p:sp>
      <p:sp>
        <p:nvSpPr>
          <p:cNvPr id="3" name="Espace réservé de la date 2"/>
          <p:cNvSpPr>
            <a:spLocks noGrp="1"/>
          </p:cNvSpPr>
          <p:nvPr>
            <p:ph type="dt" idx="1"/>
          </p:nvPr>
        </p:nvSpPr>
        <p:spPr>
          <a:xfrm>
            <a:off x="3970940" y="1"/>
            <a:ext cx="3037840" cy="463408"/>
          </a:xfrm>
          <a:prstGeom prst="rect">
            <a:avLst/>
          </a:prstGeom>
        </p:spPr>
        <p:txBody>
          <a:bodyPr vert="horz" lIns="92465" tIns="46232" rIns="92465" bIns="46232" rtlCol="0"/>
          <a:lstStyle>
            <a:lvl1pPr algn="r">
              <a:defRPr sz="1200"/>
            </a:lvl1pPr>
          </a:lstStyle>
          <a:p>
            <a:fld id="{7AD46700-1F84-4258-B91F-4C9E8260D00F}" type="datetimeFigureOut">
              <a:rPr lang="fr-CA" smtClean="0"/>
              <a:t>2017-12-18</a:t>
            </a:fld>
            <a:endParaRPr lang="fr-CA"/>
          </a:p>
        </p:txBody>
      </p:sp>
      <p:sp>
        <p:nvSpPr>
          <p:cNvPr id="4" name="Espace réservé de l'image des diapositives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465" tIns="46232" rIns="92465" bIns="46232" rtlCol="0" anchor="ctr"/>
          <a:lstStyle/>
          <a:p>
            <a:endParaRPr lang="fr-CA"/>
          </a:p>
        </p:txBody>
      </p:sp>
      <p:sp>
        <p:nvSpPr>
          <p:cNvPr id="5" name="Espace réservé des commentaires 4"/>
          <p:cNvSpPr>
            <a:spLocks noGrp="1"/>
          </p:cNvSpPr>
          <p:nvPr>
            <p:ph type="body" sz="quarter" idx="3"/>
          </p:nvPr>
        </p:nvSpPr>
        <p:spPr>
          <a:xfrm>
            <a:off x="701041" y="4444869"/>
            <a:ext cx="5608320" cy="3636705"/>
          </a:xfrm>
          <a:prstGeom prst="rect">
            <a:avLst/>
          </a:prstGeom>
        </p:spPr>
        <p:txBody>
          <a:bodyPr vert="horz" lIns="92465" tIns="46232" rIns="92465" bIns="4623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772677"/>
            <a:ext cx="3037840" cy="463407"/>
          </a:xfrm>
          <a:prstGeom prst="rect">
            <a:avLst/>
          </a:prstGeom>
        </p:spPr>
        <p:txBody>
          <a:bodyPr vert="horz" lIns="92465" tIns="46232" rIns="92465" bIns="4623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40" y="8772677"/>
            <a:ext cx="3037840" cy="463407"/>
          </a:xfrm>
          <a:prstGeom prst="rect">
            <a:avLst/>
          </a:prstGeom>
        </p:spPr>
        <p:txBody>
          <a:bodyPr vert="horz" lIns="92465" tIns="46232" rIns="92465" bIns="46232" rtlCol="0" anchor="b"/>
          <a:lstStyle>
            <a:lvl1pPr algn="r">
              <a:defRPr sz="1200"/>
            </a:lvl1pPr>
          </a:lstStyle>
          <a:p>
            <a:fld id="{2121A54C-29BA-4084-AA36-557CF07CC61C}" type="slidenum">
              <a:rPr lang="fr-CA" smtClean="0"/>
              <a:t>‹N°›</a:t>
            </a:fld>
            <a:endParaRPr lang="fr-CA"/>
          </a:p>
        </p:txBody>
      </p:sp>
    </p:spTree>
    <p:extLst>
      <p:ext uri="{BB962C8B-B14F-4D97-AF65-F5344CB8AC3E}">
        <p14:creationId xmlns:p14="http://schemas.microsoft.com/office/powerpoint/2010/main" val="123290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568325"/>
            <a:ext cx="4156075" cy="3116263"/>
          </a:xfrm>
        </p:spPr>
      </p:sp>
      <p:sp>
        <p:nvSpPr>
          <p:cNvPr id="3" name="Espace réservé des commentaires 2"/>
          <p:cNvSpPr>
            <a:spLocks noGrp="1"/>
          </p:cNvSpPr>
          <p:nvPr>
            <p:ph type="body" idx="1"/>
          </p:nvPr>
        </p:nvSpPr>
        <p:spPr>
          <a:xfrm>
            <a:off x="701041" y="3790791"/>
            <a:ext cx="5608320" cy="5061861"/>
          </a:xfrm>
        </p:spPr>
        <p:txBody>
          <a:bodyPr/>
          <a:lstStyle/>
          <a:p>
            <a:pPr algn="just">
              <a:lnSpc>
                <a:spcPct val="150000"/>
              </a:lnSpc>
            </a:pPr>
            <a:r>
              <a:rPr lang="fr-CA" sz="1600" dirty="0"/>
              <a:t>Mesdames les conseillères,</a:t>
            </a:r>
          </a:p>
          <a:p>
            <a:pPr algn="just">
              <a:lnSpc>
                <a:spcPct val="150000"/>
              </a:lnSpc>
            </a:pPr>
            <a:r>
              <a:rPr lang="fr-CA" sz="1600" dirty="0"/>
              <a:t>Messieurs les conseillers,</a:t>
            </a:r>
          </a:p>
          <a:p>
            <a:pPr algn="just">
              <a:lnSpc>
                <a:spcPct val="150000"/>
              </a:lnSpc>
            </a:pPr>
            <a:r>
              <a:rPr lang="fr-CA" sz="1600" dirty="0"/>
              <a:t>Chers citoyens, chères citoyennes,</a:t>
            </a:r>
          </a:p>
          <a:p>
            <a:pPr algn="just">
              <a:lnSpc>
                <a:spcPct val="150000"/>
              </a:lnSpc>
            </a:pPr>
            <a:r>
              <a:rPr lang="fr-CA" sz="1600" dirty="0"/>
              <a:t>Bienvenue à cette présentation du budget 2018.</a:t>
            </a:r>
          </a:p>
          <a:p>
            <a:pPr algn="just">
              <a:lnSpc>
                <a:spcPct val="150000"/>
              </a:lnSpc>
            </a:pPr>
            <a:endParaRPr lang="fr-CA" sz="1600" dirty="0"/>
          </a:p>
          <a:p>
            <a:pPr algn="just">
              <a:lnSpc>
                <a:spcPct val="150000"/>
              </a:lnSpc>
            </a:pPr>
            <a:r>
              <a:rPr lang="fr-CA" sz="1600" dirty="0"/>
              <a:t>Cette présentation se divisera en 4 parties;</a:t>
            </a:r>
          </a:p>
          <a:p>
            <a:pPr marL="328024" indent="-328024" algn="just">
              <a:lnSpc>
                <a:spcPct val="150000"/>
              </a:lnSpc>
              <a:buFont typeface="+mj-lt"/>
              <a:buAutoNum type="arabicPeriod"/>
            </a:pPr>
            <a:r>
              <a:rPr lang="fr-CA" sz="1600" dirty="0"/>
              <a:t>Présentation des revenus et des dépenses;</a:t>
            </a:r>
          </a:p>
          <a:p>
            <a:pPr marL="328024" indent="-328024" algn="just">
              <a:lnSpc>
                <a:spcPct val="150000"/>
              </a:lnSpc>
              <a:buFont typeface="+mj-lt"/>
              <a:buAutoNum type="arabicPeriod"/>
            </a:pPr>
            <a:r>
              <a:rPr lang="fr-CA" sz="1600" dirty="0"/>
              <a:t>Explication des taux de taxe, dette, réserves;</a:t>
            </a:r>
          </a:p>
          <a:p>
            <a:pPr marL="328024" indent="-328024" algn="just">
              <a:lnSpc>
                <a:spcPct val="150000"/>
              </a:lnSpc>
              <a:buFont typeface="+mj-lt"/>
              <a:buAutoNum type="arabicPeriod"/>
            </a:pPr>
            <a:r>
              <a:rPr lang="fr-CA" sz="1600" dirty="0"/>
              <a:t>Présentation de ratios comparatifs avec les municipalités de notre MRC;</a:t>
            </a:r>
          </a:p>
          <a:p>
            <a:pPr marL="328024" indent="-328024" algn="just">
              <a:lnSpc>
                <a:spcPct val="150000"/>
              </a:lnSpc>
              <a:buFont typeface="+mj-lt"/>
              <a:buAutoNum type="arabicPeriod"/>
            </a:pPr>
            <a:r>
              <a:rPr lang="fr-CA" sz="1600" dirty="0"/>
              <a:t>Bref retour sur les réalisations 2017</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a:t>
            </a:fld>
            <a:endParaRPr lang="fr-CA"/>
          </a:p>
        </p:txBody>
      </p:sp>
    </p:spTree>
    <p:extLst>
      <p:ext uri="{BB962C8B-B14F-4D97-AF65-F5344CB8AC3E}">
        <p14:creationId xmlns:p14="http://schemas.microsoft.com/office/powerpoint/2010/main" val="52877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488950"/>
            <a:ext cx="4156075" cy="3117850"/>
          </a:xfrm>
        </p:spPr>
      </p:sp>
      <p:sp>
        <p:nvSpPr>
          <p:cNvPr id="3" name="Espace réservé des commentaires 2"/>
          <p:cNvSpPr>
            <a:spLocks noGrp="1"/>
          </p:cNvSpPr>
          <p:nvPr>
            <p:ph type="body" idx="1"/>
          </p:nvPr>
        </p:nvSpPr>
        <p:spPr>
          <a:xfrm>
            <a:off x="505559" y="3714045"/>
            <a:ext cx="5999284" cy="5317066"/>
          </a:xfrm>
        </p:spPr>
        <p:txBody>
          <a:bodyPr/>
          <a:lstStyle/>
          <a:p>
            <a:pPr algn="just">
              <a:lnSpc>
                <a:spcPct val="150000"/>
              </a:lnSpc>
            </a:pPr>
            <a:r>
              <a:rPr lang="fr-CA" sz="1600" dirty="0"/>
              <a:t>Ce tableau vous permet de simuler le montant que vous aurez à payer en taxes municipales pour 2018.</a:t>
            </a:r>
          </a:p>
          <a:p>
            <a:pPr algn="just">
              <a:lnSpc>
                <a:spcPct val="150000"/>
              </a:lnSpc>
            </a:pPr>
            <a:endParaRPr lang="fr-CA" sz="1600" dirty="0"/>
          </a:p>
          <a:p>
            <a:pPr algn="just">
              <a:lnSpc>
                <a:spcPct val="150000"/>
              </a:lnSpc>
            </a:pPr>
            <a:r>
              <a:rPr lang="fr-CA" sz="1600" dirty="0"/>
              <a:t>Malgré que le budget global augmente de 2,7 %, l’accroissement de notre richesse foncière permet une augmentation de seulement 11 $ pour les ordures et le recyclage. On peut donc voir dans le tableau que l’impact sur le compte de taxes est donc de moins de 1 % d’augmentation!</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10</a:t>
            </a:fld>
            <a:endParaRPr lang="fr-CA"/>
          </a:p>
        </p:txBody>
      </p:sp>
    </p:spTree>
    <p:extLst>
      <p:ext uri="{BB962C8B-B14F-4D97-AF65-F5344CB8AC3E}">
        <p14:creationId xmlns:p14="http://schemas.microsoft.com/office/powerpoint/2010/main" val="2608784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600" dirty="0"/>
              <a:t>Une autre bonne nouvelle est l’augmentation graduelle de nos surplus accumulés.</a:t>
            </a:r>
          </a:p>
          <a:p>
            <a:endParaRPr lang="fr-CA" sz="1600" dirty="0"/>
          </a:p>
          <a:p>
            <a:r>
              <a:rPr lang="fr-CA" sz="1600" dirty="0"/>
              <a:t>Presque qu’inexistant par le passé, la somme des réserves et surplus sera de plus de 310 0000 $ au 31 décembre 2017.</a:t>
            </a:r>
          </a:p>
          <a:p>
            <a:endParaRPr lang="fr-CA" sz="1600" dirty="0"/>
          </a:p>
          <a:p>
            <a:r>
              <a:rPr lang="fr-CA" sz="1600" dirty="0"/>
              <a:t>Il est important d’avoir un léger surplus pour nous permettre de faire face à tous imprévus! Une municipalité n’a pas le droit de faire de déficit. Elle doit donc couvrir ses arrières. Au profil financier 2017, notre ratio du surplus accumulé par rapport aux revenus de fonctionnement était de 23,67 % comparativement à 32,08 % pour notre classe de population.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11</a:t>
            </a:fld>
            <a:endParaRPr lang="fr-CA"/>
          </a:p>
        </p:txBody>
      </p:sp>
    </p:spTree>
    <p:extLst>
      <p:ext uri="{BB962C8B-B14F-4D97-AF65-F5344CB8AC3E}">
        <p14:creationId xmlns:p14="http://schemas.microsoft.com/office/powerpoint/2010/main" val="1166583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01041" y="4444865"/>
            <a:ext cx="5608320" cy="3897624"/>
          </a:xfrm>
        </p:spPr>
        <p:txBody>
          <a:bodyPr/>
          <a:lstStyle/>
          <a:p>
            <a:pPr algn="just">
              <a:lnSpc>
                <a:spcPct val="150000"/>
              </a:lnSpc>
            </a:pPr>
            <a:r>
              <a:rPr lang="fr-CA" sz="1500" dirty="0"/>
              <a:t>Voici le tableau de la charge fiscale moyenne des municipalités de notre MRC, plusieurs graphiques suivront permettant de visualiser où la Ville de Lac-Delage se situe par rapport aux autres municipalités. Ces ratios ont tous été présenté aux membres du conseil lors de l’étude du budget afin d’être en mesure de demeurer concurrentiel par rapport aux municipalités de notre MRC. La charge fiscale moyenne de Lac-Delage est une des plus élevées de la MRC avec </a:t>
            </a:r>
            <a:r>
              <a:rPr lang="fr-CA" sz="1500" dirty="0" err="1"/>
              <a:t>Fossambault</a:t>
            </a:r>
            <a:r>
              <a:rPr lang="fr-CA" sz="1500" dirty="0"/>
              <a:t>-sur-le-Lac cela s’explique par une évaluation moyenne uniformisée relativement plus élevée que les autres municipalités, soit 313 222 $ tel qu’illustré sur le prochain graphique.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12</a:t>
            </a:fld>
            <a:endParaRPr lang="fr-CA"/>
          </a:p>
        </p:txBody>
      </p:sp>
    </p:spTree>
    <p:extLst>
      <p:ext uri="{BB962C8B-B14F-4D97-AF65-F5344CB8AC3E}">
        <p14:creationId xmlns:p14="http://schemas.microsoft.com/office/powerpoint/2010/main" val="3904832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01041" y="4444865"/>
            <a:ext cx="5608320" cy="3897624"/>
          </a:xfrm>
        </p:spPr>
        <p:txBody>
          <a:bodyPr/>
          <a:lstStyle/>
          <a:p>
            <a:pPr algn="just">
              <a:lnSpc>
                <a:spcPct val="150000"/>
              </a:lnSpc>
            </a:pPr>
            <a:r>
              <a:rPr lang="fr-FR" sz="1600" dirty="0"/>
              <a:t>Lac-Delage est la troisième ville qui possède une évaluation moyenne uniformisée la plus élevée. </a:t>
            </a:r>
            <a:r>
              <a:rPr lang="fr-CA" sz="1600" dirty="0"/>
              <a:t>Comme l’évaluation moyenne de la résidence unifamiliale est à 313 222 $ au Lac-Delage comparativement à 147 018 $ pour notre strate de population, évidemment a charge fiscale moyenne de notre municipalité est à 3 145 $ comparativement à 1 422 $ pour notre strate de population. Donc, cela ne veut pas dire que le taux de taxe est plus élevé qu’ailleurs au Lac-Delage.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13</a:t>
            </a:fld>
            <a:endParaRPr lang="fr-CA"/>
          </a:p>
        </p:txBody>
      </p:sp>
    </p:spTree>
    <p:extLst>
      <p:ext uri="{BB962C8B-B14F-4D97-AF65-F5344CB8AC3E}">
        <p14:creationId xmlns:p14="http://schemas.microsoft.com/office/powerpoint/2010/main" val="41063363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taux global de taxation cumule l’ensemble des taxes et tarifications d’une municipalité et le divise par le total des valeurs imposables, ce qui nous permet d’avoir un taux qui inclus l’ensemble des tarifications. On peut alors les comparer d’une municipalité à une autre. On peut donc constater que nous sommes un peu au-dessous de la moyenne de notre MRC mais inférieur à la moyenne de notre groupe de municipalité qui est à 0,9721 $. C’est souvent le cas pour les plus petites municipalités, les taux sont relativement élevées dues au manque de diversification des autres revenus que les taxes.</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14</a:t>
            </a:fld>
            <a:endParaRPr lang="fr-CA"/>
          </a:p>
        </p:txBody>
      </p:sp>
    </p:spTree>
    <p:extLst>
      <p:ext uri="{BB962C8B-B14F-4D97-AF65-F5344CB8AC3E}">
        <p14:creationId xmlns:p14="http://schemas.microsoft.com/office/powerpoint/2010/main" val="4278851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692150"/>
            <a:ext cx="4156075" cy="3116263"/>
          </a:xfrm>
        </p:spPr>
      </p:sp>
      <p:sp>
        <p:nvSpPr>
          <p:cNvPr id="3" name="Espace réservé des commentaires 2"/>
          <p:cNvSpPr>
            <a:spLocks noGrp="1"/>
          </p:cNvSpPr>
          <p:nvPr>
            <p:ph type="body" idx="1"/>
          </p:nvPr>
        </p:nvSpPr>
        <p:spPr>
          <a:xfrm>
            <a:off x="701041" y="3958319"/>
            <a:ext cx="5608320" cy="4814357"/>
          </a:xfrm>
        </p:spPr>
        <p:txBody>
          <a:bodyPr/>
          <a:lstStyle/>
          <a:p>
            <a:pPr algn="just">
              <a:lnSpc>
                <a:spcPct val="150000"/>
              </a:lnSpc>
            </a:pPr>
            <a:r>
              <a:rPr lang="fr-CA" sz="1500" dirty="0"/>
              <a:t>Au niveau de l’endettement, au 31 décembre 2017 nous nous situons désormais à une dette de 515 000 $, ce qui représente un montant de 1 497 $ par unité d’évaluation. Cela veut dire que, si nous voulions rembourser notre dette demain matin, chaque résidence devrait débourser une somme de 1 497 $.</a:t>
            </a:r>
          </a:p>
          <a:p>
            <a:pPr algn="just">
              <a:lnSpc>
                <a:spcPct val="150000"/>
              </a:lnSpc>
            </a:pPr>
            <a:r>
              <a:rPr lang="fr-CA" sz="1500" dirty="0"/>
              <a:t>Notre dette est donc à la baisse pour 2017. Toutefois, les investissements majeurs de 2018 concernant les travaux d’infrastructures de réfection de conduites et de l’ajout de conduites pluviales pour corriger nos problèmes d’infiltration d’eau potable dans le réseau porteront l’endettement total net à long terme approximativement à 2 244 000 $, ce qui portera le ratio de l’endettement à 6 523 $ par unité d’évaluation.  Ces dépenses permettront d’éviter des sommes considérables pour la mise-aux-normes de l’usine de traitement des eaux usées que la Ville n’aurait pas pu se permettre financièrement. La prochaine diapositive présente l’endettement en fonction de la richesse foncière de la municipalité.</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15</a:t>
            </a:fld>
            <a:endParaRPr lang="fr-CA" dirty="0"/>
          </a:p>
        </p:txBody>
      </p:sp>
    </p:spTree>
    <p:extLst>
      <p:ext uri="{BB962C8B-B14F-4D97-AF65-F5344CB8AC3E}">
        <p14:creationId xmlns:p14="http://schemas.microsoft.com/office/powerpoint/2010/main" val="11232054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ration de l’endettement net long terme sur la richesse foncière uniformisée de la Ville de Lac-Delage est à 0,54 $ du 100 de RFU au 31 décembre 2016 et à peu près au même montant en 2017, ce qui est très bas par rapport aux municipalités de la MRC et comparativement à la moyenne de notre groupe de population qui est à 1,20 du 100 $ de RFU. Ce ratio est un bon indicateur parce qu’il traduit l’endettement en fonction de l’évaluation et non en nombre d’habitants ou d’unité d’évaluation qui est peu représentatif pour nous parce que très faible par rapport aux autres municipalités. En ajoutant les nouveaux emprunts de 2018, ce ratio est estimé à 2,38 $ du 100 $ de la RFU, bien que plus élevé que notre moyenne de population, nous demeurons toutefois plus bas que la moyenne de la région administrative qui est à 2,47 $. Donc, notre endettement augmente considérablement mais demeure acceptable tenant compte de l’ampleur des investissements réalisés et la non récurrence de montant aussi considérable dans les prochaines années.</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16</a:t>
            </a:fld>
            <a:endParaRPr lang="fr-CA"/>
          </a:p>
        </p:txBody>
      </p:sp>
    </p:spTree>
    <p:extLst>
      <p:ext uri="{BB962C8B-B14F-4D97-AF65-F5344CB8AC3E}">
        <p14:creationId xmlns:p14="http://schemas.microsoft.com/office/powerpoint/2010/main" val="543543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Confection des plans et devis pour les travaux d’infrastructures d’aqueduc, d’égout et pluvial, </a:t>
            </a:r>
            <a:r>
              <a:rPr lang="fr-FR" dirty="0" err="1"/>
              <a:t>rétrocaveuse</a:t>
            </a:r>
            <a:r>
              <a:rPr lang="fr-FR" dirty="0"/>
              <a:t>, tracteur à gazon, profilage de fossé sur du Rocher, colmatage de fissures et réparation diverses rues, réparation de la boîte du camion, nettoyage des bassins à la station, boîte électrique poste de surpression, </a:t>
            </a:r>
            <a:r>
              <a:rPr lang="fr-FR" dirty="0" err="1"/>
              <a:t>ect</a:t>
            </a:r>
            <a:r>
              <a:rPr lang="fr-FR" dirty="0"/>
              <a:t>.</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solidFill>
                  <a:prstClr val="black"/>
                </a:solidFill>
              </a:rPr>
              <a:pPr/>
              <a:t>17</a:t>
            </a:fld>
            <a:endParaRPr lang="fr-CA">
              <a:solidFill>
                <a:prstClr val="black"/>
              </a:solidFill>
            </a:endParaRPr>
          </a:p>
        </p:txBody>
      </p:sp>
    </p:spTree>
    <p:extLst>
      <p:ext uri="{BB962C8B-B14F-4D97-AF65-F5344CB8AC3E}">
        <p14:creationId xmlns:p14="http://schemas.microsoft.com/office/powerpoint/2010/main" val="130031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666" indent="-285666">
              <a:buFont typeface="Arial" panose="020B0604020202020204" pitchFamily="34" charset="0"/>
              <a:buChar char="•"/>
            </a:pPr>
            <a:r>
              <a:rPr lang="fr-FR" sz="1600" dirty="0"/>
              <a:t>Cinéma estival, Fête des Tuques, club amical de scrabble, terrain de pétanques, etc… </a:t>
            </a: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18</a:t>
            </a:fld>
            <a:endParaRPr lang="fr-CA"/>
          </a:p>
        </p:txBody>
      </p:sp>
    </p:spTree>
    <p:extLst>
      <p:ext uri="{BB962C8B-B14F-4D97-AF65-F5344CB8AC3E}">
        <p14:creationId xmlns:p14="http://schemas.microsoft.com/office/powerpoint/2010/main" val="705069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666" indent="-285666">
              <a:buFont typeface="Arial" panose="020B0604020202020204" pitchFamily="34" charset="0"/>
              <a:buChar char="•"/>
            </a:pPr>
            <a:r>
              <a:rPr lang="fr-FR" sz="1600" dirty="0"/>
              <a:t>Soirées Jazz au Clair de lune, jardin communautaire et accès à des paniers biologiques de la Ferme Chouette Lapone, fête de Noël de nos jeunes </a:t>
            </a:r>
            <a:r>
              <a:rPr lang="fr-FR" sz="1600" dirty="0" err="1"/>
              <a:t>Delageois</a:t>
            </a:r>
            <a:r>
              <a:rPr lang="fr-FR" sz="1600" dirty="0"/>
              <a:t>, hébergement des ruches d’abeilles…</a:t>
            </a: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19</a:t>
            </a:fld>
            <a:endParaRPr lang="fr-CA"/>
          </a:p>
        </p:txBody>
      </p:sp>
    </p:spTree>
    <p:extLst>
      <p:ext uri="{BB962C8B-B14F-4D97-AF65-F5344CB8AC3E}">
        <p14:creationId xmlns:p14="http://schemas.microsoft.com/office/powerpoint/2010/main" val="31027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Nous vous présentons donc un budget équilibré à 1 013 658 $.</a:t>
            </a:r>
          </a:p>
          <a:p>
            <a:pPr algn="just">
              <a:lnSpc>
                <a:spcPct val="150000"/>
              </a:lnSpc>
            </a:pPr>
            <a:r>
              <a:rPr lang="fr-FR" sz="1600" dirty="0"/>
              <a:t>Le rôle d’évaluation est passé de 94 980 100 $ à 96 398 900 $, soit une augmentation de 1 418 800 $ dont 1 195 000 $ pour de nouvelles résidences. </a:t>
            </a:r>
            <a:r>
              <a:rPr lang="fr-CA" sz="1600" dirty="0"/>
              <a:t>Notre richesse foncière augmente ce qui permet de diminuer la pression sur l’ensemble des contribuables.</a:t>
            </a:r>
          </a:p>
          <a:p>
            <a:pPr algn="just">
              <a:lnSpc>
                <a:spcPct val="150000"/>
              </a:lnSpc>
            </a:pPr>
            <a:r>
              <a:rPr lang="fr-CA" sz="1600" dirty="0"/>
              <a:t>En effet, cette année, nous sommes capables de dégager un revenu additionnel de 19 705 $ sans taxer davantage les citoyens.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a:t>
            </a:fld>
            <a:endParaRPr lang="fr-CA"/>
          </a:p>
        </p:txBody>
      </p:sp>
    </p:spTree>
    <p:extLst>
      <p:ext uri="{BB962C8B-B14F-4D97-AF65-F5344CB8AC3E}">
        <p14:creationId xmlns:p14="http://schemas.microsoft.com/office/powerpoint/2010/main" val="12418318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Arial" panose="020B0604020202020204" pitchFamily="34" charset="0"/>
              <a:buNone/>
            </a:pPr>
            <a:r>
              <a:rPr lang="fr-FR" sz="1600" dirty="0"/>
              <a:t>Quelques améliorations… et réparations.</a:t>
            </a: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20</a:t>
            </a:fld>
            <a:endParaRPr lang="fr-CA"/>
          </a:p>
        </p:txBody>
      </p:sp>
    </p:spTree>
    <p:extLst>
      <p:ext uri="{BB962C8B-B14F-4D97-AF65-F5344CB8AC3E}">
        <p14:creationId xmlns:p14="http://schemas.microsoft.com/office/powerpoint/2010/main" val="803198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Arial" panose="020B0604020202020204" pitchFamily="34" charset="0"/>
              <a:buNone/>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21</a:t>
            </a:fld>
            <a:endParaRPr lang="fr-CA"/>
          </a:p>
        </p:txBody>
      </p:sp>
    </p:spTree>
    <p:extLst>
      <p:ext uri="{BB962C8B-B14F-4D97-AF65-F5344CB8AC3E}">
        <p14:creationId xmlns:p14="http://schemas.microsoft.com/office/powerpoint/2010/main" val="2192888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666" indent="-285666">
              <a:buFont typeface="Arial" panose="020B0604020202020204" pitchFamily="34" charset="0"/>
              <a:buChar char="•"/>
            </a:pPr>
            <a:r>
              <a:rPr lang="fr-FR" sz="1600" dirty="0"/>
              <a:t>Politique culturelle, politique familiale, projet Place des </a:t>
            </a:r>
            <a:r>
              <a:rPr lang="fr-FR" sz="1600" dirty="0" err="1"/>
              <a:t>arstistes</a:t>
            </a:r>
            <a:r>
              <a:rPr lang="fr-FR" sz="1600" dirty="0"/>
              <a:t>, diagnostic de vitesse et de circulation, diagnose du lac, conformité des gouttières, plan de gestion des accès au lac, un nouveau </a:t>
            </a:r>
            <a:r>
              <a:rPr lang="fr-FR" sz="1600" dirty="0" err="1"/>
              <a:t>Delageois</a:t>
            </a:r>
            <a:r>
              <a:rPr lang="fr-FR" sz="1600" dirty="0"/>
              <a:t> pour 2018 et une page </a:t>
            </a:r>
            <a:r>
              <a:rPr lang="fr-FR" sz="1600" dirty="0" err="1"/>
              <a:t>facebook</a:t>
            </a:r>
            <a:r>
              <a:rPr lang="fr-FR" sz="1600" dirty="0"/>
              <a:t> de la Ville de Lac-Delage…</a:t>
            </a: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22</a:t>
            </a:fld>
            <a:endParaRPr lang="fr-CA"/>
          </a:p>
        </p:txBody>
      </p:sp>
    </p:spTree>
    <p:extLst>
      <p:ext uri="{BB962C8B-B14F-4D97-AF65-F5344CB8AC3E}">
        <p14:creationId xmlns:p14="http://schemas.microsoft.com/office/powerpoint/2010/main" val="922945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666" indent="-285666">
              <a:buFont typeface="Arial" panose="020B0604020202020204" pitchFamily="34" charset="0"/>
              <a:buChar char="•"/>
            </a:pPr>
            <a:r>
              <a:rPr lang="fr-CA" sz="1600" dirty="0"/>
              <a:t>Bonne et heureuses fêtes à vous tous.</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solidFill>
                  <a:prstClr val="black"/>
                </a:solidFill>
              </a:rPr>
              <a:pPr/>
              <a:t>23</a:t>
            </a:fld>
            <a:endParaRPr lang="fr-CA">
              <a:solidFill>
                <a:prstClr val="black"/>
              </a:solidFill>
            </a:endParaRPr>
          </a:p>
        </p:txBody>
      </p:sp>
    </p:spTree>
    <p:extLst>
      <p:ext uri="{BB962C8B-B14F-4D97-AF65-F5344CB8AC3E}">
        <p14:creationId xmlns:p14="http://schemas.microsoft.com/office/powerpoint/2010/main" val="1050626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488950"/>
            <a:ext cx="4156075" cy="3117850"/>
          </a:xfrm>
        </p:spPr>
      </p:sp>
      <p:sp>
        <p:nvSpPr>
          <p:cNvPr id="3" name="Espace réservé des commentaires 2"/>
          <p:cNvSpPr>
            <a:spLocks noGrp="1"/>
          </p:cNvSpPr>
          <p:nvPr>
            <p:ph type="body" idx="1"/>
          </p:nvPr>
        </p:nvSpPr>
        <p:spPr>
          <a:xfrm>
            <a:off x="701041" y="3824614"/>
            <a:ext cx="5608320" cy="5061866"/>
          </a:xfrm>
        </p:spPr>
        <p:txBody>
          <a:bodyPr/>
          <a:lstStyle/>
          <a:p>
            <a:pPr algn="just">
              <a:lnSpc>
                <a:spcPct val="150000"/>
              </a:lnSpc>
            </a:pPr>
            <a:r>
              <a:rPr lang="fr-CA" sz="1600" dirty="0"/>
              <a:t>Ce petit graphique démontre que, comme la plupart des petites municipalités, nos revenus proviennent en majeur parti de la taxation et de la tarification. </a:t>
            </a:r>
          </a:p>
          <a:p>
            <a:pPr algn="just">
              <a:lnSpc>
                <a:spcPct val="150000"/>
              </a:lnSpc>
            </a:pPr>
            <a:endParaRPr lang="fr-CA" sz="1600" dirty="0"/>
          </a:p>
          <a:p>
            <a:pPr algn="just">
              <a:lnSpc>
                <a:spcPct val="150000"/>
              </a:lnSpc>
            </a:pPr>
            <a:r>
              <a:rPr lang="fr-CA" sz="1600" dirty="0"/>
              <a:t>En effet, 94  % de nos revenus soit 954 823 $ proviennent de la taxation et de la tarification.</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3</a:t>
            </a:fld>
            <a:endParaRPr lang="fr-CA"/>
          </a:p>
        </p:txBody>
      </p:sp>
    </p:spTree>
    <p:extLst>
      <p:ext uri="{BB962C8B-B14F-4D97-AF65-F5344CB8AC3E}">
        <p14:creationId xmlns:p14="http://schemas.microsoft.com/office/powerpoint/2010/main" val="3895178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Les nouvelles résidences qui se construisent, augmentent nos revenus de taxes. </a:t>
            </a:r>
          </a:p>
          <a:p>
            <a:pPr algn="just">
              <a:lnSpc>
                <a:spcPct val="150000"/>
              </a:lnSpc>
            </a:pPr>
            <a:r>
              <a:rPr lang="fr-CA" sz="1600" dirty="0"/>
              <a:t>Or, cela permet de limiter le fardeau fiscal de chaque foyer et de le maintenir à un niveau concurrentiel. Notre taux global de taxation est de 0,8761 $ du 100 $ d’évaluation comparativement à 0,9721 $ du 100 $ d’évaluation pour notre strate de population. Comme l’évaluation moyenne de la résidence unifamiliale est à 313 222 $ au Lac-Delage comparativement à 147 018 $ pour notre strate de population, évidemment a charge fiscale moyenne de notre municipalité est à 3 145 $ comparativement à 1 422 $ pour notre strate de population. Donc, cela ne veut pas dire que le taux de taxe est plus élevé qu’ailleurs au Lac-Delage.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4</a:t>
            </a:fld>
            <a:endParaRPr lang="fr-CA"/>
          </a:p>
        </p:txBody>
      </p:sp>
    </p:spTree>
    <p:extLst>
      <p:ext uri="{BB962C8B-B14F-4D97-AF65-F5344CB8AC3E}">
        <p14:creationId xmlns:p14="http://schemas.microsoft.com/office/powerpoint/2010/main" val="1736712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5</a:t>
            </a:fld>
            <a:endParaRPr lang="fr-CA"/>
          </a:p>
        </p:txBody>
      </p:sp>
    </p:spTree>
    <p:extLst>
      <p:ext uri="{BB962C8B-B14F-4D97-AF65-F5344CB8AC3E}">
        <p14:creationId xmlns:p14="http://schemas.microsoft.com/office/powerpoint/2010/main" val="1872643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Voici maintenant un résumé de nos différents postes de dépenses pour l’année 2018.</a:t>
            </a:r>
          </a:p>
          <a:p>
            <a:pPr algn="just">
              <a:lnSpc>
                <a:spcPct val="150000"/>
              </a:lnSpc>
            </a:pPr>
            <a:r>
              <a:rPr lang="fr-CA" sz="1600" dirty="0"/>
              <a:t>Nous avons réussi à présenter un budget avec seulement 2 % d’augmentation.</a:t>
            </a:r>
          </a:p>
          <a:p>
            <a:pPr algn="just">
              <a:lnSpc>
                <a:spcPct val="150000"/>
              </a:lnSpc>
            </a:pPr>
            <a:r>
              <a:rPr lang="fr-CA" sz="1600" dirty="0"/>
              <a:t>De plus, comme la dernière étude du HEC l’a démontré, nous nous positionnons très bien quant à nos dépenses par citoyens. Cela nous accordait le 156</a:t>
            </a:r>
            <a:r>
              <a:rPr lang="fr-CA" sz="1600" baseline="30000" dirty="0"/>
              <a:t>ème</a:t>
            </a:r>
            <a:r>
              <a:rPr lang="fr-CA" sz="1600" dirty="0"/>
              <a:t> rang sur 452 municipalités répertoriés. Nous pouvons aussi constater que les dépenses municipales par 100 $ de RFU sont plus basses que celles de notre strate de population soit de 1,06 $ par 100 $ de RFU comparativement à une moyenne de 1,43 $ par 100 $ de RFU pour les municipalité de notre groupe de </a:t>
            </a:r>
            <a:r>
              <a:rPr lang="fr-CA" sz="1600" dirty="0" err="1"/>
              <a:t>popualtion</a:t>
            </a:r>
            <a:r>
              <a:rPr lang="fr-CA" sz="1600" dirty="0"/>
              <a:t>.</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6</a:t>
            </a:fld>
            <a:endParaRPr lang="fr-CA"/>
          </a:p>
        </p:txBody>
      </p:sp>
    </p:spTree>
    <p:extLst>
      <p:ext uri="{BB962C8B-B14F-4D97-AF65-F5344CB8AC3E}">
        <p14:creationId xmlns:p14="http://schemas.microsoft.com/office/powerpoint/2010/main" val="1446936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373063"/>
            <a:ext cx="4156075" cy="3116262"/>
          </a:xfrm>
        </p:spPr>
      </p:sp>
      <p:sp>
        <p:nvSpPr>
          <p:cNvPr id="3" name="Espace réservé des commentaires 2"/>
          <p:cNvSpPr>
            <a:spLocks noGrp="1"/>
          </p:cNvSpPr>
          <p:nvPr>
            <p:ph type="body" idx="1"/>
          </p:nvPr>
        </p:nvSpPr>
        <p:spPr>
          <a:xfrm>
            <a:off x="527537" y="3860988"/>
            <a:ext cx="5955335" cy="4911687"/>
          </a:xfrm>
        </p:spPr>
        <p:txBody>
          <a:bodyPr/>
          <a:lstStyle/>
          <a:p>
            <a:pPr algn="just">
              <a:lnSpc>
                <a:spcPct val="150000"/>
              </a:lnSpc>
            </a:pPr>
            <a:r>
              <a:rPr lang="fr-CA" sz="1600" dirty="0"/>
              <a:t>Ce petit graphique représente la part de chacune de nos dépenses. </a:t>
            </a:r>
          </a:p>
          <a:p>
            <a:pPr algn="just">
              <a:lnSpc>
                <a:spcPct val="150000"/>
              </a:lnSpc>
            </a:pPr>
            <a:r>
              <a:rPr lang="fr-CA" sz="1600" dirty="0"/>
              <a:t>Ainsi, pour bien comprendre ce graphique, on peut dire qu’à chacun des dollars que vous donnez à la municipalité par votre compte de taxes, 11 ¢ vont à </a:t>
            </a:r>
            <a:r>
              <a:rPr lang="fr-CA" sz="1600" i="1" dirty="0"/>
              <a:t>au service incendie </a:t>
            </a:r>
            <a:r>
              <a:rPr lang="fr-CA" sz="1600" dirty="0"/>
              <a:t>et ainsi de suite.</a:t>
            </a:r>
          </a:p>
          <a:p>
            <a:pPr algn="just">
              <a:lnSpc>
                <a:spcPct val="150000"/>
              </a:lnSpc>
            </a:pPr>
            <a:r>
              <a:rPr lang="fr-CA" sz="1600" dirty="0"/>
              <a:t>De plus, à chacun de ces dollars reçus, seulement 25 ¢ vont pour le budget d’opérations. Le reste des 75 ¢ vont pour les dépenses incompressibles, sur lesquelles on n’a que peu ou pas de pouvoir. On entend par ces dépenses, toutes les charges obligatoires comme la rémunération, le chauffage, l’électricité, le téléphone, le paiement des quotes-parts MRC et Sûreté du Québec, etc.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7</a:t>
            </a:fld>
            <a:endParaRPr lang="fr-CA"/>
          </a:p>
        </p:txBody>
      </p:sp>
    </p:spTree>
    <p:extLst>
      <p:ext uri="{BB962C8B-B14F-4D97-AF65-F5344CB8AC3E}">
        <p14:creationId xmlns:p14="http://schemas.microsoft.com/office/powerpoint/2010/main" val="2913518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500188" y="581025"/>
            <a:ext cx="4157662" cy="3117850"/>
          </a:xfrm>
        </p:spPr>
      </p:sp>
      <p:sp>
        <p:nvSpPr>
          <p:cNvPr id="3" name="Espace réservé des commentaires 2"/>
          <p:cNvSpPr>
            <a:spLocks noGrp="1"/>
          </p:cNvSpPr>
          <p:nvPr>
            <p:ph type="body" idx="1"/>
          </p:nvPr>
        </p:nvSpPr>
        <p:spPr>
          <a:xfrm>
            <a:off x="635712" y="3901983"/>
            <a:ext cx="5738985" cy="4519207"/>
          </a:xfrm>
        </p:spPr>
        <p:txBody>
          <a:bodyPr/>
          <a:lstStyle/>
          <a:p>
            <a:pPr algn="just">
              <a:lnSpc>
                <a:spcPct val="150000"/>
              </a:lnSpc>
            </a:pPr>
            <a:r>
              <a:rPr lang="fr-CA" sz="1400" dirty="0"/>
              <a:t>Voici donc en détail, la justification de ces dépenses.</a:t>
            </a:r>
          </a:p>
          <a:p>
            <a:pPr algn="just">
              <a:lnSpc>
                <a:spcPct val="150000"/>
              </a:lnSpc>
            </a:pPr>
            <a:r>
              <a:rPr lang="fr-CA" sz="1400" dirty="0"/>
              <a:t>Les principales augmentations se trouvent au niveau des immobilisations. Plusieurs investissements sont nécessaires:</a:t>
            </a:r>
          </a:p>
          <a:p>
            <a:pPr marL="171441" indent="-171441">
              <a:buFont typeface="Arial" panose="020B0604020202020204" pitchFamily="34" charset="0"/>
              <a:buChar char="•"/>
              <a:tabLst>
                <a:tab pos="2690683" algn="l"/>
              </a:tabLst>
            </a:pPr>
            <a:r>
              <a:rPr lang="fr-CA" i="1" dirty="0"/>
              <a:t>Asphalte                                           	15 000 $</a:t>
            </a:r>
            <a:endParaRPr lang="fr-CA" dirty="0"/>
          </a:p>
          <a:p>
            <a:pPr marL="171441" indent="-171441">
              <a:buFont typeface="Arial" panose="020B0604020202020204" pitchFamily="34" charset="0"/>
              <a:buChar char="•"/>
              <a:tabLst>
                <a:tab pos="2690683" algn="l"/>
              </a:tabLst>
            </a:pPr>
            <a:r>
              <a:rPr lang="fr-CA" i="1" dirty="0"/>
              <a:t>Zone tampon Parc industriel       	10 000 $</a:t>
            </a:r>
          </a:p>
          <a:p>
            <a:pPr marL="171441" indent="-171441">
              <a:buFont typeface="Arial" panose="020B0604020202020204" pitchFamily="34" charset="0"/>
              <a:buChar char="•"/>
            </a:pPr>
            <a:r>
              <a:rPr lang="fr-CA" i="1" dirty="0"/>
              <a:t>Intégration-conseil sans papier 	7 000 $</a:t>
            </a:r>
          </a:p>
          <a:p>
            <a:pPr marL="171441" indent="-171441">
              <a:buFont typeface="Arial" panose="020B0604020202020204" pitchFamily="34" charset="0"/>
              <a:buChar char="•"/>
            </a:pPr>
            <a:r>
              <a:rPr lang="fr-CA" i="1" dirty="0"/>
              <a:t>Fournaise </a:t>
            </a:r>
            <a:r>
              <a:rPr lang="fr-CA" i="1" dirty="0" err="1"/>
              <a:t>Pluff</a:t>
            </a:r>
            <a:r>
              <a:rPr lang="fr-CA" i="1" dirty="0"/>
              <a:t>                          	5 000 $</a:t>
            </a:r>
            <a:endParaRPr lang="fr-CA" dirty="0"/>
          </a:p>
          <a:p>
            <a:pPr marL="171441" indent="-171441">
              <a:buFont typeface="Arial" panose="020B0604020202020204" pitchFamily="34" charset="0"/>
              <a:buChar char="•"/>
            </a:pPr>
            <a:r>
              <a:rPr lang="fr-CA" i="1" dirty="0"/>
              <a:t>Système son patinoire               	5 000 $</a:t>
            </a:r>
          </a:p>
          <a:p>
            <a:pPr marL="171441" indent="-171441">
              <a:buFont typeface="Arial" panose="020B0604020202020204" pitchFamily="34" charset="0"/>
              <a:buChar char="•"/>
            </a:pPr>
            <a:r>
              <a:rPr lang="fr-CA" i="1" dirty="0"/>
              <a:t>Informatique                           	4 500 $</a:t>
            </a:r>
          </a:p>
          <a:p>
            <a:pPr marL="171441" indent="-171441">
              <a:buFont typeface="Arial" panose="020B0604020202020204" pitchFamily="34" charset="0"/>
              <a:buChar char="•"/>
            </a:pPr>
            <a:r>
              <a:rPr lang="fr-CA" i="1" dirty="0"/>
              <a:t>Habit pompier                         	4 000 $</a:t>
            </a:r>
            <a:endParaRPr lang="fr-CA" dirty="0"/>
          </a:p>
          <a:p>
            <a:pPr marL="171441" indent="-171441">
              <a:buFont typeface="Arial" panose="020B0604020202020204" pitchFamily="34" charset="0"/>
              <a:buChar char="•"/>
            </a:pPr>
            <a:r>
              <a:rPr lang="fr-CA" i="1" dirty="0"/>
              <a:t>Buts soccer, buvette extérieure 	4 000 $</a:t>
            </a:r>
            <a:endParaRPr lang="fr-CA" dirty="0"/>
          </a:p>
          <a:p>
            <a:pPr marL="171441" indent="-171441">
              <a:buFont typeface="Arial" panose="020B0604020202020204" pitchFamily="34" charset="0"/>
              <a:buChar char="•"/>
            </a:pPr>
            <a:r>
              <a:rPr lang="fr-CA" i="1" dirty="0"/>
              <a:t>Étagère bibliothèque                    	1 000 $</a:t>
            </a:r>
            <a:endParaRPr lang="fr-CA" dirty="0"/>
          </a:p>
          <a:p>
            <a:pPr marL="171441" indent="-171441">
              <a:buFont typeface="Arial" panose="020B0604020202020204" pitchFamily="34" charset="0"/>
              <a:buChar char="•"/>
            </a:pPr>
            <a:r>
              <a:rPr lang="fr-CA" i="1" dirty="0"/>
              <a:t>Mousse incendie                           	1 000 $</a:t>
            </a:r>
            <a:endParaRPr lang="fr-CA" dirty="0"/>
          </a:p>
          <a:p>
            <a:pPr algn="just">
              <a:lnSpc>
                <a:spcPct val="150000"/>
              </a:lnSpc>
            </a:pPr>
            <a:r>
              <a:rPr lang="fr-CA" sz="1400" dirty="0"/>
              <a:t>Il y a également l’ajout d’un nouveau poste (réception-loisir) à la municipalité et les quotes-parts de la MRC qui augmente. Pour les quotes-parts, il y a la fin de la subvention pour le poste d’ingénieur (+ 8 454$), l’inspecteur à l’année (+ 4 000$), les GMR (+ 9 910$).</a:t>
            </a:r>
            <a:endParaRPr lang="fr-CA" sz="1600" dirty="0"/>
          </a:p>
          <a:p>
            <a:pPr algn="just">
              <a:lnSpc>
                <a:spcPct val="150000"/>
              </a:lnSpc>
            </a:pPr>
            <a:endParaRPr lang="fr-CA" sz="14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8</a:t>
            </a:fld>
            <a:endParaRPr lang="fr-CA"/>
          </a:p>
        </p:txBody>
      </p:sp>
    </p:spTree>
    <p:extLst>
      <p:ext uri="{BB962C8B-B14F-4D97-AF65-F5344CB8AC3E}">
        <p14:creationId xmlns:p14="http://schemas.microsoft.com/office/powerpoint/2010/main" val="468501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27163" y="519113"/>
            <a:ext cx="4156075" cy="3117850"/>
          </a:xfrm>
        </p:spPr>
      </p:sp>
      <p:sp>
        <p:nvSpPr>
          <p:cNvPr id="3" name="Espace réservé des commentaires 2"/>
          <p:cNvSpPr>
            <a:spLocks noGrp="1"/>
          </p:cNvSpPr>
          <p:nvPr>
            <p:ph type="body" idx="1"/>
          </p:nvPr>
        </p:nvSpPr>
        <p:spPr>
          <a:xfrm>
            <a:off x="539266" y="3865714"/>
            <a:ext cx="6032987" cy="4787428"/>
          </a:xfrm>
        </p:spPr>
        <p:txBody>
          <a:bodyPr/>
          <a:lstStyle/>
          <a:p>
            <a:pPr algn="just">
              <a:lnSpc>
                <a:spcPct val="150000"/>
              </a:lnSpc>
            </a:pPr>
            <a:r>
              <a:rPr lang="fr-CA" sz="1600" dirty="0"/>
              <a:t>Voici donc les taux que nous avons déterminés pour la municipalité.</a:t>
            </a:r>
          </a:p>
          <a:p>
            <a:pPr algn="just">
              <a:lnSpc>
                <a:spcPct val="150000"/>
              </a:lnSpc>
            </a:pPr>
            <a:endParaRPr lang="fr-CA" sz="1600" dirty="0"/>
          </a:p>
          <a:p>
            <a:pPr algn="just">
              <a:lnSpc>
                <a:spcPct val="150000"/>
              </a:lnSpc>
            </a:pPr>
            <a:r>
              <a:rPr lang="fr-CA" sz="1600" dirty="0"/>
              <a:t>Comme vous pouvez le voir, les taux de taxations de 2018 restent les mêmes que 2017. Donc pas d’augmentation de taxes. </a:t>
            </a:r>
          </a:p>
          <a:p>
            <a:pPr algn="just">
              <a:lnSpc>
                <a:spcPct val="150000"/>
              </a:lnSpc>
            </a:pPr>
            <a:endParaRPr lang="fr-CA" sz="1600" dirty="0"/>
          </a:p>
          <a:p>
            <a:pPr algn="just">
              <a:lnSpc>
                <a:spcPct val="150000"/>
              </a:lnSpc>
            </a:pPr>
            <a:r>
              <a:rPr lang="fr-CA" sz="1600" dirty="0"/>
              <a:t>Cela est possible grâce à l’augmentation de nos revenus due à l’augmentation de la valeur foncière.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9</a:t>
            </a:fld>
            <a:endParaRPr lang="fr-CA"/>
          </a:p>
        </p:txBody>
      </p:sp>
    </p:spTree>
    <p:extLst>
      <p:ext uri="{BB962C8B-B14F-4D97-AF65-F5344CB8AC3E}">
        <p14:creationId xmlns:p14="http://schemas.microsoft.com/office/powerpoint/2010/main" val="1005056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2017-12-18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34675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2017-12-18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048227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2017-12-18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861569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2017-12-18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178100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E7D3D76E-725F-41ED-8FCF-D026EBDDE76A}" type="datetimeFigureOut">
              <a:rPr lang="fr-CA" smtClean="0"/>
              <a:t>2017-12-18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63758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7D3D76E-725F-41ED-8FCF-D026EBDDE76A}" type="datetimeFigureOut">
              <a:rPr lang="fr-CA" smtClean="0"/>
              <a:t>2017-12-18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4092784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7D3D76E-725F-41ED-8FCF-D026EBDDE76A}" type="datetimeFigureOut">
              <a:rPr lang="fr-CA" smtClean="0"/>
              <a:t>2017-12-18</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673588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7D3D76E-725F-41ED-8FCF-D026EBDDE76A}" type="datetimeFigureOut">
              <a:rPr lang="fr-CA" smtClean="0"/>
              <a:t>2017-12-18</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183175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D3D76E-725F-41ED-8FCF-D026EBDDE76A}" type="datetimeFigureOut">
              <a:rPr lang="fr-CA" smtClean="0"/>
              <a:t>2017-12-18</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576331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E7D3D76E-725F-41ED-8FCF-D026EBDDE76A}" type="datetimeFigureOut">
              <a:rPr lang="fr-CA" smtClean="0"/>
              <a:t>2017-12-18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70629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E7D3D76E-725F-41ED-8FCF-D026EBDDE76A}" type="datetimeFigureOut">
              <a:rPr lang="fr-CA" smtClean="0"/>
              <a:t>2017-12-18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393692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3D76E-725F-41ED-8FCF-D026EBDDE76A}" type="datetimeFigureOut">
              <a:rPr lang="fr-CA" smtClean="0"/>
              <a:t>2017-12-18</a:t>
            </a:fld>
            <a:endParaRPr lang="fr-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D07A0-DADF-4F0F-89CA-E1425F9CD47A}" type="slidenum">
              <a:rPr lang="fr-CA" smtClean="0"/>
              <a:t>‹N°›</a:t>
            </a:fld>
            <a:endParaRPr lang="fr-CA"/>
          </a:p>
        </p:txBody>
      </p:sp>
    </p:spTree>
    <p:extLst>
      <p:ext uri="{BB962C8B-B14F-4D97-AF65-F5344CB8AC3E}">
        <p14:creationId xmlns:p14="http://schemas.microsoft.com/office/powerpoint/2010/main" val="7914434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7.jpe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chart" Target="../charts/chart9.xml"/><Relationship Id="rId4" Type="http://schemas.openxmlformats.org/officeDocument/2006/relationships/chart" Target="../charts/chart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chart" Target="../charts/chart10.xml"/><Relationship Id="rId5" Type="http://schemas.openxmlformats.org/officeDocument/2006/relationships/image" Target="../media/image18.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notesSlide" Target="../notesSlides/notesSlide17.xml"/><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3.JPG"/><Relationship Id="rId4" Type="http://schemas.openxmlformats.org/officeDocument/2006/relationships/image" Target="../media/image19.jpeg"/><Relationship Id="rId9" Type="http://schemas.openxmlformats.org/officeDocument/2006/relationships/image" Target="../media/image24.jpeg"/></Relationships>
</file>

<file path=ppt/slides/_rels/slide18.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notesSlide" Target="../notesSlides/notesSlide18.xml"/><Relationship Id="rId7"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notesSlide" Target="../notesSlides/notesSlide19.xml"/><Relationship Id="rId7"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notesSlide" Target="../notesSlides/notesSlide20.xml"/><Relationship Id="rId7" Type="http://schemas.openxmlformats.org/officeDocument/2006/relationships/image" Target="../media/image36.jpe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35.jpeg"/><Relationship Id="rId5" Type="http://schemas.openxmlformats.org/officeDocument/2006/relationships/image" Target="../media/image34.jpeg"/><Relationship Id="rId10" Type="http://schemas.openxmlformats.org/officeDocument/2006/relationships/image" Target="../media/image3.JPG"/><Relationship Id="rId4" Type="http://schemas.openxmlformats.org/officeDocument/2006/relationships/image" Target="../media/image33.jpeg"/><Relationship Id="rId9" Type="http://schemas.openxmlformats.org/officeDocument/2006/relationships/image" Target="../media/image38.jpeg"/></Relationships>
</file>

<file path=ppt/slides/_rels/slide21.xml.rels><?xml version="1.0" encoding="UTF-8" standalone="yes"?>
<Relationships xmlns="http://schemas.openxmlformats.org/package/2006/relationships"><Relationship Id="rId8" Type="http://schemas.openxmlformats.org/officeDocument/2006/relationships/image" Target="../media/image42.jpg"/><Relationship Id="rId3" Type="http://schemas.openxmlformats.org/officeDocument/2006/relationships/notesSlide" Target="../notesSlides/notesSlide21.xml"/><Relationship Id="rId7" Type="http://schemas.openxmlformats.org/officeDocument/2006/relationships/image" Target="../media/image41.jpg"/><Relationship Id="rId12" Type="http://schemas.openxmlformats.org/officeDocument/2006/relationships/image" Target="../media/image46.jpg"/><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image" Target="../media/image40.jpg"/><Relationship Id="rId11" Type="http://schemas.openxmlformats.org/officeDocument/2006/relationships/image" Target="../media/image45.jpe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JPG"/><Relationship Id="rId9" Type="http://schemas.openxmlformats.org/officeDocument/2006/relationships/image" Target="../media/image43.jpg"/></Relationships>
</file>

<file path=ppt/slides/_rels/slide22.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notesSlide" Target="../notesSlides/notesSlide22.xml"/><Relationship Id="rId7" Type="http://schemas.openxmlformats.org/officeDocument/2006/relationships/hyperlink" Target="http://commons.wikimedia.org/wiki/file:facebook_icon.svg" TargetMode="Externa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hyperlink" Target="http://eldesociales2.blogspot.com/2015/10/como-docente-no-me-gusta-facebook.html" TargetMode="External"/><Relationship Id="rId5" Type="http://schemas.openxmlformats.org/officeDocument/2006/relationships/image" Target="../media/image48.jpeg"/><Relationship Id="rId10" Type="http://schemas.openxmlformats.org/officeDocument/2006/relationships/image" Target="../media/image49.jpeg"/><Relationship Id="rId4" Type="http://schemas.openxmlformats.org/officeDocument/2006/relationships/image" Target="../media/image47.jpeg"/><Relationship Id="rId9"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9.xml"/><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9.emf"/><Relationship Id="rId2" Type="http://schemas.openxmlformats.org/officeDocument/2006/relationships/tags" Target="../tags/tag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chart" Target="../charts/chart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5.png"/><Relationship Id="rId5" Type="http://schemas.openxmlformats.org/officeDocument/2006/relationships/chart" Target="../charts/chart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0.xml"/><Relationship Id="rId7" Type="http://schemas.openxmlformats.org/officeDocument/2006/relationships/notesSlide" Target="../notesSlides/notesSlide9.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2.xml"/><Relationship Id="rId5" Type="http://schemas.openxmlformats.org/officeDocument/2006/relationships/tags" Target="../tags/tag22.xml"/><Relationship Id="rId4"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628650" y="365126"/>
            <a:ext cx="7886700" cy="1514474"/>
          </a:xfrm>
        </p:spPr>
        <p:txBody>
          <a:bodyPr>
            <a:noAutofit/>
          </a:bodyPr>
          <a:lstStyle/>
          <a:p>
            <a:pPr algn="ctr"/>
            <a:r>
              <a:rPr lang="fr-CA" sz="54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rPr>
              <a:t>Présentation du budget 2018</a:t>
            </a:r>
          </a:p>
        </p:txBody>
      </p:sp>
      <p:pic>
        <p:nvPicPr>
          <p:cNvPr id="5" name="Image 4"/>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213342" y="5622733"/>
            <a:ext cx="2717316" cy="635529"/>
          </a:xfrm>
          <a:prstGeom prst="ellipse">
            <a:avLst/>
          </a:prstGeom>
          <a:ln>
            <a:noFill/>
          </a:ln>
          <a:effectLst/>
        </p:spPr>
      </p:pic>
      <p:sp>
        <p:nvSpPr>
          <p:cNvPr id="6" name="Titre 1"/>
          <p:cNvSpPr txBox="1">
            <a:spLocks/>
          </p:cNvSpPr>
          <p:nvPr>
            <p:custDataLst>
              <p:tags r:id="rId3"/>
            </p:custDataLst>
          </p:nvPr>
        </p:nvSpPr>
        <p:spPr>
          <a:xfrm>
            <a:off x="637113" y="6054543"/>
            <a:ext cx="7886700" cy="718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CA" sz="2000" b="1" dirty="0">
                <a:effectLst>
                  <a:outerShdw blurRad="38100" dist="38100" dir="2700000" algn="tl">
                    <a:srgbClr val="000000">
                      <a:alpha val="43137"/>
                    </a:srgbClr>
                  </a:outerShdw>
                </a:effectLst>
                <a:latin typeface="CountryBlueprint" panose="00000400000000000000" pitchFamily="2" charset="2"/>
                <a:cs typeface="Aharoni" panose="02010803020104030203" pitchFamily="2" charset="-79"/>
              </a:rPr>
              <a:t>Lundi 18 décembre 2017</a:t>
            </a:r>
          </a:p>
        </p:txBody>
      </p:sp>
      <p:sp>
        <p:nvSpPr>
          <p:cNvPr id="3" name="ZoneTexte 2"/>
          <p:cNvSpPr txBox="1"/>
          <p:nvPr>
            <p:custDataLst>
              <p:tags r:id="rId4"/>
            </p:custDataLst>
          </p:nvPr>
        </p:nvSpPr>
        <p:spPr>
          <a:xfrm>
            <a:off x="0" y="0"/>
            <a:ext cx="3810000" cy="1270000"/>
          </a:xfrm>
          <a:prstGeom prst="rect">
            <a:avLst/>
          </a:prstGeom>
          <a:noFill/>
        </p:spPr>
        <p:txBody>
          <a:bodyPr vert="horz" rtlCol="0">
            <a:spAutoFit/>
          </a:bodyPr>
          <a:lstStyle/>
          <a:p>
            <a:endParaRPr lang="fr-CA"/>
          </a:p>
        </p:txBody>
      </p:sp>
      <p:pic>
        <p:nvPicPr>
          <p:cNvPr id="9" name="Espace réservé du contenu 8" descr="Une image contenant herbe, extérieur, montagne, ciel&#10;&#10;Description générée avec un niveau de confiance très élevé">
            <a:extLst>
              <a:ext uri="{FF2B5EF4-FFF2-40B4-BE49-F238E27FC236}">
                <a16:creationId xmlns:a16="http://schemas.microsoft.com/office/drawing/2014/main" id="{51343895-E47C-4EA1-9C8D-9810B9FD7A24}"/>
              </a:ext>
            </a:extLst>
          </p:cNvPr>
          <p:cNvPicPr>
            <a:picLocks noGrp="1" noChangeAspect="1"/>
          </p:cNvPicPr>
          <p:nvPr>
            <p:ph idx="1"/>
          </p:nvPr>
        </p:nvPicPr>
        <p:blipFill>
          <a:blip r:embed="rId8" cstate="print">
            <a:extLst>
              <a:ext uri="{28A0092B-C50C-407E-A947-70E740481C1C}">
                <a14:useLocalDpi xmlns:a14="http://schemas.microsoft.com/office/drawing/2010/main" val="0"/>
              </a:ext>
            </a:extLst>
          </a:blip>
          <a:stretch>
            <a:fillRect/>
          </a:stretch>
        </p:blipFill>
        <p:spPr>
          <a:xfrm>
            <a:off x="1074445" y="1825625"/>
            <a:ext cx="7125806" cy="4432637"/>
          </a:xfrm>
        </p:spPr>
      </p:pic>
      <p:pic>
        <p:nvPicPr>
          <p:cNvPr id="13" name="Image 12">
            <a:extLst>
              <a:ext uri="{FF2B5EF4-FFF2-40B4-BE49-F238E27FC236}">
                <a16:creationId xmlns:a16="http://schemas.microsoft.com/office/drawing/2014/main" id="{D78EFDD6-BAE9-4BC0-88D4-DBADA0E101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99255" y="5571719"/>
            <a:ext cx="1745487" cy="533839"/>
          </a:xfrm>
          <a:prstGeom prst="rect">
            <a:avLst/>
          </a:prstGeom>
        </p:spPr>
      </p:pic>
    </p:spTree>
    <p:extLst>
      <p:ext uri="{BB962C8B-B14F-4D97-AF65-F5344CB8AC3E}">
        <p14:creationId xmlns:p14="http://schemas.microsoft.com/office/powerpoint/2010/main" val="424899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custDataLst>
              <p:tags r:id="rId1"/>
            </p:custDataLst>
            <p:extLst>
              <p:ext uri="{D42A27DB-BD31-4B8C-83A1-F6EECF244321}">
                <p14:modId xmlns:p14="http://schemas.microsoft.com/office/powerpoint/2010/main" val="956113418"/>
              </p:ext>
            </p:extLst>
          </p:nvPr>
        </p:nvGraphicFramePr>
        <p:xfrm>
          <a:off x="-1" y="0"/>
          <a:ext cx="9144003" cy="982819"/>
        </p:xfrm>
        <a:graphic>
          <a:graphicData uri="http://schemas.openxmlformats.org/drawingml/2006/table">
            <a:tbl>
              <a:tblPr>
                <a:tableStyleId>{5C22544A-7EE6-4342-B048-85BDC9FD1C3A}</a:tableStyleId>
              </a:tblPr>
              <a:tblGrid>
                <a:gridCol w="9144003">
                  <a:extLst>
                    <a:ext uri="{9D8B030D-6E8A-4147-A177-3AD203B41FA5}">
                      <a16:colId xmlns:a16="http://schemas.microsoft.com/office/drawing/2014/main" val="20000"/>
                    </a:ext>
                  </a:extLst>
                </a:gridCol>
              </a:tblGrid>
              <a:tr h="721895">
                <a:tc>
                  <a:txBody>
                    <a:bodyPr/>
                    <a:lstStyle/>
                    <a:p>
                      <a:pPr algn="ctr" fontAlgn="b"/>
                      <a:r>
                        <a:rPr lang="fr-CA" sz="3200" b="1" u="none" strike="noStrike" dirty="0">
                          <a:solidFill>
                            <a:schemeClr val="tx1"/>
                          </a:solidFill>
                          <a:effectLst>
                            <a:outerShdw blurRad="38100" dist="38100" dir="2700000" algn="tl">
                              <a:srgbClr val="000000">
                                <a:alpha val="43137"/>
                              </a:srgbClr>
                            </a:outerShdw>
                          </a:effectLst>
                          <a:latin typeface="+mn-lt"/>
                        </a:rPr>
                        <a:t>IMPACT SUR LE COMPTE DE TAXES</a:t>
                      </a:r>
                    </a:p>
                    <a:p>
                      <a:pPr marL="0" marR="0" indent="0" algn="ctr" defTabSz="914400" rtl="0" eaLnBrk="1" fontAlgn="b" latinLnBrk="0" hangingPunct="1">
                        <a:lnSpc>
                          <a:spcPct val="100000"/>
                        </a:lnSpc>
                        <a:spcBef>
                          <a:spcPts val="0"/>
                        </a:spcBef>
                        <a:spcAft>
                          <a:spcPts val="0"/>
                        </a:spcAft>
                        <a:buClrTx/>
                        <a:buSzTx/>
                        <a:buFontTx/>
                        <a:buNone/>
                        <a:tabLst/>
                        <a:defRPr/>
                      </a:pPr>
                      <a:r>
                        <a:rPr lang="fr-CA" sz="3200" b="1" u="none" strike="noStrike" dirty="0">
                          <a:solidFill>
                            <a:schemeClr val="tx1"/>
                          </a:solidFill>
                          <a:effectLst>
                            <a:outerShdw blurRad="38100" dist="38100" dir="2700000" algn="tl">
                              <a:srgbClr val="000000">
                                <a:alpha val="43137"/>
                              </a:srgbClr>
                            </a:outerShdw>
                          </a:effectLst>
                          <a:latin typeface="+mn-lt"/>
                        </a:rPr>
                        <a:t>Simulation pour une résidence unifamiliale desservie</a:t>
                      </a:r>
                    </a:p>
                  </a:txBody>
                  <a:tcPr marL="7459" marR="7459" marT="7459" marB="0" anchor="b">
                    <a:solidFill>
                      <a:schemeClr val="bg1"/>
                    </a:solidFill>
                  </a:tcPr>
                </a:tc>
                <a:extLst>
                  <a:ext uri="{0D108BD9-81ED-4DB2-BD59-A6C34878D82A}">
                    <a16:rowId xmlns:a16="http://schemas.microsoft.com/office/drawing/2014/main" val="10000"/>
                  </a:ext>
                </a:extLst>
              </a:tr>
            </a:tbl>
          </a:graphicData>
        </a:graphic>
      </p:graphicFrame>
      <p:graphicFrame>
        <p:nvGraphicFramePr>
          <p:cNvPr id="2" name="Tableau 1">
            <a:extLst>
              <a:ext uri="{FF2B5EF4-FFF2-40B4-BE49-F238E27FC236}">
                <a16:creationId xmlns:a16="http://schemas.microsoft.com/office/drawing/2014/main" id="{C4DE9180-8592-4EC1-9A79-272D37AB981B}"/>
              </a:ext>
            </a:extLst>
          </p:cNvPr>
          <p:cNvGraphicFramePr>
            <a:graphicFrameLocks noGrp="1"/>
          </p:cNvGraphicFramePr>
          <p:nvPr>
            <p:extLst>
              <p:ext uri="{D42A27DB-BD31-4B8C-83A1-F6EECF244321}">
                <p14:modId xmlns:p14="http://schemas.microsoft.com/office/powerpoint/2010/main" val="3642745911"/>
              </p:ext>
            </p:extLst>
          </p:nvPr>
        </p:nvGraphicFramePr>
        <p:xfrm>
          <a:off x="361950" y="1381125"/>
          <a:ext cx="8401054" cy="4829175"/>
        </p:xfrm>
        <a:graphic>
          <a:graphicData uri="http://schemas.openxmlformats.org/drawingml/2006/table">
            <a:tbl>
              <a:tblPr/>
              <a:tblGrid>
                <a:gridCol w="2668884">
                  <a:extLst>
                    <a:ext uri="{9D8B030D-6E8A-4147-A177-3AD203B41FA5}">
                      <a16:colId xmlns:a16="http://schemas.microsoft.com/office/drawing/2014/main" val="173626805"/>
                    </a:ext>
                  </a:extLst>
                </a:gridCol>
                <a:gridCol w="794735">
                  <a:extLst>
                    <a:ext uri="{9D8B030D-6E8A-4147-A177-3AD203B41FA5}">
                      <a16:colId xmlns:a16="http://schemas.microsoft.com/office/drawing/2014/main" val="3523509548"/>
                    </a:ext>
                  </a:extLst>
                </a:gridCol>
                <a:gridCol w="987487">
                  <a:extLst>
                    <a:ext uri="{9D8B030D-6E8A-4147-A177-3AD203B41FA5}">
                      <a16:colId xmlns:a16="http://schemas.microsoft.com/office/drawing/2014/main" val="3479498020"/>
                    </a:ext>
                  </a:extLst>
                </a:gridCol>
                <a:gridCol w="987487">
                  <a:extLst>
                    <a:ext uri="{9D8B030D-6E8A-4147-A177-3AD203B41FA5}">
                      <a16:colId xmlns:a16="http://schemas.microsoft.com/office/drawing/2014/main" val="1566062373"/>
                    </a:ext>
                  </a:extLst>
                </a:gridCol>
                <a:gridCol w="987487">
                  <a:extLst>
                    <a:ext uri="{9D8B030D-6E8A-4147-A177-3AD203B41FA5}">
                      <a16:colId xmlns:a16="http://schemas.microsoft.com/office/drawing/2014/main" val="1246058119"/>
                    </a:ext>
                  </a:extLst>
                </a:gridCol>
                <a:gridCol w="987487">
                  <a:extLst>
                    <a:ext uri="{9D8B030D-6E8A-4147-A177-3AD203B41FA5}">
                      <a16:colId xmlns:a16="http://schemas.microsoft.com/office/drawing/2014/main" val="3691551712"/>
                    </a:ext>
                  </a:extLst>
                </a:gridCol>
                <a:gridCol w="987487">
                  <a:extLst>
                    <a:ext uri="{9D8B030D-6E8A-4147-A177-3AD203B41FA5}">
                      <a16:colId xmlns:a16="http://schemas.microsoft.com/office/drawing/2014/main" val="367046855"/>
                    </a:ext>
                  </a:extLst>
                </a:gridCol>
              </a:tblGrid>
              <a:tr h="358932">
                <a:tc gridSpan="7">
                  <a:txBody>
                    <a:bodyPr/>
                    <a:lstStyle/>
                    <a:p>
                      <a:pPr algn="ctr" fontAlgn="b"/>
                      <a:r>
                        <a:rPr lang="fr-CA" sz="1200" b="1" i="0" u="none" strike="noStrike" dirty="0">
                          <a:solidFill>
                            <a:srgbClr val="000000"/>
                          </a:solidFill>
                          <a:effectLst/>
                          <a:latin typeface="Calibri" panose="020F0502020204030204" pitchFamily="34" charset="0"/>
                        </a:rPr>
                        <a:t>Année 2018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92D050"/>
                    </a:solidFill>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extLst>
                  <a:ext uri="{0D108BD9-81ED-4DB2-BD59-A6C34878D82A}">
                    <a16:rowId xmlns:a16="http://schemas.microsoft.com/office/drawing/2014/main" val="3437419627"/>
                  </a:ext>
                </a:extLst>
              </a:tr>
              <a:tr h="345561">
                <a:tc>
                  <a:txBody>
                    <a:bodyPr/>
                    <a:lstStyle/>
                    <a:p>
                      <a:pPr algn="ctr" fontAlgn="b"/>
                      <a:r>
                        <a:rPr lang="fr-CA" sz="1200" b="1" i="0" u="none" strike="noStrike">
                          <a:solidFill>
                            <a:srgbClr val="000000"/>
                          </a:solidFill>
                          <a:effectLst/>
                          <a:latin typeface="Calibri" panose="020F0502020204030204" pitchFamily="34" charset="0"/>
                        </a:rPr>
                        <a:t> </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endParaRPr lang="fr-CA" sz="1200" b="1" i="0" u="none" strike="noStrike">
                        <a:solidFill>
                          <a:srgbClr val="000000"/>
                        </a:solidFill>
                        <a:effectLst/>
                        <a:latin typeface="Calibri" panose="020F0502020204030204" pitchFamily="34" charset="0"/>
                      </a:endParaRP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200" b="1" i="0" u="none" strike="noStrike">
                          <a:solidFill>
                            <a:srgbClr val="000000"/>
                          </a:solidFill>
                          <a:effectLst/>
                          <a:latin typeface="Calibri" panose="020F0502020204030204" pitchFamily="34" charset="0"/>
                        </a:rPr>
                        <a:t>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111503771"/>
                  </a:ext>
                </a:extLst>
              </a:tr>
              <a:tr h="825850">
                <a:tc>
                  <a:txBody>
                    <a:bodyPr/>
                    <a:lstStyle/>
                    <a:p>
                      <a:pPr algn="r" fontAlgn="ctr"/>
                      <a:r>
                        <a:rPr lang="fr-CA" sz="1100" b="1" i="0" u="none" strike="noStrike">
                          <a:solidFill>
                            <a:srgbClr val="000000"/>
                          </a:solidFill>
                          <a:effectLst/>
                          <a:latin typeface="Calibri" panose="020F0502020204030204" pitchFamily="34" charset="0"/>
                        </a:rPr>
                        <a:t>VALEUR MOYENNE D'UNE RÉSIDENCE UNIFAMILIALE DESSERVIE</a:t>
                      </a:r>
                    </a:p>
                  </a:txBody>
                  <a:tcPr marL="0" marR="0" marT="0" marB="0" anchor="ctr">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900" b="1" i="0" u="none" strike="noStrike">
                          <a:solidFill>
                            <a:srgbClr val="000000"/>
                          </a:solidFill>
                          <a:effectLst/>
                          <a:latin typeface="Calibri" panose="020F0502020204030204" pitchFamily="34" charset="0"/>
                        </a:rPr>
                        <a:t>TAUX du 100 $ d'évaluation</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200 000 $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250 000 $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300 000 $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350 000 $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A" sz="1100" b="1" i="0" u="none" strike="noStrike">
                          <a:solidFill>
                            <a:srgbClr val="000000"/>
                          </a:solidFill>
                          <a:effectLst/>
                          <a:latin typeface="Calibri" panose="020F0502020204030204" pitchFamily="34" charset="0"/>
                        </a:rPr>
                        <a:t>400 000 $</a:t>
                      </a:r>
                    </a:p>
                  </a:txBody>
                  <a:tcPr marL="0" marR="0" marT="0" marB="0" anchor="ctr">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86922887"/>
                  </a:ext>
                </a:extLst>
              </a:tr>
              <a:tr h="309113">
                <a:tc>
                  <a:txBody>
                    <a:bodyPr/>
                    <a:lstStyle/>
                    <a:p>
                      <a:pPr algn="r" fontAlgn="b"/>
                      <a:r>
                        <a:rPr lang="fr-CA" sz="1100" b="1" i="0" u="none" strike="noStrike">
                          <a:solidFill>
                            <a:srgbClr val="000000"/>
                          </a:solidFill>
                          <a:effectLst/>
                          <a:latin typeface="Calibri" panose="020F0502020204030204" pitchFamily="34" charset="0"/>
                        </a:rPr>
                        <a:t>Charge fiscale moyenne en 2015 </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r" fontAlgn="b"/>
                      <a:endParaRPr lang="fr-CA" sz="1100" b="1"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fr-CA" sz="1100" b="0" i="0" u="none" strike="noStrike">
                        <a:solidFill>
                          <a:srgbClr val="000000"/>
                        </a:solidFill>
                        <a:effectLst/>
                        <a:latin typeface="Calibri" panose="020F0502020204030204" pitchFamily="34" charset="0"/>
                      </a:endParaRP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37286646"/>
                  </a:ext>
                </a:extLst>
              </a:tr>
              <a:tr h="332191">
                <a:tc>
                  <a:txBody>
                    <a:bodyPr/>
                    <a:lstStyle/>
                    <a:p>
                      <a:pPr algn="r" fontAlgn="b"/>
                      <a:r>
                        <a:rPr lang="fr-CA" sz="1100" b="0" i="0" u="none" strike="noStrike">
                          <a:solidFill>
                            <a:srgbClr val="000000"/>
                          </a:solidFill>
                          <a:effectLst/>
                          <a:latin typeface="Calibri" panose="020F0502020204030204" pitchFamily="34" charset="0"/>
                        </a:rPr>
                        <a:t>Foncière générale</a:t>
                      </a:r>
                    </a:p>
                  </a:txBody>
                  <a:tcPr marL="0" marR="0" marT="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fr-CA" sz="1100" b="0" i="0" u="none" strike="noStrike">
                          <a:solidFill>
                            <a:srgbClr val="000000"/>
                          </a:solidFill>
                          <a:effectLst/>
                          <a:latin typeface="Calibri" panose="020F0502020204030204" pitchFamily="34" charset="0"/>
                        </a:rPr>
                        <a:t>0,5900 $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1 180 $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1 475 $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1 770 $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2 065 $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2 360 $</a:t>
                      </a:r>
                    </a:p>
                  </a:txBody>
                  <a:tcPr marL="0" marR="0" marT="0" marB="0" anchor="b">
                    <a:lnL>
                      <a:noFill/>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33146389"/>
                  </a:ext>
                </a:extLst>
              </a:tr>
              <a:tr h="332191">
                <a:tc>
                  <a:txBody>
                    <a:bodyPr/>
                    <a:lstStyle/>
                    <a:p>
                      <a:pPr algn="r" fontAlgn="b"/>
                      <a:r>
                        <a:rPr lang="fr-CA" sz="1100" b="0" i="0" u="none" strike="noStrike">
                          <a:solidFill>
                            <a:srgbClr val="000000"/>
                          </a:solidFill>
                          <a:effectLst/>
                          <a:latin typeface="Calibri" panose="020F0502020204030204" pitchFamily="34" charset="0"/>
                        </a:rPr>
                        <a:t>MRC-CLD</a:t>
                      </a:r>
                    </a:p>
                  </a:txBody>
                  <a:tcPr marL="0" marR="0" marT="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fr-CA" sz="1100" b="0" i="0" u="none" strike="noStrike">
                          <a:solidFill>
                            <a:srgbClr val="000000"/>
                          </a:solidFill>
                          <a:effectLst/>
                          <a:latin typeface="Calibri" panose="020F0502020204030204" pitchFamily="34" charset="0"/>
                        </a:rPr>
                        <a:t>0,0330 $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66 $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83 $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99 $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116 $</a:t>
                      </a:r>
                    </a:p>
                  </a:txBody>
                  <a:tcPr marL="0" marR="0" marT="0" marB="0" anchor="b">
                    <a:lnL>
                      <a:noFill/>
                    </a:lnL>
                    <a:lnR>
                      <a:noFill/>
                    </a:lnR>
                    <a:lnT>
                      <a:noFill/>
                    </a:lnT>
                    <a:lnB>
                      <a:noFill/>
                    </a:lnB>
                  </a:tcPr>
                </a:tc>
                <a:tc>
                  <a:txBody>
                    <a:bodyPr/>
                    <a:lstStyle/>
                    <a:p>
                      <a:pPr algn="ctr" fontAlgn="b"/>
                      <a:r>
                        <a:rPr lang="fr-CA" sz="1100" b="0" i="0" u="none" strike="noStrike">
                          <a:solidFill>
                            <a:srgbClr val="000000"/>
                          </a:solidFill>
                          <a:effectLst/>
                          <a:latin typeface="Calibri" panose="020F0502020204030204" pitchFamily="34" charset="0"/>
                        </a:rPr>
                        <a:t>132 $</a:t>
                      </a:r>
                    </a:p>
                  </a:txBody>
                  <a:tcPr marL="0" marR="0" marT="0" marB="0" anchor="b">
                    <a:lnL>
                      <a:noFill/>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33016006"/>
                  </a:ext>
                </a:extLst>
              </a:tr>
              <a:tr h="332191">
                <a:tc>
                  <a:txBody>
                    <a:bodyPr/>
                    <a:lstStyle/>
                    <a:p>
                      <a:pPr algn="r" fontAlgn="b"/>
                      <a:r>
                        <a:rPr lang="fr-CA" sz="1100" b="0" i="0" u="none" strike="noStrike">
                          <a:solidFill>
                            <a:srgbClr val="000000"/>
                          </a:solidFill>
                          <a:effectLst/>
                          <a:latin typeface="Calibri" panose="020F0502020204030204" pitchFamily="34" charset="0"/>
                        </a:rPr>
                        <a:t>Police</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fr-CA" sz="1100" b="0" i="0" u="none" strike="noStrike">
                          <a:solidFill>
                            <a:srgbClr val="000000"/>
                          </a:solidFill>
                          <a:effectLst/>
                          <a:latin typeface="Calibri" panose="020F0502020204030204" pitchFamily="34" charset="0"/>
                        </a:rPr>
                        <a:t>0,0465 $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dirty="0">
                          <a:solidFill>
                            <a:srgbClr val="000000"/>
                          </a:solidFill>
                          <a:effectLst/>
                          <a:latin typeface="Calibri" panose="020F0502020204030204" pitchFamily="34" charset="0"/>
                        </a:rPr>
                        <a:t>93 $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116 $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140 $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163 $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186 $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43999361"/>
                  </a:ext>
                </a:extLst>
              </a:tr>
              <a:tr h="332191">
                <a:tc>
                  <a:txBody>
                    <a:bodyPr/>
                    <a:lstStyle/>
                    <a:p>
                      <a:pPr algn="r" fontAlgn="b"/>
                      <a:r>
                        <a:rPr lang="fr-CA" sz="1100" b="1" i="0" u="none" strike="noStrike">
                          <a:solidFill>
                            <a:srgbClr val="000000"/>
                          </a:solidFill>
                          <a:effectLst/>
                          <a:latin typeface="Calibri" panose="020F0502020204030204" pitchFamily="34" charset="0"/>
                        </a:rPr>
                        <a:t>TAUX</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r" fontAlgn="b"/>
                      <a:r>
                        <a:rPr lang="fr-CA" sz="1100" b="1" i="0" u="none" strike="noStrike">
                          <a:solidFill>
                            <a:srgbClr val="000000"/>
                          </a:solidFill>
                          <a:effectLst/>
                          <a:latin typeface="Calibri" panose="020F0502020204030204" pitchFamily="34" charset="0"/>
                        </a:rPr>
                        <a:t>0,6695 $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1 339 $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1 674 $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2 009 $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2 343 $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2 678 $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51028762"/>
                  </a:ext>
                </a:extLst>
              </a:tr>
              <a:tr h="332191">
                <a:tc>
                  <a:txBody>
                    <a:bodyPr/>
                    <a:lstStyle/>
                    <a:p>
                      <a:pPr algn="r" fontAlgn="b"/>
                      <a:r>
                        <a:rPr lang="fr-CA" sz="1100" b="0" i="0" u="none" strike="noStrike">
                          <a:solidFill>
                            <a:srgbClr val="000000"/>
                          </a:solidFill>
                          <a:effectLst/>
                          <a:latin typeface="Calibri" panose="020F0502020204030204" pitchFamily="34" charset="0"/>
                        </a:rPr>
                        <a:t>Matières résiduelles</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fr-CA" sz="1100" b="0" i="0" u="none" strike="noStrike">
                          <a:solidFill>
                            <a:srgbClr val="000000"/>
                          </a:solidFill>
                          <a:effectLst/>
                          <a:latin typeface="Calibri" panose="020F0502020204030204" pitchFamily="34" charset="0"/>
                        </a:rPr>
                        <a:t>190 $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856698570"/>
                  </a:ext>
                </a:extLst>
              </a:tr>
              <a:tr h="332191">
                <a:tc>
                  <a:txBody>
                    <a:bodyPr/>
                    <a:lstStyle/>
                    <a:p>
                      <a:pPr algn="r" fontAlgn="b"/>
                      <a:r>
                        <a:rPr lang="fr-CA" sz="1100" b="0" i="0" u="none" strike="noStrike">
                          <a:solidFill>
                            <a:srgbClr val="000000"/>
                          </a:solidFill>
                          <a:effectLst/>
                          <a:latin typeface="Calibri" panose="020F0502020204030204" pitchFamily="34" charset="0"/>
                        </a:rPr>
                        <a:t>Aqueduc et égout</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fr-CA" sz="1100" b="0" i="0" u="none" strike="noStrike">
                          <a:solidFill>
                            <a:srgbClr val="000000"/>
                          </a:solidFill>
                          <a:effectLst/>
                          <a:latin typeface="Calibri" panose="020F0502020204030204" pitchFamily="34" charset="0"/>
                        </a:rPr>
                        <a:t>700 $</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320666466"/>
                  </a:ext>
                </a:extLst>
              </a:tr>
              <a:tr h="332191">
                <a:tc>
                  <a:txBody>
                    <a:bodyPr/>
                    <a:lstStyle/>
                    <a:p>
                      <a:pPr algn="r" fontAlgn="b"/>
                      <a:r>
                        <a:rPr lang="fr-CA" sz="1100" b="1" i="0" u="none" strike="noStrike">
                          <a:solidFill>
                            <a:srgbClr val="000000"/>
                          </a:solidFill>
                          <a:effectLst/>
                          <a:latin typeface="Calibri" panose="020F0502020204030204" pitchFamily="34" charset="0"/>
                        </a:rPr>
                        <a:t>TOTAL COMPTE DE TAXES 2017</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fontAlgn="b"/>
                      <a:r>
                        <a:rPr lang="fr-CA" sz="1100" b="1" i="0" u="none" strike="noStrike">
                          <a:solidFill>
                            <a:srgbClr val="000000"/>
                          </a:solidFill>
                          <a:effectLst/>
                          <a:latin typeface="Calibri" panose="020F0502020204030204" pitchFamily="34" charset="0"/>
                        </a:rPr>
                        <a:t>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2 229 $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2 564 $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2 899 $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3 233 $</a:t>
                      </a:r>
                    </a:p>
                  </a:txBody>
                  <a:tcPr marL="0" marR="0" marT="0" marB="0" anchor="b">
                    <a:lnL>
                      <a:noFill/>
                    </a:lnL>
                    <a:lnR>
                      <a:noFill/>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3 568 $</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19414085"/>
                  </a:ext>
                </a:extLst>
              </a:tr>
              <a:tr h="332191">
                <a:tc>
                  <a:txBody>
                    <a:bodyPr/>
                    <a:lstStyle/>
                    <a:p>
                      <a:pPr algn="r" fontAlgn="b"/>
                      <a:r>
                        <a:rPr lang="fr-CA" sz="1100" b="1" i="0" u="none" strike="noStrike">
                          <a:solidFill>
                            <a:srgbClr val="000000"/>
                          </a:solidFill>
                          <a:effectLst/>
                          <a:latin typeface="Calibri" panose="020F0502020204030204" pitchFamily="34" charset="0"/>
                        </a:rPr>
                        <a:t>IMPACT SUR LE COMPTE DE TAXE ($)</a:t>
                      </a:r>
                    </a:p>
                  </a:txBody>
                  <a:tcPr marL="0" marR="0" marT="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r" fontAlgn="b"/>
                      <a:endParaRPr lang="fr-CA" sz="1100" b="1" i="0" u="none" strike="noStrike">
                        <a:solidFill>
                          <a:srgbClr val="000000"/>
                        </a:solidFill>
                        <a:effectLst/>
                        <a:latin typeface="Calibri" panose="020F0502020204030204" pitchFamily="34" charset="0"/>
                      </a:endParaRP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a:solidFill>
                            <a:srgbClr val="000000"/>
                          </a:solidFill>
                          <a:effectLst/>
                          <a:latin typeface="Calibri" panose="020F0502020204030204" pitchFamily="34" charset="0"/>
                        </a:rPr>
                        <a:t>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a:solidFill>
                            <a:srgbClr val="000000"/>
                          </a:solidFill>
                          <a:effectLst/>
                          <a:latin typeface="Calibri" panose="020F0502020204030204" pitchFamily="34" charset="0"/>
                        </a:rPr>
                        <a:t>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a:solidFill>
                            <a:srgbClr val="000000"/>
                          </a:solidFill>
                          <a:effectLst/>
                          <a:latin typeface="Calibri" panose="020F0502020204030204" pitchFamily="34" charset="0"/>
                        </a:rPr>
                        <a:t>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a:solidFill>
                            <a:srgbClr val="000000"/>
                          </a:solidFill>
                          <a:effectLst/>
                          <a:latin typeface="Calibri" panose="020F0502020204030204" pitchFamily="34" charset="0"/>
                        </a:rPr>
                        <a:t>0 $</a:t>
                      </a:r>
                    </a:p>
                  </a:txBody>
                  <a:tcPr marL="0" marR="0"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fr-CA" sz="1000" b="1" i="0" u="none" strike="noStrike">
                          <a:solidFill>
                            <a:srgbClr val="000000"/>
                          </a:solidFill>
                          <a:effectLst/>
                          <a:latin typeface="Calibri" panose="020F0502020204030204" pitchFamily="34" charset="0"/>
                        </a:rPr>
                        <a:t>0 $</a:t>
                      </a:r>
                    </a:p>
                  </a:txBody>
                  <a:tcPr marL="0" marR="0" marT="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3043830"/>
                  </a:ext>
                </a:extLst>
              </a:tr>
              <a:tr h="332191">
                <a:tc>
                  <a:txBody>
                    <a:bodyPr/>
                    <a:lstStyle/>
                    <a:p>
                      <a:pPr algn="r" fontAlgn="b"/>
                      <a:r>
                        <a:rPr lang="fr-CA" sz="1100" b="1" i="0" u="none" strike="noStrike">
                          <a:solidFill>
                            <a:srgbClr val="000000"/>
                          </a:solidFill>
                          <a:effectLst/>
                          <a:latin typeface="Calibri" panose="020F0502020204030204" pitchFamily="34" charset="0"/>
                        </a:rPr>
                        <a:t>IMPACT SUR LE COMPTE DE TAXE (%)</a:t>
                      </a:r>
                    </a:p>
                  </a:txBody>
                  <a:tcPr marL="0" marR="0" marT="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fr-CA" sz="1100" b="1" i="0" u="none" strike="noStrike">
                          <a:solidFill>
                            <a:srgbClr val="000000"/>
                          </a:solidFill>
                          <a:effectLst/>
                          <a:latin typeface="Calibri" panose="020F0502020204030204" pitchFamily="34" charset="0"/>
                        </a:rPr>
                        <a:t> </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a:solidFill>
                            <a:srgbClr val="000000"/>
                          </a:solidFill>
                          <a:effectLst/>
                          <a:latin typeface="Calibri" panose="020F0502020204030204" pitchFamily="34" charset="0"/>
                        </a:rPr>
                        <a:t>0,00%</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a:solidFill>
                            <a:srgbClr val="000000"/>
                          </a:solidFill>
                          <a:effectLst/>
                          <a:latin typeface="Calibri" panose="020F0502020204030204" pitchFamily="34" charset="0"/>
                        </a:rPr>
                        <a:t>0,00%</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a:solidFill>
                            <a:srgbClr val="000000"/>
                          </a:solidFill>
                          <a:effectLst/>
                          <a:latin typeface="Calibri" panose="020F0502020204030204" pitchFamily="34" charset="0"/>
                        </a:rPr>
                        <a:t>0,00%</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a:solidFill>
                            <a:srgbClr val="000000"/>
                          </a:solidFill>
                          <a:effectLst/>
                          <a:latin typeface="Calibri" panose="020F0502020204030204" pitchFamily="34" charset="0"/>
                        </a:rPr>
                        <a:t>0,00%</a:t>
                      </a:r>
                    </a:p>
                  </a:txBody>
                  <a:tcPr marL="0" marR="0"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fr-CA" sz="1000" b="1" i="0" u="none" strike="noStrike" dirty="0">
                          <a:solidFill>
                            <a:srgbClr val="000000"/>
                          </a:solidFill>
                          <a:effectLst/>
                          <a:latin typeface="Calibri" panose="020F0502020204030204" pitchFamily="34" charset="0"/>
                        </a:rPr>
                        <a:t>0,00%</a:t>
                      </a:r>
                    </a:p>
                  </a:txBody>
                  <a:tcPr marL="0" marR="0" marT="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364380"/>
                  </a:ext>
                </a:extLst>
              </a:tr>
            </a:tbl>
          </a:graphicData>
        </a:graphic>
      </p:graphicFrame>
    </p:spTree>
    <p:extLst>
      <p:ext uri="{BB962C8B-B14F-4D97-AF65-F5344CB8AC3E}">
        <p14:creationId xmlns:p14="http://schemas.microsoft.com/office/powerpoint/2010/main" val="2356000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7"/>
          <p:cNvGraphicFramePr>
            <a:graphicFrameLocks noGrp="1"/>
          </p:cNvGraphicFramePr>
          <p:nvPr>
            <p:custDataLst>
              <p:tags r:id="rId1"/>
            </p:custDataLst>
            <p:extLst>
              <p:ext uri="{D42A27DB-BD31-4B8C-83A1-F6EECF244321}">
                <p14:modId xmlns:p14="http://schemas.microsoft.com/office/powerpoint/2010/main" val="1654655085"/>
              </p:ext>
            </p:extLst>
          </p:nvPr>
        </p:nvGraphicFramePr>
        <p:xfrm>
          <a:off x="317240" y="1790732"/>
          <a:ext cx="7812518" cy="1805388"/>
        </p:xfrm>
        <a:graphic>
          <a:graphicData uri="http://schemas.openxmlformats.org/drawingml/2006/table">
            <a:tbl>
              <a:tblPr>
                <a:tableStyleId>{9D7B26C5-4107-4FEC-AEDC-1716B250A1EF}</a:tableStyleId>
              </a:tblPr>
              <a:tblGrid>
                <a:gridCol w="615821">
                  <a:extLst>
                    <a:ext uri="{9D8B030D-6E8A-4147-A177-3AD203B41FA5}">
                      <a16:colId xmlns:a16="http://schemas.microsoft.com/office/drawing/2014/main" val="20000"/>
                    </a:ext>
                  </a:extLst>
                </a:gridCol>
                <a:gridCol w="799633">
                  <a:extLst>
                    <a:ext uri="{9D8B030D-6E8A-4147-A177-3AD203B41FA5}">
                      <a16:colId xmlns:a16="http://schemas.microsoft.com/office/drawing/2014/main" val="20001"/>
                    </a:ext>
                  </a:extLst>
                </a:gridCol>
                <a:gridCol w="799633">
                  <a:extLst>
                    <a:ext uri="{9D8B030D-6E8A-4147-A177-3AD203B41FA5}">
                      <a16:colId xmlns:a16="http://schemas.microsoft.com/office/drawing/2014/main" val="20002"/>
                    </a:ext>
                  </a:extLst>
                </a:gridCol>
                <a:gridCol w="799633">
                  <a:extLst>
                    <a:ext uri="{9D8B030D-6E8A-4147-A177-3AD203B41FA5}">
                      <a16:colId xmlns:a16="http://schemas.microsoft.com/office/drawing/2014/main" val="20003"/>
                    </a:ext>
                  </a:extLst>
                </a:gridCol>
                <a:gridCol w="782840">
                  <a:extLst>
                    <a:ext uri="{9D8B030D-6E8A-4147-A177-3AD203B41FA5}">
                      <a16:colId xmlns:a16="http://schemas.microsoft.com/office/drawing/2014/main" val="20004"/>
                    </a:ext>
                  </a:extLst>
                </a:gridCol>
                <a:gridCol w="816426">
                  <a:extLst>
                    <a:ext uri="{9D8B030D-6E8A-4147-A177-3AD203B41FA5}">
                      <a16:colId xmlns:a16="http://schemas.microsoft.com/office/drawing/2014/main" val="20005"/>
                    </a:ext>
                  </a:extLst>
                </a:gridCol>
                <a:gridCol w="799633">
                  <a:extLst>
                    <a:ext uri="{9D8B030D-6E8A-4147-A177-3AD203B41FA5}">
                      <a16:colId xmlns:a16="http://schemas.microsoft.com/office/drawing/2014/main" val="20006"/>
                    </a:ext>
                  </a:extLst>
                </a:gridCol>
                <a:gridCol w="799633">
                  <a:extLst>
                    <a:ext uri="{9D8B030D-6E8A-4147-A177-3AD203B41FA5}">
                      <a16:colId xmlns:a16="http://schemas.microsoft.com/office/drawing/2014/main" val="20008"/>
                    </a:ext>
                  </a:extLst>
                </a:gridCol>
                <a:gridCol w="799633">
                  <a:extLst>
                    <a:ext uri="{9D8B030D-6E8A-4147-A177-3AD203B41FA5}">
                      <a16:colId xmlns:a16="http://schemas.microsoft.com/office/drawing/2014/main" val="20009"/>
                    </a:ext>
                  </a:extLst>
                </a:gridCol>
                <a:gridCol w="799633">
                  <a:extLst>
                    <a:ext uri="{9D8B030D-6E8A-4147-A177-3AD203B41FA5}">
                      <a16:colId xmlns:a16="http://schemas.microsoft.com/office/drawing/2014/main" val="20010"/>
                    </a:ext>
                  </a:extLst>
                </a:gridCol>
              </a:tblGrid>
              <a:tr h="1002268">
                <a:tc>
                  <a:txBody>
                    <a:bodyPr/>
                    <a:lstStyle/>
                    <a:p>
                      <a:pPr algn="l" fontAlgn="ctr"/>
                      <a:r>
                        <a:rPr lang="fr-CA" sz="900" u="none" strike="noStrike" dirty="0">
                          <a:effectLst/>
                        </a:rPr>
                        <a:t> </a:t>
                      </a:r>
                      <a:endParaRPr lang="fr-CA" sz="900" b="0"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Fonds de roulement</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Réserve aqueduc et égout</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Réserve rond de virée (Rue du Rocher)</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Évaluation</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Réserve vidange fosses septiques</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Diagnose du lac</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Surplus accumulés non-affectés</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Solde disponible des règlements d'emprunts fermés</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u="none" strike="noStrike" dirty="0">
                          <a:effectLst/>
                        </a:rPr>
                        <a:t>TOTAL</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0"/>
                  </a:ext>
                </a:extLst>
              </a:tr>
              <a:tr h="297394">
                <a:tc>
                  <a:txBody>
                    <a:bodyPr/>
                    <a:lstStyle/>
                    <a:p>
                      <a:pPr algn="l" fontAlgn="b"/>
                      <a:r>
                        <a:rPr lang="fr-CA" sz="1000" u="none" strike="noStrike" dirty="0">
                          <a:effectLst/>
                        </a:rPr>
                        <a:t>Solde au 31-12-2016</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r>
                        <a:rPr lang="fr-CA" sz="1100" u="none" strike="noStrike" dirty="0">
                          <a:effectLst/>
                        </a:rPr>
                        <a:t>    0 $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1 206 $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9 315 $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1 791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4 585 $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4 000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234 540$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255 437 $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1"/>
                  </a:ext>
                </a:extLst>
              </a:tr>
              <a:tr h="490105">
                <a:tc>
                  <a:txBody>
                    <a:bodyPr/>
                    <a:lstStyle/>
                    <a:p>
                      <a:pPr algn="l" fontAlgn="b"/>
                      <a:r>
                        <a:rPr lang="fr-CA" sz="1000" u="none" strike="noStrike" dirty="0">
                          <a:effectLst/>
                        </a:rPr>
                        <a:t>Solde au 31-12-2017</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r>
                        <a:rPr lang="fr-CA" sz="1100" u="none" strike="noStrike" dirty="0">
                          <a:effectLst/>
                        </a:rPr>
                        <a:t>       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1 206 $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9 315 $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1 791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4 000 $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302 515 $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318 827 $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2"/>
                  </a:ext>
                </a:extLst>
              </a:tr>
            </a:tbl>
          </a:graphicData>
        </a:graphic>
      </p:graphicFrame>
      <p:sp>
        <p:nvSpPr>
          <p:cNvPr id="9" name="Rectangle 8"/>
          <p:cNvSpPr/>
          <p:nvPr>
            <p:custDataLst>
              <p:tags r:id="rId2"/>
            </p:custDataLst>
          </p:nvPr>
        </p:nvSpPr>
        <p:spPr>
          <a:xfrm>
            <a:off x="1856792" y="951722"/>
            <a:ext cx="5430416" cy="369332"/>
          </a:xfrm>
          <a:prstGeom prst="rect">
            <a:avLst/>
          </a:prstGeom>
        </p:spPr>
        <p:txBody>
          <a:bodyPr wrap="square">
            <a:spAutoFit/>
          </a:bodyPr>
          <a:lstStyle/>
          <a:p>
            <a:pPr algn="ctr"/>
            <a:r>
              <a:rPr lang="fr-CA" b="1" dirty="0">
                <a:solidFill>
                  <a:srgbClr val="000000"/>
                </a:solidFill>
                <a:latin typeface="Arial" panose="020B0604020202020204" pitchFamily="34" charset="0"/>
              </a:rPr>
              <a:t>RÉSERVES ET SURPLUS ACCUMULÉS 2017</a:t>
            </a:r>
            <a:r>
              <a:rPr lang="fr-CA" dirty="0"/>
              <a:t> </a:t>
            </a:r>
          </a:p>
        </p:txBody>
      </p:sp>
      <p:pic>
        <p:nvPicPr>
          <p:cNvPr id="7" name="Image 6"/>
          <p:cNvPicPr>
            <a:picLocks noChangeAspect="1"/>
          </p:cNvPicPr>
          <p:nvPr>
            <p:custDataLst>
              <p:tags r:id="rId3"/>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5476" y="3719610"/>
            <a:ext cx="4230849" cy="2795511"/>
          </a:xfrm>
          <a:prstGeom prst="rect">
            <a:avLst/>
          </a:prstGeom>
        </p:spPr>
      </p:pic>
    </p:spTree>
    <p:extLst>
      <p:ext uri="{BB962C8B-B14F-4D97-AF65-F5344CB8AC3E}">
        <p14:creationId xmlns:p14="http://schemas.microsoft.com/office/powerpoint/2010/main" val="3088219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ZoneTexte 12"/>
          <p:cNvSpPr txBox="1"/>
          <p:nvPr>
            <p:custDataLst>
              <p:tags r:id="rId1"/>
            </p:custDataLst>
          </p:nvPr>
        </p:nvSpPr>
        <p:spPr>
          <a:xfrm>
            <a:off x="1837266" y="6163733"/>
            <a:ext cx="357790" cy="276999"/>
          </a:xfrm>
          <a:prstGeom prst="rect">
            <a:avLst/>
          </a:prstGeom>
          <a:noFill/>
        </p:spPr>
        <p:txBody>
          <a:bodyPr wrap="none" rtlCol="0">
            <a:spAutoFit/>
          </a:bodyPr>
          <a:lstStyle/>
          <a:p>
            <a:pPr marL="171450" indent="-171450">
              <a:buFont typeface="Arial" panose="020B0604020202020204" pitchFamily="34" charset="0"/>
              <a:buChar char="•"/>
            </a:pPr>
            <a:endParaRPr lang="fr-CA" sz="1200" dirty="0">
              <a:solidFill>
                <a:schemeClr val="bg1"/>
              </a:solidFill>
            </a:endParaRPr>
          </a:p>
        </p:txBody>
      </p:sp>
      <p:graphicFrame>
        <p:nvGraphicFramePr>
          <p:cNvPr id="5" name="Graphique 4">
            <a:extLst>
              <a:ext uri="{FF2B5EF4-FFF2-40B4-BE49-F238E27FC236}">
                <a16:creationId xmlns:a16="http://schemas.microsoft.com/office/drawing/2014/main" id="{A2217453-AD3E-4083-A093-1EA08E00D79C}"/>
              </a:ext>
            </a:extLst>
          </p:cNvPr>
          <p:cNvGraphicFramePr/>
          <p:nvPr>
            <p:extLst>
              <p:ext uri="{D42A27DB-BD31-4B8C-83A1-F6EECF244321}">
                <p14:modId xmlns:p14="http://schemas.microsoft.com/office/powerpoint/2010/main" val="4062556201"/>
              </p:ext>
            </p:extLst>
          </p:nvPr>
        </p:nvGraphicFramePr>
        <p:xfrm>
          <a:off x="676275" y="377682"/>
          <a:ext cx="7486650" cy="59245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36380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custDataLst>
              <p:tags r:id="rId1"/>
            </p:custDataLst>
          </p:nvPr>
        </p:nvSpPr>
        <p:spPr>
          <a:xfrm>
            <a:off x="1837266" y="6350345"/>
            <a:ext cx="3593035" cy="461665"/>
          </a:xfrm>
          <a:prstGeom prst="rect">
            <a:avLst/>
          </a:prstGeom>
          <a:noFill/>
        </p:spPr>
        <p:txBody>
          <a:bodyPr wrap="none" rtlCol="0">
            <a:spAutoFit/>
          </a:bodyPr>
          <a:lstStyle/>
          <a:p>
            <a:pPr marL="171450" indent="-171450">
              <a:buFont typeface="Arial" panose="020B0604020202020204" pitchFamily="34" charset="0"/>
              <a:buChar char="•"/>
            </a:pPr>
            <a:r>
              <a:rPr lang="fr-CA" sz="1200" dirty="0">
                <a:solidFill>
                  <a:schemeClr val="bg1"/>
                </a:solidFill>
              </a:rPr>
              <a:t>St-Urbain 2017 =  taux à 0.79 $ / 100 $ d’</a:t>
            </a:r>
            <a:r>
              <a:rPr lang="fr-CA" sz="1200" dirty="0" err="1">
                <a:solidFill>
                  <a:schemeClr val="bg1"/>
                </a:solidFill>
              </a:rPr>
              <a:t>évaluaiton</a:t>
            </a:r>
            <a:r>
              <a:rPr lang="fr-CA" sz="1200" dirty="0">
                <a:solidFill>
                  <a:schemeClr val="bg1"/>
                </a:solidFill>
              </a:rPr>
              <a:t> </a:t>
            </a:r>
          </a:p>
          <a:p>
            <a:pPr marL="171450" indent="-171450">
              <a:buFont typeface="Arial" panose="020B0604020202020204" pitchFamily="34" charset="0"/>
              <a:buChar char="•"/>
            </a:pPr>
            <a:r>
              <a:rPr lang="fr-CA" sz="1200" dirty="0">
                <a:solidFill>
                  <a:schemeClr val="bg1"/>
                </a:solidFill>
              </a:rPr>
              <a:t>St-Urbain 2018 =  taux à 0.79 $ / 100 $</a:t>
            </a:r>
          </a:p>
        </p:txBody>
      </p:sp>
      <p:graphicFrame>
        <p:nvGraphicFramePr>
          <p:cNvPr id="6" name="Graphique 5"/>
          <p:cNvGraphicFramePr>
            <a:graphicFrameLocks/>
          </p:cNvGraphicFramePr>
          <p:nvPr>
            <p:custDataLst>
              <p:tags r:id="rId2"/>
            </p:custDataLst>
            <p:extLst>
              <p:ext uri="{D42A27DB-BD31-4B8C-83A1-F6EECF244321}">
                <p14:modId xmlns:p14="http://schemas.microsoft.com/office/powerpoint/2010/main" val="2702694593"/>
              </p:ext>
            </p:extLst>
          </p:nvPr>
        </p:nvGraphicFramePr>
        <p:xfrm>
          <a:off x="0" y="0"/>
          <a:ext cx="9210675" cy="6858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Graphique 3">
            <a:extLst>
              <a:ext uri="{FF2B5EF4-FFF2-40B4-BE49-F238E27FC236}">
                <a16:creationId xmlns:a16="http://schemas.microsoft.com/office/drawing/2014/main" id="{8F6E5B35-998E-492A-A27B-718CA317EF1B}"/>
              </a:ext>
            </a:extLst>
          </p:cNvPr>
          <p:cNvGraphicFramePr/>
          <p:nvPr>
            <p:extLst>
              <p:ext uri="{D42A27DB-BD31-4B8C-83A1-F6EECF244321}">
                <p14:modId xmlns:p14="http://schemas.microsoft.com/office/powerpoint/2010/main" val="1808185404"/>
              </p:ext>
            </p:extLst>
          </p:nvPr>
        </p:nvGraphicFramePr>
        <p:xfrm>
          <a:off x="933450" y="914400"/>
          <a:ext cx="7277100" cy="512444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92827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E8207A14-767A-4C2E-9707-2407BB4557FF}"/>
              </a:ext>
            </a:extLst>
          </p:cNvPr>
          <p:cNvGraphicFramePr>
            <a:graphicFrameLocks noGrp="1"/>
          </p:cNvGraphicFramePr>
          <p:nvPr>
            <p:ph idx="1"/>
            <p:custDataLst>
              <p:tags r:id="rId1"/>
            </p:custDataLst>
            <p:extLst>
              <p:ext uri="{D42A27DB-BD31-4B8C-83A1-F6EECF244321}">
                <p14:modId xmlns:p14="http://schemas.microsoft.com/office/powerpoint/2010/main" val="3916468636"/>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a:extLst>
              <a:ext uri="{FF2B5EF4-FFF2-40B4-BE49-F238E27FC236}">
                <a16:creationId xmlns:a16="http://schemas.microsoft.com/office/drawing/2014/main" id="{FC9F247C-BF5F-4529-BA81-F97AC88FBF16}"/>
              </a:ext>
            </a:extLst>
          </p:cNvPr>
          <p:cNvGraphicFramePr/>
          <p:nvPr>
            <p:extLst>
              <p:ext uri="{D42A27DB-BD31-4B8C-83A1-F6EECF244321}">
                <p14:modId xmlns:p14="http://schemas.microsoft.com/office/powerpoint/2010/main" val="447654158"/>
              </p:ext>
            </p:extLst>
          </p:nvPr>
        </p:nvGraphicFramePr>
        <p:xfrm>
          <a:off x="828675" y="381000"/>
          <a:ext cx="7343775" cy="578167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7442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rotWithShape="1">
          <a:blip r:embed="rId5" cstate="print">
            <a:extLst>
              <a:ext uri="{28A0092B-C50C-407E-A947-70E740481C1C}">
                <a14:useLocalDpi xmlns:a14="http://schemas.microsoft.com/office/drawing/2010/main" val="0"/>
              </a:ext>
            </a:extLst>
          </a:blip>
          <a:srcRect b="1784"/>
          <a:stretch/>
        </p:blipFill>
        <p:spPr>
          <a:xfrm>
            <a:off x="6286500" y="40551"/>
            <a:ext cx="1333500" cy="873144"/>
          </a:xfrm>
          <a:prstGeom prst="rect">
            <a:avLst/>
          </a:prstGeom>
        </p:spPr>
      </p:pic>
      <p:sp>
        <p:nvSpPr>
          <p:cNvPr id="2" name="Titre 1"/>
          <p:cNvSpPr>
            <a:spLocks noGrp="1"/>
          </p:cNvSpPr>
          <p:nvPr>
            <p:ph type="title"/>
            <p:custDataLst>
              <p:tags r:id="rId2"/>
            </p:custDataLst>
          </p:nvPr>
        </p:nvSpPr>
        <p:spPr>
          <a:xfrm>
            <a:off x="628649" y="221192"/>
            <a:ext cx="7886700" cy="1325563"/>
          </a:xfrm>
        </p:spPr>
        <p:txBody>
          <a:bodyPr>
            <a:normAutofit/>
          </a:bodyPr>
          <a:lstStyle/>
          <a:p>
            <a:pPr algn="ctr"/>
            <a:r>
              <a:rPr lang="fr-CA" sz="3200" b="1" dirty="0">
                <a:effectLst>
                  <a:outerShdw blurRad="38100" dist="38100" dir="2700000" algn="tl">
                    <a:srgbClr val="000000">
                      <a:alpha val="43137"/>
                    </a:srgbClr>
                  </a:outerShdw>
                </a:effectLst>
                <a:latin typeface="+mn-lt"/>
              </a:rPr>
              <a:t>Endettement 2017</a:t>
            </a:r>
            <a:br>
              <a:rPr lang="fr-CA" sz="3200" b="1" dirty="0">
                <a:effectLst>
                  <a:outerShdw blurRad="38100" dist="38100" dir="2700000" algn="tl">
                    <a:srgbClr val="000000">
                      <a:alpha val="43137"/>
                    </a:srgbClr>
                  </a:outerShdw>
                </a:effectLst>
                <a:latin typeface="+mn-lt"/>
              </a:rPr>
            </a:br>
            <a:r>
              <a:rPr lang="fr-CA" sz="3200" b="1" dirty="0">
                <a:effectLst>
                  <a:outerShdw blurRad="38100" dist="38100" dir="2700000" algn="tl">
                    <a:srgbClr val="000000">
                      <a:alpha val="43137"/>
                    </a:srgbClr>
                  </a:outerShdw>
                </a:effectLst>
                <a:latin typeface="+mn-lt"/>
              </a:rPr>
              <a:t>1 497$ / par unité d’évaluation (515 000$)</a:t>
            </a:r>
          </a:p>
        </p:txBody>
      </p:sp>
      <p:graphicFrame>
        <p:nvGraphicFramePr>
          <p:cNvPr id="5" name="Graphique 4">
            <a:extLst>
              <a:ext uri="{FF2B5EF4-FFF2-40B4-BE49-F238E27FC236}">
                <a16:creationId xmlns:a16="http://schemas.microsoft.com/office/drawing/2014/main" id="{BED2D18D-3B2D-40EA-A556-0FD2F3BB238C}"/>
              </a:ext>
            </a:extLst>
          </p:cNvPr>
          <p:cNvGraphicFramePr/>
          <p:nvPr>
            <p:extLst>
              <p:ext uri="{D42A27DB-BD31-4B8C-83A1-F6EECF244321}">
                <p14:modId xmlns:p14="http://schemas.microsoft.com/office/powerpoint/2010/main" val="1881867112"/>
              </p:ext>
            </p:extLst>
          </p:nvPr>
        </p:nvGraphicFramePr>
        <p:xfrm>
          <a:off x="1643061" y="1676400"/>
          <a:ext cx="5976939" cy="470058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6386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a:extLst>
              <a:ext uri="{FF2B5EF4-FFF2-40B4-BE49-F238E27FC236}">
                <a16:creationId xmlns:a16="http://schemas.microsoft.com/office/drawing/2014/main" id="{62F38644-3FF7-4D70-9FB4-A67B4F5B9032}"/>
              </a:ext>
            </a:extLst>
          </p:cNvPr>
          <p:cNvGraphicFramePr>
            <a:graphicFrameLocks noGrp="1"/>
          </p:cNvGraphicFramePr>
          <p:nvPr>
            <p:ph idx="1"/>
            <p:extLst>
              <p:ext uri="{D42A27DB-BD31-4B8C-83A1-F6EECF244321}">
                <p14:modId xmlns:p14="http://schemas.microsoft.com/office/powerpoint/2010/main" val="3057309272"/>
              </p:ext>
            </p:extLst>
          </p:nvPr>
        </p:nvGraphicFramePr>
        <p:xfrm>
          <a:off x="485775" y="247650"/>
          <a:ext cx="7886700" cy="6276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74364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 name="Image 19" descr="Une image contenant eau, herbe, extérieur, ciel&#10;&#10;Description générée avec un niveau de confiance très élevé">
            <a:extLst>
              <a:ext uri="{FF2B5EF4-FFF2-40B4-BE49-F238E27FC236}">
                <a16:creationId xmlns:a16="http://schemas.microsoft.com/office/drawing/2014/main" id="{27CE35E0-99FA-42E2-9BB4-E3AC42F9F1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55" r="27691" b="2"/>
          <a:stretch/>
        </p:blipFill>
        <p:spPr>
          <a:xfrm>
            <a:off x="3621880" y="-478"/>
            <a:ext cx="5522119" cy="1709928"/>
          </a:xfrm>
          <a:prstGeom prst="rect">
            <a:avLst/>
          </a:prstGeom>
        </p:spPr>
      </p:pic>
      <p:pic>
        <p:nvPicPr>
          <p:cNvPr id="3" name="Image 2" descr="Une image contenant neige, extérieur, arbre, ciel&#10;&#10;Description générée avec un niveau de confiance très élevé">
            <a:extLst>
              <a:ext uri="{FF2B5EF4-FFF2-40B4-BE49-F238E27FC236}">
                <a16:creationId xmlns:a16="http://schemas.microsoft.com/office/drawing/2014/main" id="{7FF1CED4-C5FC-45FD-84DB-838B1CFAF9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5120" r="-2" b="18959"/>
          <a:stretch/>
        </p:blipFill>
        <p:spPr>
          <a:xfrm>
            <a:off x="4186238" y="1709450"/>
            <a:ext cx="4957762" cy="1709930"/>
          </a:xfrm>
          <a:prstGeom prst="rect">
            <a:avLst/>
          </a:prstGeom>
        </p:spPr>
      </p:pic>
      <p:pic>
        <p:nvPicPr>
          <p:cNvPr id="18" name="Image 17" descr="Une image contenant camion, extérieur, terrain, voiture&#10;&#10;Description générée avec un niveau de confiance très élevé">
            <a:extLst>
              <a:ext uri="{FF2B5EF4-FFF2-40B4-BE49-F238E27FC236}">
                <a16:creationId xmlns:a16="http://schemas.microsoft.com/office/drawing/2014/main" id="{9F50B7D4-D4BF-4F7B-9D32-70D2A68A9D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7903" r="-3" b="29546"/>
          <a:stretch/>
        </p:blipFill>
        <p:spPr>
          <a:xfrm>
            <a:off x="4805461" y="3411479"/>
            <a:ext cx="4338539" cy="1709928"/>
          </a:xfrm>
          <a:prstGeom prst="rect">
            <a:avLst/>
          </a:prstGeom>
        </p:spPr>
      </p:pic>
      <p:pic>
        <p:nvPicPr>
          <p:cNvPr id="10" name="Image 9" descr="Une image contenant terrain, transport, tondeuse, moto&#10;&#10;Description générée avec un niveau de confiance très élevé">
            <a:extLst>
              <a:ext uri="{FF2B5EF4-FFF2-40B4-BE49-F238E27FC236}">
                <a16:creationId xmlns:a16="http://schemas.microsoft.com/office/drawing/2014/main" id="{6A9049F8-E757-457B-B91B-867C950A802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603" r="1" b="14894"/>
          <a:stretch/>
        </p:blipFill>
        <p:spPr>
          <a:xfrm>
            <a:off x="5379243" y="5121407"/>
            <a:ext cx="3764756" cy="1736594"/>
          </a:xfrm>
          <a:prstGeom prst="rect">
            <a:avLst/>
          </a:prstGeom>
        </p:spPr>
      </p:pic>
      <p:sp>
        <p:nvSpPr>
          <p:cNvPr id="25" name="Freeform 3">
            <a:extLst>
              <a:ext uri="{FF2B5EF4-FFF2-40B4-BE49-F238E27FC236}">
                <a16:creationId xmlns:a16="http://schemas.microsoft.com/office/drawing/2014/main" id="{4F73F8C3-1C4E-4FEF-BDCB-C77DF6C982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9"/>
            <a:ext cx="7101525"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4">
            <a:extLst>
              <a:ext uri="{FF2B5EF4-FFF2-40B4-BE49-F238E27FC236}">
                <a16:creationId xmlns:a16="http://schemas.microsoft.com/office/drawing/2014/main" id="{13D4FE3A-AEE7-42FE-B3CA-9652192CAFB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9"/>
            <a:ext cx="6058538"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a:spLocks noGrp="1"/>
          </p:cNvSpPr>
          <p:nvPr>
            <p:ph type="title"/>
            <p:custDataLst>
              <p:tags r:id="rId1"/>
            </p:custDataLst>
          </p:nvPr>
        </p:nvSpPr>
        <p:spPr>
          <a:xfrm>
            <a:off x="603504" y="2600325"/>
            <a:ext cx="3711321" cy="2651200"/>
          </a:xfrm>
        </p:spPr>
        <p:txBody>
          <a:bodyPr vert="horz" lIns="91440" tIns="45720" rIns="91440" bIns="45720" rtlCol="0" anchor="t">
            <a:normAutofit/>
          </a:bodyPr>
          <a:lstStyle/>
          <a:p>
            <a:r>
              <a:rPr lang="en-US" sz="4700" b="1" kern="1200" dirty="0" err="1">
                <a:solidFill>
                  <a:schemeClr val="bg1"/>
                </a:solidFill>
                <a:effectLst>
                  <a:outerShdw blurRad="38100" dist="38100" dir="2700000" algn="tl">
                    <a:srgbClr val="000000">
                      <a:alpha val="43137"/>
                    </a:srgbClr>
                  </a:outerShdw>
                </a:effectLst>
                <a:latin typeface="+mj-lt"/>
                <a:ea typeface="+mj-ea"/>
                <a:cs typeface="+mj-cs"/>
              </a:rPr>
              <a:t>Réalisations</a:t>
            </a:r>
            <a:r>
              <a:rPr lang="en-US" sz="4700" b="1" kern="1200" dirty="0">
                <a:solidFill>
                  <a:schemeClr val="bg1"/>
                </a:solidFill>
                <a:effectLst>
                  <a:outerShdw blurRad="38100" dist="38100" dir="2700000" algn="tl">
                    <a:srgbClr val="000000">
                      <a:alpha val="43137"/>
                    </a:srgbClr>
                  </a:outerShdw>
                </a:effectLst>
                <a:latin typeface="+mj-lt"/>
                <a:ea typeface="+mj-ea"/>
                <a:cs typeface="+mj-cs"/>
              </a:rPr>
              <a:t> 2017</a:t>
            </a:r>
          </a:p>
        </p:txBody>
      </p:sp>
      <p:pic>
        <p:nvPicPr>
          <p:cNvPr id="26" name="Image 25" descr="Une image contenant texte, tableau blanc&#10;&#10;Description générée avec un niveau de confiance très élevé">
            <a:extLst>
              <a:ext uri="{FF2B5EF4-FFF2-40B4-BE49-F238E27FC236}">
                <a16:creationId xmlns:a16="http://schemas.microsoft.com/office/drawing/2014/main" id="{67CA7C54-5952-4A9A-B02D-59FDBCC40AB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945790">
            <a:off x="828883" y="3909962"/>
            <a:ext cx="3302902" cy="2477176"/>
          </a:xfrm>
          <a:prstGeom prst="rect">
            <a:avLst/>
          </a:prstGeom>
        </p:spPr>
      </p:pic>
      <p:pic>
        <p:nvPicPr>
          <p:cNvPr id="28" name="Image 27" descr="Une image contenant neige, extérieur, arbre, maison&#10;&#10;Description générée avec un niveau de confiance très élevé">
            <a:extLst>
              <a:ext uri="{FF2B5EF4-FFF2-40B4-BE49-F238E27FC236}">
                <a16:creationId xmlns:a16="http://schemas.microsoft.com/office/drawing/2014/main" id="{E19BF1BD-2628-424C-84AA-A14D65664B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9990" y="374352"/>
            <a:ext cx="2501900" cy="1876425"/>
          </a:xfrm>
          <a:prstGeom prst="rect">
            <a:avLst/>
          </a:prstGeom>
        </p:spPr>
      </p:pic>
      <p:pic>
        <p:nvPicPr>
          <p:cNvPr id="31" name="Image 30">
            <a:extLst>
              <a:ext uri="{FF2B5EF4-FFF2-40B4-BE49-F238E27FC236}">
                <a16:creationId xmlns:a16="http://schemas.microsoft.com/office/drawing/2014/main" id="{18754C5A-3513-4E30-9231-B3CB4A911D0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37296" y="6271141"/>
            <a:ext cx="1745487" cy="533839"/>
          </a:xfrm>
          <a:prstGeom prst="rect">
            <a:avLst/>
          </a:prstGeom>
        </p:spPr>
      </p:pic>
    </p:spTree>
    <p:extLst>
      <p:ext uri="{BB962C8B-B14F-4D97-AF65-F5344CB8AC3E}">
        <p14:creationId xmlns:p14="http://schemas.microsoft.com/office/powerpoint/2010/main" val="3977206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6E13DAD0-A4B0-4817-8995-A0D346584BD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531267" y="3509963"/>
            <a:ext cx="5319162" cy="2967839"/>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7" name="Straight Connector 56">
            <a:extLst>
              <a:ext uri="{FF2B5EF4-FFF2-40B4-BE49-F238E27FC236}">
                <a16:creationId xmlns:a16="http://schemas.microsoft.com/office/drawing/2014/main" id="{59F9672C-557D-4871-B58C-7874589D7F8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53715" y="5443086"/>
            <a:ext cx="4800600"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9" name="Image 8" descr="Une image contenant texte&#10;&#10;Description générée avec un niveau de confiance très élevé">
            <a:extLst>
              <a:ext uri="{FF2B5EF4-FFF2-40B4-BE49-F238E27FC236}">
                <a16:creationId xmlns:a16="http://schemas.microsoft.com/office/drawing/2014/main" id="{A738722A-6C07-4FA2-8502-D3615CB1E65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959" r="-2" b="9092"/>
          <a:stretch/>
        </p:blipFill>
        <p:spPr>
          <a:xfrm rot="5400000">
            <a:off x="-2889" y="562848"/>
            <a:ext cx="3602570" cy="3120339"/>
          </a:xfrm>
          <a:prstGeom prst="rect">
            <a:avLst/>
          </a:prstGeom>
        </p:spPr>
      </p:pic>
      <p:pic>
        <p:nvPicPr>
          <p:cNvPr id="27" name="Image 26" descr="Une image contenant intérieur, personne, mur, assis&#10;&#10;Description générée avec un niveau de confiance très élevé">
            <a:extLst>
              <a:ext uri="{FF2B5EF4-FFF2-40B4-BE49-F238E27FC236}">
                <a16:creationId xmlns:a16="http://schemas.microsoft.com/office/drawing/2014/main" id="{83A772E7-EBAE-42F7-A130-4CD7B000D06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9727" r="13585" b="3"/>
          <a:stretch/>
        </p:blipFill>
        <p:spPr>
          <a:xfrm>
            <a:off x="3479216" y="321733"/>
            <a:ext cx="2654982" cy="2985818"/>
          </a:xfrm>
          <a:prstGeom prst="rect">
            <a:avLst/>
          </a:prstGeom>
        </p:spPr>
      </p:pic>
      <p:pic>
        <p:nvPicPr>
          <p:cNvPr id="12" name="Image 11" descr="Une image contenant chien, intérieur, pleine, ours&#10;&#10;Description générée avec un niveau de confiance élevé">
            <a:extLst>
              <a:ext uri="{FF2B5EF4-FFF2-40B4-BE49-F238E27FC236}">
                <a16:creationId xmlns:a16="http://schemas.microsoft.com/office/drawing/2014/main" id="{DACCECD7-26D5-4376-8230-82A505D9524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355" r="12195"/>
          <a:stretch/>
        </p:blipFill>
        <p:spPr>
          <a:xfrm rot="5400000">
            <a:off x="6094364" y="488796"/>
            <a:ext cx="2985818" cy="2651693"/>
          </a:xfrm>
          <a:prstGeom prst="rect">
            <a:avLst/>
          </a:prstGeom>
        </p:spPr>
      </p:pic>
      <p:pic>
        <p:nvPicPr>
          <p:cNvPr id="32" name="Image 31">
            <a:extLst>
              <a:ext uri="{FF2B5EF4-FFF2-40B4-BE49-F238E27FC236}">
                <a16:creationId xmlns:a16="http://schemas.microsoft.com/office/drawing/2014/main" id="{91C3800A-8B31-43F9-B1FB-AC3C278679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99256" y="5840525"/>
            <a:ext cx="1745487" cy="533839"/>
          </a:xfrm>
          <a:prstGeom prst="rect">
            <a:avLst/>
          </a:prstGeom>
        </p:spPr>
      </p:pic>
      <p:sp>
        <p:nvSpPr>
          <p:cNvPr id="2" name="Titre 1"/>
          <p:cNvSpPr>
            <a:spLocks noGrp="1"/>
          </p:cNvSpPr>
          <p:nvPr>
            <p:ph type="title"/>
            <p:custDataLst>
              <p:tags r:id="rId1"/>
            </p:custDataLst>
          </p:nvPr>
        </p:nvSpPr>
        <p:spPr>
          <a:xfrm>
            <a:off x="3766365" y="3812954"/>
            <a:ext cx="4848966" cy="1516014"/>
          </a:xfrm>
        </p:spPr>
        <p:txBody>
          <a:bodyPr vert="horz" lIns="91440" tIns="45720" rIns="91440" bIns="45720" rtlCol="0" anchor="b">
            <a:normAutofit/>
          </a:bodyPr>
          <a:lstStyle/>
          <a:p>
            <a:r>
              <a:rPr lang="en-US" sz="4200" b="1" kern="1200">
                <a:solidFill>
                  <a:schemeClr val="bg1"/>
                </a:solidFill>
                <a:effectLst>
                  <a:outerShdw blurRad="38100" dist="38100" dir="2700000" algn="tl">
                    <a:srgbClr val="000000">
                      <a:alpha val="43137"/>
                    </a:srgbClr>
                  </a:outerShdw>
                </a:effectLst>
                <a:latin typeface="+mj-lt"/>
                <a:ea typeface="+mj-ea"/>
                <a:cs typeface="+mj-cs"/>
              </a:rPr>
              <a:t>Réalisations 2017</a:t>
            </a:r>
          </a:p>
        </p:txBody>
      </p:sp>
      <p:pic>
        <p:nvPicPr>
          <p:cNvPr id="20" name="Image 19" descr="Une image contenant herbe, extérieur, arbre, ciel&#10;&#10;Description générée avec un niveau de confiance très élevé">
            <a:extLst>
              <a:ext uri="{FF2B5EF4-FFF2-40B4-BE49-F238E27FC236}">
                <a16:creationId xmlns:a16="http://schemas.microsoft.com/office/drawing/2014/main" id="{7D3AE977-4CF8-43D1-994E-0F8BECB099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9703" y="3954993"/>
            <a:ext cx="3120340" cy="2581275"/>
          </a:xfrm>
          <a:prstGeom prst="rect">
            <a:avLst/>
          </a:prstGeom>
        </p:spPr>
      </p:pic>
    </p:spTree>
    <p:extLst>
      <p:ext uri="{BB962C8B-B14F-4D97-AF65-F5344CB8AC3E}">
        <p14:creationId xmlns:p14="http://schemas.microsoft.com/office/powerpoint/2010/main" val="3467232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FC0DEEBF-DB94-4E7E-A9D3-84FA863C3BD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531267" y="3509963"/>
            <a:ext cx="5319162" cy="2967839"/>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35">
            <a:extLst>
              <a:ext uri="{FF2B5EF4-FFF2-40B4-BE49-F238E27FC236}">
                <a16:creationId xmlns:a16="http://schemas.microsoft.com/office/drawing/2014/main" id="{77A9CA3A-7216-41E0-B3CD-058077FD396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53715" y="5443086"/>
            <a:ext cx="4800600"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Image 11" descr="Une image contenant ciel, extérieur, herbe, champ&#10;&#10;Description générée avec un niveau de confiance très élevé">
            <a:extLst>
              <a:ext uri="{FF2B5EF4-FFF2-40B4-BE49-F238E27FC236}">
                <a16:creationId xmlns:a16="http://schemas.microsoft.com/office/drawing/2014/main" id="{1A330A56-3577-4691-A07F-DBB98AB94C9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32" r="2" b="2"/>
          <a:stretch/>
        </p:blipFill>
        <p:spPr>
          <a:xfrm>
            <a:off x="238226" y="321733"/>
            <a:ext cx="3120339" cy="2985818"/>
          </a:xfrm>
          <a:prstGeom prst="rect">
            <a:avLst/>
          </a:prstGeom>
        </p:spPr>
      </p:pic>
      <p:sp>
        <p:nvSpPr>
          <p:cNvPr id="2" name="Titre 1"/>
          <p:cNvSpPr>
            <a:spLocks noGrp="1"/>
          </p:cNvSpPr>
          <p:nvPr>
            <p:ph type="title"/>
            <p:custDataLst>
              <p:tags r:id="rId1"/>
            </p:custDataLst>
          </p:nvPr>
        </p:nvSpPr>
        <p:spPr>
          <a:xfrm>
            <a:off x="3766365" y="3812954"/>
            <a:ext cx="4848966" cy="1516014"/>
          </a:xfrm>
        </p:spPr>
        <p:txBody>
          <a:bodyPr vert="horz" lIns="91440" tIns="45720" rIns="91440" bIns="45720" rtlCol="0" anchor="b">
            <a:normAutofit/>
          </a:bodyPr>
          <a:lstStyle/>
          <a:p>
            <a:r>
              <a:rPr lang="en-US" sz="4200" b="1" kern="1200">
                <a:solidFill>
                  <a:schemeClr val="bg1"/>
                </a:solidFill>
                <a:effectLst>
                  <a:outerShdw blurRad="38100" dist="38100" dir="2700000" algn="tl">
                    <a:srgbClr val="000000">
                      <a:alpha val="43137"/>
                    </a:srgbClr>
                  </a:outerShdw>
                </a:effectLst>
                <a:latin typeface="+mj-lt"/>
                <a:ea typeface="+mj-ea"/>
                <a:cs typeface="+mj-cs"/>
              </a:rPr>
              <a:t>Réalisations 2017- Les coups de cœur…</a:t>
            </a:r>
          </a:p>
        </p:txBody>
      </p:sp>
      <p:pic>
        <p:nvPicPr>
          <p:cNvPr id="16" name="Image 15" descr="Une image contenant arbre, extérieur, ciel, terrain&#10;&#10;Description générée avec un niveau de confiance très élevé">
            <a:extLst>
              <a:ext uri="{FF2B5EF4-FFF2-40B4-BE49-F238E27FC236}">
                <a16:creationId xmlns:a16="http://schemas.microsoft.com/office/drawing/2014/main" id="{7FF8F4D0-EAE2-4A29-8020-B0F34936D0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04004" y="334846"/>
            <a:ext cx="3160304" cy="2985817"/>
          </a:xfrm>
          <a:prstGeom prst="rect">
            <a:avLst/>
          </a:prstGeom>
        </p:spPr>
      </p:pic>
      <p:pic>
        <p:nvPicPr>
          <p:cNvPr id="26" name="Image 25" descr="Une image contenant personne, extérieur, homme&#10;&#10;Description générée avec un niveau de confiance élevé">
            <a:extLst>
              <a:ext uri="{FF2B5EF4-FFF2-40B4-BE49-F238E27FC236}">
                <a16:creationId xmlns:a16="http://schemas.microsoft.com/office/drawing/2014/main" id="{070D8E28-7CFA-484D-8CF1-8357E903B1F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7094" r="-2" b="-2"/>
          <a:stretch/>
        </p:blipFill>
        <p:spPr>
          <a:xfrm rot="5400000">
            <a:off x="3049035" y="725810"/>
            <a:ext cx="2972704" cy="2190782"/>
          </a:xfrm>
          <a:prstGeom prst="rect">
            <a:avLst/>
          </a:prstGeom>
        </p:spPr>
      </p:pic>
      <p:pic>
        <p:nvPicPr>
          <p:cNvPr id="28" name="Image 27">
            <a:extLst>
              <a:ext uri="{FF2B5EF4-FFF2-40B4-BE49-F238E27FC236}">
                <a16:creationId xmlns:a16="http://schemas.microsoft.com/office/drawing/2014/main" id="{01E7E2DC-AC86-4CC3-8053-A2F7A14185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45863" y="5734103"/>
            <a:ext cx="1745487" cy="533839"/>
          </a:xfrm>
          <a:prstGeom prst="rect">
            <a:avLst/>
          </a:prstGeom>
        </p:spPr>
      </p:pic>
      <p:pic>
        <p:nvPicPr>
          <p:cNvPr id="31" name="Image 30" descr="Une image contenant personne, intérieur, gens&#10;&#10;Description générée avec un niveau de confiance élevé">
            <a:extLst>
              <a:ext uri="{FF2B5EF4-FFF2-40B4-BE49-F238E27FC236}">
                <a16:creationId xmlns:a16="http://schemas.microsoft.com/office/drawing/2014/main" id="{708CCB2D-68EF-468D-B698-E266CC696F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8226" y="3429001"/>
            <a:ext cx="3201770" cy="3094150"/>
          </a:xfrm>
          <a:prstGeom prst="rect">
            <a:avLst/>
          </a:prstGeom>
        </p:spPr>
      </p:pic>
    </p:spTree>
    <p:extLst>
      <p:ext uri="{BB962C8B-B14F-4D97-AF65-F5344CB8AC3E}">
        <p14:creationId xmlns:p14="http://schemas.microsoft.com/office/powerpoint/2010/main" val="19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custDataLst>
              <p:tags r:id="rId1"/>
            </p:custDataLst>
          </p:nvPr>
        </p:nvSpPr>
        <p:spPr>
          <a:xfrm>
            <a:off x="2286000" y="412158"/>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Revenus 2018</a:t>
            </a:r>
          </a:p>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1 013 658 $</a:t>
            </a:r>
          </a:p>
        </p:txBody>
      </p:sp>
      <p:pic>
        <p:nvPicPr>
          <p:cNvPr id="4" name="Image 3"/>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5847347" y="4114061"/>
            <a:ext cx="2962934" cy="2467212"/>
          </a:xfrm>
          <a:prstGeom prst="rect">
            <a:avLst/>
          </a:prstGeom>
        </p:spPr>
      </p:pic>
      <p:graphicFrame>
        <p:nvGraphicFramePr>
          <p:cNvPr id="3" name="Tableau 2"/>
          <p:cNvGraphicFramePr>
            <a:graphicFrameLocks noGrp="1"/>
          </p:cNvGraphicFramePr>
          <p:nvPr>
            <p:custDataLst>
              <p:tags r:id="rId3"/>
            </p:custDataLst>
            <p:extLst>
              <p:ext uri="{D42A27DB-BD31-4B8C-83A1-F6EECF244321}">
                <p14:modId xmlns:p14="http://schemas.microsoft.com/office/powerpoint/2010/main" val="502958186"/>
              </p:ext>
            </p:extLst>
          </p:nvPr>
        </p:nvGraphicFramePr>
        <p:xfrm>
          <a:off x="0" y="1836884"/>
          <a:ext cx="9144000" cy="2219325"/>
        </p:xfrm>
        <a:graphic>
          <a:graphicData uri="http://schemas.openxmlformats.org/drawingml/2006/table">
            <a:tbl>
              <a:tblPr>
                <a:tableStyleId>{5C22544A-7EE6-4342-B048-85BDC9FD1C3A}</a:tableStyleId>
              </a:tblPr>
              <a:tblGrid>
                <a:gridCol w="3747057">
                  <a:extLst>
                    <a:ext uri="{9D8B030D-6E8A-4147-A177-3AD203B41FA5}">
                      <a16:colId xmlns:a16="http://schemas.microsoft.com/office/drawing/2014/main" val="20000"/>
                    </a:ext>
                  </a:extLst>
                </a:gridCol>
                <a:gridCol w="1405145">
                  <a:extLst>
                    <a:ext uri="{9D8B030D-6E8A-4147-A177-3AD203B41FA5}">
                      <a16:colId xmlns:a16="http://schemas.microsoft.com/office/drawing/2014/main" val="20001"/>
                    </a:ext>
                  </a:extLst>
                </a:gridCol>
                <a:gridCol w="658266">
                  <a:extLst>
                    <a:ext uri="{9D8B030D-6E8A-4147-A177-3AD203B41FA5}">
                      <a16:colId xmlns:a16="http://schemas.microsoft.com/office/drawing/2014/main" val="20002"/>
                    </a:ext>
                  </a:extLst>
                </a:gridCol>
                <a:gridCol w="1202602">
                  <a:extLst>
                    <a:ext uri="{9D8B030D-6E8A-4147-A177-3AD203B41FA5}">
                      <a16:colId xmlns:a16="http://schemas.microsoft.com/office/drawing/2014/main" val="20003"/>
                    </a:ext>
                  </a:extLst>
                </a:gridCol>
                <a:gridCol w="1101332">
                  <a:extLst>
                    <a:ext uri="{9D8B030D-6E8A-4147-A177-3AD203B41FA5}">
                      <a16:colId xmlns:a16="http://schemas.microsoft.com/office/drawing/2014/main" val="20004"/>
                    </a:ext>
                  </a:extLst>
                </a:gridCol>
                <a:gridCol w="1029598">
                  <a:extLst>
                    <a:ext uri="{9D8B030D-6E8A-4147-A177-3AD203B41FA5}">
                      <a16:colId xmlns:a16="http://schemas.microsoft.com/office/drawing/2014/main" val="20005"/>
                    </a:ext>
                  </a:extLst>
                </a:gridCol>
              </a:tblGrid>
              <a:tr h="219481">
                <a:tc>
                  <a:txBody>
                    <a:bodyPr/>
                    <a:lstStyle/>
                    <a:p>
                      <a:pPr algn="l" fontAlgn="b"/>
                      <a:r>
                        <a:rPr lang="fr-CA" sz="1400" b="1" i="1" u="none" strike="noStrike" dirty="0">
                          <a:effectLst/>
                        </a:rPr>
                        <a:t>REVENUS</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BUDGET 2018</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BUDGET 2017</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ÉCART $</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tc>
                  <a:txBody>
                    <a:bodyPr/>
                    <a:lstStyle/>
                    <a:p>
                      <a:pPr algn="ctr" fontAlgn="b"/>
                      <a:r>
                        <a:rPr lang="fr-CA" sz="1400" b="1" i="1" u="none" strike="noStrike" dirty="0">
                          <a:effectLst/>
                        </a:rPr>
                        <a:t>AUG. %</a:t>
                      </a:r>
                      <a:endParaRPr lang="fr-CA" sz="1400" b="1" i="1" u="none" strike="noStrike" dirty="0">
                        <a:solidFill>
                          <a:srgbClr val="000000"/>
                        </a:solidFill>
                        <a:effectLst/>
                        <a:latin typeface="Calibri" panose="020F0502020204030204" pitchFamily="34" charset="0"/>
                      </a:endParaRPr>
                    </a:p>
                  </a:txBody>
                  <a:tcPr marL="9525" marR="9525" marT="9525" marB="0" anchor="b">
                    <a:solidFill>
                      <a:srgbClr val="FFA3A3"/>
                    </a:solidFill>
                  </a:tcPr>
                </a:tc>
                <a:extLst>
                  <a:ext uri="{0D108BD9-81ED-4DB2-BD59-A6C34878D82A}">
                    <a16:rowId xmlns:a16="http://schemas.microsoft.com/office/drawing/2014/main" val="10000"/>
                  </a:ext>
                </a:extLst>
              </a:tr>
              <a:tr h="219481">
                <a:tc>
                  <a:txBody>
                    <a:bodyPr/>
                    <a:lstStyle/>
                    <a:p>
                      <a:pPr algn="l"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endParaRPr lang="fr-CA" sz="1400" b="1" i="0" u="sng" strike="noStrike" dirty="0">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1"/>
                  </a:ext>
                </a:extLst>
              </a:tr>
              <a:tr h="219481">
                <a:tc>
                  <a:txBody>
                    <a:bodyPr/>
                    <a:lstStyle/>
                    <a:p>
                      <a:pPr algn="l" fontAlgn="b"/>
                      <a:r>
                        <a:rPr lang="fr-CA" sz="1400" u="none" strike="noStrike" dirty="0">
                          <a:effectLst/>
                        </a:rPr>
                        <a:t>TAXES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680 883 $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67 %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669 441 $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11 442 $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2 %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2"/>
                  </a:ext>
                </a:extLst>
              </a:tr>
              <a:tr h="219481">
                <a:tc>
                  <a:txBody>
                    <a:bodyPr/>
                    <a:lstStyle/>
                    <a:p>
                      <a:pPr algn="l" fontAlgn="b"/>
                      <a:r>
                        <a:rPr lang="fr-CA" sz="1400" u="none" strike="noStrike" dirty="0">
                          <a:effectLst/>
                        </a:rPr>
                        <a:t>TARIFICATION</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273 940 $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27 %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264 877 $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9 063 $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3 %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3"/>
                  </a:ext>
                </a:extLst>
              </a:tr>
              <a:tr h="219481">
                <a:tc>
                  <a:txBody>
                    <a:bodyPr/>
                    <a:lstStyle/>
                    <a:p>
                      <a:pPr algn="l" fontAlgn="b"/>
                      <a:r>
                        <a:rPr lang="fr-CA" sz="1400" u="none" strike="noStrike" dirty="0">
                          <a:effectLst/>
                        </a:rPr>
                        <a:t>PAIEMENT TENANT LIEU DE TAXES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 0</a:t>
                      </a:r>
                      <a:r>
                        <a:rPr lang="fr-CA" sz="1400" u="none" strike="noStrike" baseline="0" dirty="0">
                          <a:effectLst/>
                        </a:rPr>
                        <a:t> </a:t>
                      </a:r>
                      <a:r>
                        <a:rPr lang="fr-CA" sz="1400" u="none" strike="noStrike" dirty="0">
                          <a:effectLst/>
                        </a:rPr>
                        <a:t>%</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4"/>
                  </a:ext>
                </a:extLst>
              </a:tr>
              <a:tr h="219481">
                <a:tc>
                  <a:txBody>
                    <a:bodyPr/>
                    <a:lstStyle/>
                    <a:p>
                      <a:pPr algn="l" fontAlgn="b"/>
                      <a:r>
                        <a:rPr lang="fr-CA" sz="1400" u="none" strike="noStrike" dirty="0">
                          <a:effectLst/>
                        </a:rPr>
                        <a:t>AUTRES REVENUS DE SOURCES LOCALES</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40 500 $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4 %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39 800 $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r" fontAlgn="b"/>
                      <a:r>
                        <a:rPr lang="fr-CA" sz="1400" u="none" strike="noStrike" dirty="0">
                          <a:effectLst/>
                        </a:rPr>
                        <a:t> 700 $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fr-CA" sz="1400" u="none" strike="noStrike" dirty="0">
                          <a:effectLst/>
                        </a:rPr>
                        <a:t> 2 %</a:t>
                      </a:r>
                      <a:endParaRPr lang="fr-CA" sz="14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0005"/>
                  </a:ext>
                </a:extLst>
              </a:tr>
              <a:tr h="219481">
                <a:tc>
                  <a:txBody>
                    <a:bodyPr/>
                    <a:lstStyle/>
                    <a:p>
                      <a:pPr algn="l" fontAlgn="b"/>
                      <a:r>
                        <a:rPr lang="fr-CA" sz="1400" u="none" strike="noStrike" dirty="0">
                          <a:effectLst/>
                        </a:rPr>
                        <a:t>TRANSFERTS INCONDITIONNELS</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r" fontAlgn="b"/>
                      <a:r>
                        <a:rPr lang="fr-CA" sz="1400" u="none" strike="noStrike" dirty="0">
                          <a:effectLst/>
                        </a:rPr>
                        <a:t>0 $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tc>
                  <a:txBody>
                    <a:bodyPr/>
                    <a:lstStyle/>
                    <a:p>
                      <a:pPr algn="ctr" fontAlgn="b"/>
                      <a:r>
                        <a:rPr lang="fr-CA" sz="1400" u="none" strike="noStrike" dirty="0">
                          <a:effectLst/>
                        </a:rPr>
                        <a:t> 0 %</a:t>
                      </a:r>
                      <a:endParaRPr lang="fr-CA" sz="1400" b="0" i="0" u="none" strike="noStrike" dirty="0">
                        <a:solidFill>
                          <a:srgbClr val="000000"/>
                        </a:solidFill>
                        <a:effectLst/>
                        <a:latin typeface="Calibri" panose="020F0502020204030204" pitchFamily="34" charset="0"/>
                      </a:endParaRPr>
                    </a:p>
                  </a:txBody>
                  <a:tcPr marL="9525" marR="9525" marT="9525" marB="0" anchor="b">
                    <a:solidFill>
                      <a:schemeClr val="bg1">
                        <a:lumMod val="85000"/>
                      </a:schemeClr>
                    </a:solidFill>
                  </a:tcPr>
                </a:tc>
                <a:extLst>
                  <a:ext uri="{0D108BD9-81ED-4DB2-BD59-A6C34878D82A}">
                    <a16:rowId xmlns:a16="http://schemas.microsoft.com/office/drawing/2014/main" val="10006"/>
                  </a:ext>
                </a:extLst>
              </a:tr>
              <a:tr h="247027">
                <a:tc>
                  <a:txBody>
                    <a:bodyPr/>
                    <a:lstStyle/>
                    <a:p>
                      <a:pPr algn="l" fontAlgn="b"/>
                      <a:r>
                        <a:rPr lang="fr-CA" sz="1400" u="none" strike="noStrike" dirty="0">
                          <a:effectLst/>
                        </a:rPr>
                        <a:t>TRANSFERTS CONDITIONNELS</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r" fontAlgn="b"/>
                      <a:r>
                        <a:rPr lang="fr-CA" sz="1400" u="none" strike="noStrike" dirty="0">
                          <a:effectLst/>
                        </a:rPr>
                        <a:t>18 335 $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ctr" fontAlgn="b"/>
                      <a:r>
                        <a:rPr lang="fr-CA" sz="1400" u="none" strike="noStrike" dirty="0">
                          <a:effectLst/>
                        </a:rPr>
                        <a:t>2</a:t>
                      </a:r>
                      <a:r>
                        <a:rPr lang="fr-CA" sz="1400" u="none" strike="noStrike" baseline="0" dirty="0">
                          <a:effectLst/>
                        </a:rPr>
                        <a:t> </a:t>
                      </a:r>
                      <a:r>
                        <a:rPr lang="fr-CA" sz="1400" u="none" strike="noStrike" dirty="0">
                          <a:effectLst/>
                        </a:rPr>
                        <a:t>%</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r" fontAlgn="b"/>
                      <a:r>
                        <a:rPr lang="fr-CA" sz="1400" u="none" strike="noStrike" dirty="0">
                          <a:effectLst/>
                        </a:rPr>
                        <a:t>19 835 $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r" fontAlgn="b"/>
                      <a:r>
                        <a:rPr lang="fr-CA" sz="1400" u="none" strike="noStrike" dirty="0">
                          <a:effectLst/>
                        </a:rPr>
                        <a:t>- 1 500</a:t>
                      </a:r>
                      <a:r>
                        <a:rPr lang="fr-CA" sz="1400" u="none" strike="noStrike" baseline="0" dirty="0">
                          <a:effectLst/>
                        </a:rPr>
                        <a:t> </a:t>
                      </a:r>
                      <a:r>
                        <a:rPr lang="fr-CA" sz="1400" u="none" strike="noStrike" dirty="0">
                          <a:effectLst/>
                        </a:rPr>
                        <a:t>$</a:t>
                      </a:r>
                    </a:p>
                    <a:p>
                      <a:pPr algn="r" fontAlgn="b"/>
                      <a:r>
                        <a:rPr lang="fr-CA" sz="1400" u="none" strike="noStrike" dirty="0">
                          <a:effectLst/>
                        </a:rPr>
                        <a:t> </a:t>
                      </a:r>
                      <a:endParaRPr lang="fr-CA" sz="1400" b="0" i="0" u="none" strike="noStrike" dirty="0">
                        <a:solidFill>
                          <a:srgbClr val="000000"/>
                        </a:solidFill>
                        <a:effectLst/>
                        <a:latin typeface="Calibri" panose="020F0502020204030204" pitchFamily="34" charset="0"/>
                      </a:endParaRPr>
                    </a:p>
                  </a:txBody>
                  <a:tcPr marL="9525" marR="9525" marT="9525" marB="0">
                    <a:noFill/>
                  </a:tcPr>
                </a:tc>
                <a:tc>
                  <a:txBody>
                    <a:bodyPr/>
                    <a:lstStyle/>
                    <a:p>
                      <a:pPr algn="ctr" fontAlgn="b"/>
                      <a:r>
                        <a:rPr lang="fr-CA" sz="1400" u="none" strike="noStrike" dirty="0">
                          <a:effectLst/>
                        </a:rPr>
                        <a:t>- 8 %</a:t>
                      </a:r>
                      <a:endParaRPr lang="fr-CA" sz="1400" b="0" i="0" u="none" strike="noStrike" dirty="0">
                        <a:solidFill>
                          <a:srgbClr val="000000"/>
                        </a:solidFill>
                        <a:effectLst/>
                        <a:latin typeface="Calibri" panose="020F0502020204030204" pitchFamily="34" charset="0"/>
                      </a:endParaRPr>
                    </a:p>
                  </a:txBody>
                  <a:tcPr marL="9525" marR="9525" marT="9525" marB="0">
                    <a:noFill/>
                  </a:tcPr>
                </a:tc>
                <a:extLst>
                  <a:ext uri="{0D108BD9-81ED-4DB2-BD59-A6C34878D82A}">
                    <a16:rowId xmlns:a16="http://schemas.microsoft.com/office/drawing/2014/main" val="10007"/>
                  </a:ext>
                </a:extLst>
              </a:tr>
              <a:tr h="219481">
                <a:tc>
                  <a:txBody>
                    <a:bodyPr/>
                    <a:lstStyle/>
                    <a:p>
                      <a:pPr algn="l" fontAlgn="b"/>
                      <a:r>
                        <a:rPr lang="fr-CA" sz="1400" u="none" strike="noStrike" dirty="0">
                          <a:solidFill>
                            <a:schemeClr val="bg1"/>
                          </a:solidFill>
                          <a:effectLst/>
                        </a:rPr>
                        <a:t>TOTAL DES REVENUS</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1 013 658 $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ctr" fontAlgn="b"/>
                      <a:r>
                        <a:rPr lang="fr-CA" sz="1400" u="none" strike="noStrike" dirty="0">
                          <a:solidFill>
                            <a:schemeClr val="bg1"/>
                          </a:solidFill>
                          <a:effectLst/>
                        </a:rPr>
                        <a:t>100 %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993 953 $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r" fontAlgn="b"/>
                      <a:r>
                        <a:rPr lang="fr-CA" sz="1400" u="none" strike="noStrike" dirty="0">
                          <a:solidFill>
                            <a:schemeClr val="bg1"/>
                          </a:solidFill>
                          <a:effectLst/>
                        </a:rPr>
                        <a:t>19 705 $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tc>
                  <a:txBody>
                    <a:bodyPr/>
                    <a:lstStyle/>
                    <a:p>
                      <a:pPr algn="ctr" fontAlgn="b"/>
                      <a:r>
                        <a:rPr lang="fr-CA" sz="1400" u="none" strike="noStrike" dirty="0">
                          <a:solidFill>
                            <a:schemeClr val="bg1"/>
                          </a:solidFill>
                          <a:effectLst/>
                        </a:rPr>
                        <a:t>2 %</a:t>
                      </a:r>
                      <a:endParaRPr lang="fr-CA" sz="1400" b="1" i="0" u="none" strike="noStrike" dirty="0">
                        <a:solidFill>
                          <a:schemeClr val="bg1"/>
                        </a:solidFill>
                        <a:effectLst/>
                        <a:latin typeface="Calibri" panose="020F0502020204030204" pitchFamily="34" charset="0"/>
                      </a:endParaRPr>
                    </a:p>
                  </a:txBody>
                  <a:tcPr marL="9525" marR="9525" marT="9525" marB="0" anchor="b">
                    <a:solidFill>
                      <a:schemeClr val="tx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240937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62962" y="10236"/>
            <a:ext cx="7886700" cy="1154663"/>
          </a:xfrm>
        </p:spPr>
        <p:txBody>
          <a:bodyPr>
            <a:normAutofit/>
          </a:bodyPr>
          <a:lstStyle/>
          <a:p>
            <a:r>
              <a:rPr lang="fr-CA" sz="3600" b="1" dirty="0">
                <a:effectLst>
                  <a:outerShdw blurRad="38100" dist="38100" dir="2700000" algn="tl">
                    <a:srgbClr val="000000">
                      <a:alpha val="43137"/>
                    </a:srgbClr>
                  </a:outerShdw>
                </a:effectLst>
              </a:rPr>
              <a:t>Réalisations 2017</a:t>
            </a:r>
          </a:p>
        </p:txBody>
      </p:sp>
      <p:pic>
        <p:nvPicPr>
          <p:cNvPr id="11" name="Image 10" descr="Une image contenant extérieur, herbe, arbre, terrain&#10;&#10;Description générée avec un niveau de confiance très élevé">
            <a:extLst>
              <a:ext uri="{FF2B5EF4-FFF2-40B4-BE49-F238E27FC236}">
                <a16:creationId xmlns:a16="http://schemas.microsoft.com/office/drawing/2014/main" id="{4E815F1F-297B-4DB8-9FDC-493EC6FA62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550"/>
          <a:stretch/>
        </p:blipFill>
        <p:spPr>
          <a:xfrm rot="21044476">
            <a:off x="5540054" y="342573"/>
            <a:ext cx="2651693" cy="2985818"/>
          </a:xfrm>
          <a:prstGeom prst="rect">
            <a:avLst/>
          </a:prstGeom>
        </p:spPr>
      </p:pic>
      <p:pic>
        <p:nvPicPr>
          <p:cNvPr id="13" name="Image 12" descr="Une image contenant arbre, extérieur, bâtiment&#10;&#10;Description générée avec un niveau de confiance très élevé">
            <a:extLst>
              <a:ext uri="{FF2B5EF4-FFF2-40B4-BE49-F238E27FC236}">
                <a16:creationId xmlns:a16="http://schemas.microsoft.com/office/drawing/2014/main" id="{D35BD911-62EF-42A1-8ACB-495782B778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67236">
            <a:off x="6687578" y="4013186"/>
            <a:ext cx="2543476" cy="1907607"/>
          </a:xfrm>
          <a:prstGeom prst="rect">
            <a:avLst/>
          </a:prstGeom>
        </p:spPr>
      </p:pic>
      <p:pic>
        <p:nvPicPr>
          <p:cNvPr id="15" name="Image 14" descr="Une image contenant arbre, extérieur, herbe, terrain&#10;&#10;Description générée avec un niveau de confiance très élevé">
            <a:extLst>
              <a:ext uri="{FF2B5EF4-FFF2-40B4-BE49-F238E27FC236}">
                <a16:creationId xmlns:a16="http://schemas.microsoft.com/office/drawing/2014/main" id="{FC39EFDF-FC22-405A-984F-66894F00AE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982324">
            <a:off x="500048" y="1039626"/>
            <a:ext cx="2127650" cy="2166397"/>
          </a:xfrm>
          <a:prstGeom prst="rect">
            <a:avLst/>
          </a:prstGeom>
        </p:spPr>
      </p:pic>
      <p:pic>
        <p:nvPicPr>
          <p:cNvPr id="17" name="Image 16" descr="Une image contenant arbre, extérieur, herbe, vélo&#10;&#10;Description générée avec un niveau de confiance très élevé">
            <a:extLst>
              <a:ext uri="{FF2B5EF4-FFF2-40B4-BE49-F238E27FC236}">
                <a16:creationId xmlns:a16="http://schemas.microsoft.com/office/drawing/2014/main" id="{C323C5C8-BF49-4CDE-9F29-1E22B6F237C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28536">
            <a:off x="317634" y="3366016"/>
            <a:ext cx="2598821" cy="3010301"/>
          </a:xfrm>
          <a:prstGeom prst="rect">
            <a:avLst/>
          </a:prstGeom>
        </p:spPr>
      </p:pic>
      <p:pic>
        <p:nvPicPr>
          <p:cNvPr id="25" name="Image 24" descr="Une image contenant arbre, extérieur, roche, animal&#10;&#10;Description générée avec un niveau de confiance très élevé">
            <a:extLst>
              <a:ext uri="{FF2B5EF4-FFF2-40B4-BE49-F238E27FC236}">
                <a16:creationId xmlns:a16="http://schemas.microsoft.com/office/drawing/2014/main" id="{978388E1-34B4-42E9-A1BF-89316342AC4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6206906">
            <a:off x="2956962" y="973470"/>
            <a:ext cx="2298700" cy="1724025"/>
          </a:xfrm>
          <a:prstGeom prst="rect">
            <a:avLst/>
          </a:prstGeom>
        </p:spPr>
      </p:pic>
      <p:pic>
        <p:nvPicPr>
          <p:cNvPr id="29" name="Image 28" descr="Une image contenant extérieur, herbe, arbre, terrain&#10;&#10;Description générée avec un niveau de confiance très élevé">
            <a:extLst>
              <a:ext uri="{FF2B5EF4-FFF2-40B4-BE49-F238E27FC236}">
                <a16:creationId xmlns:a16="http://schemas.microsoft.com/office/drawing/2014/main" id="{FAA14950-E93E-40F1-B9C3-C3D5B97A3B9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489823">
            <a:off x="3324883" y="3695251"/>
            <a:ext cx="3272201" cy="2454151"/>
          </a:xfrm>
          <a:prstGeom prst="rect">
            <a:avLst/>
          </a:prstGeom>
        </p:spPr>
      </p:pic>
      <p:pic>
        <p:nvPicPr>
          <p:cNvPr id="30" name="Image 29">
            <a:extLst>
              <a:ext uri="{FF2B5EF4-FFF2-40B4-BE49-F238E27FC236}">
                <a16:creationId xmlns:a16="http://schemas.microsoft.com/office/drawing/2014/main" id="{3559C77B-510A-45FA-9B66-32907DDED5A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10958" y="6228530"/>
            <a:ext cx="1745487" cy="533839"/>
          </a:xfrm>
          <a:prstGeom prst="rect">
            <a:avLst/>
          </a:prstGeom>
        </p:spPr>
      </p:pic>
    </p:spTree>
    <p:extLst>
      <p:ext uri="{BB962C8B-B14F-4D97-AF65-F5344CB8AC3E}">
        <p14:creationId xmlns:p14="http://schemas.microsoft.com/office/powerpoint/2010/main" val="24588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62962" y="10236"/>
            <a:ext cx="7886700" cy="1154663"/>
          </a:xfrm>
        </p:spPr>
        <p:txBody>
          <a:bodyPr>
            <a:normAutofit/>
          </a:bodyPr>
          <a:lstStyle/>
          <a:p>
            <a:r>
              <a:rPr lang="fr-CA" sz="3600" b="1" dirty="0">
                <a:effectLst>
                  <a:outerShdw blurRad="38100" dist="38100" dir="2700000" algn="tl">
                    <a:srgbClr val="000000">
                      <a:alpha val="43137"/>
                    </a:srgbClr>
                  </a:outerShdw>
                </a:effectLst>
              </a:rPr>
              <a:t>Ententes et bonification de l’offre de services 2017</a:t>
            </a:r>
          </a:p>
        </p:txBody>
      </p:sp>
      <p:pic>
        <p:nvPicPr>
          <p:cNvPr id="30" name="Image 29">
            <a:extLst>
              <a:ext uri="{FF2B5EF4-FFF2-40B4-BE49-F238E27FC236}">
                <a16:creationId xmlns:a16="http://schemas.microsoft.com/office/drawing/2014/main" id="{3559C77B-510A-45FA-9B66-32907DDED5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7538" y="6236237"/>
            <a:ext cx="1745487" cy="533839"/>
          </a:xfrm>
          <a:prstGeom prst="rect">
            <a:avLst/>
          </a:prstGeom>
        </p:spPr>
      </p:pic>
      <p:pic>
        <p:nvPicPr>
          <p:cNvPr id="4" name="Image 3" descr="Une image contenant objet&#10;&#10;Description générée avec un niveau de confiance élevé">
            <a:extLst>
              <a:ext uri="{FF2B5EF4-FFF2-40B4-BE49-F238E27FC236}">
                <a16:creationId xmlns:a16="http://schemas.microsoft.com/office/drawing/2014/main" id="{0C1B237D-E3B8-4C8C-80FD-ED74D75E46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9337" y="1204013"/>
            <a:ext cx="1352550" cy="1352550"/>
          </a:xfrm>
          <a:prstGeom prst="rect">
            <a:avLst/>
          </a:prstGeom>
        </p:spPr>
      </p:pic>
      <p:pic>
        <p:nvPicPr>
          <p:cNvPr id="14" name="Image 13" descr="Une image contenant extérieur, terrain, arbre, herbe&#10;&#10;Description générée avec un niveau de confiance très élevé">
            <a:extLst>
              <a:ext uri="{FF2B5EF4-FFF2-40B4-BE49-F238E27FC236}">
                <a16:creationId xmlns:a16="http://schemas.microsoft.com/office/drawing/2014/main" id="{2A4490BE-522D-4BA1-BF10-ED60852AA1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4585" y="2498008"/>
            <a:ext cx="1190625" cy="1290484"/>
          </a:xfrm>
          <a:prstGeom prst="rect">
            <a:avLst/>
          </a:prstGeom>
        </p:spPr>
      </p:pic>
      <p:pic>
        <p:nvPicPr>
          <p:cNvPr id="24" name="Image 23" descr="Une image contenant neige, extérieur, arbre, bois&#10;&#10;Description générée avec un niveau de confiance très élevé">
            <a:extLst>
              <a:ext uri="{FF2B5EF4-FFF2-40B4-BE49-F238E27FC236}">
                <a16:creationId xmlns:a16="http://schemas.microsoft.com/office/drawing/2014/main" id="{726B6AE1-2841-4006-A809-B02716EC51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2962" y="1420239"/>
            <a:ext cx="1476375" cy="1600200"/>
          </a:xfrm>
          <a:prstGeom prst="rect">
            <a:avLst/>
          </a:prstGeom>
        </p:spPr>
      </p:pic>
      <p:pic>
        <p:nvPicPr>
          <p:cNvPr id="35" name="Image 34" descr="Une image contenant neige, extérieur, arbre, ciel&#10;&#10;Description générée avec un niveau de confiance très élevé">
            <a:extLst>
              <a:ext uri="{FF2B5EF4-FFF2-40B4-BE49-F238E27FC236}">
                <a16:creationId xmlns:a16="http://schemas.microsoft.com/office/drawing/2014/main" id="{29F08EA1-436D-4FAC-BE46-8FB9E9123F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10958" y="1884133"/>
            <a:ext cx="1476375" cy="1600200"/>
          </a:xfrm>
          <a:prstGeom prst="rect">
            <a:avLst/>
          </a:prstGeom>
        </p:spPr>
      </p:pic>
      <p:pic>
        <p:nvPicPr>
          <p:cNvPr id="38" name="Image 37" descr="Une image contenant clôture, extérieur, arbre, ciel&#10;&#10;Description générée avec un niveau de confiance très élevé">
            <a:extLst>
              <a:ext uri="{FF2B5EF4-FFF2-40B4-BE49-F238E27FC236}">
                <a16:creationId xmlns:a16="http://schemas.microsoft.com/office/drawing/2014/main" id="{D81545A4-7FAD-4D51-876E-7CFDD3807BA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23635" y="762000"/>
            <a:ext cx="3333750" cy="2381250"/>
          </a:xfrm>
          <a:prstGeom prst="rect">
            <a:avLst/>
          </a:prstGeom>
        </p:spPr>
      </p:pic>
      <p:pic>
        <p:nvPicPr>
          <p:cNvPr id="40" name="Image 39">
            <a:extLst>
              <a:ext uri="{FF2B5EF4-FFF2-40B4-BE49-F238E27FC236}">
                <a16:creationId xmlns:a16="http://schemas.microsoft.com/office/drawing/2014/main" id="{96CD0128-1E16-4E8A-BDC5-D850B68E9BC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80010" y="2578747"/>
            <a:ext cx="1190625" cy="1333500"/>
          </a:xfrm>
          <a:prstGeom prst="rect">
            <a:avLst/>
          </a:prstGeom>
        </p:spPr>
      </p:pic>
      <p:sp>
        <p:nvSpPr>
          <p:cNvPr id="42" name="Rectangle 41">
            <a:extLst>
              <a:ext uri="{FF2B5EF4-FFF2-40B4-BE49-F238E27FC236}">
                <a16:creationId xmlns:a16="http://schemas.microsoft.com/office/drawing/2014/main" id="{C744CFD7-EBDE-453E-B4C7-1FD7A4DA86D5}"/>
              </a:ext>
            </a:extLst>
          </p:cNvPr>
          <p:cNvSpPr/>
          <p:nvPr/>
        </p:nvSpPr>
        <p:spPr>
          <a:xfrm>
            <a:off x="4391025" y="3974668"/>
            <a:ext cx="4572000" cy="1754326"/>
          </a:xfrm>
          <a:prstGeom prst="rect">
            <a:avLst/>
          </a:prstGeom>
        </p:spPr>
        <p:txBody>
          <a:bodyPr>
            <a:spAutoFit/>
          </a:bodyPr>
          <a:lstStyle/>
          <a:p>
            <a:pPr algn="just"/>
            <a:r>
              <a:rPr lang="fr-CA" b="1" dirty="0"/>
              <a:t>Activités de plein air</a:t>
            </a:r>
          </a:p>
          <a:p>
            <a:r>
              <a:rPr lang="fr-CA" dirty="0"/>
              <a:t>Sortez vos tuques et vos mitaines, vous avez rendez-vous au </a:t>
            </a:r>
            <a:r>
              <a:rPr lang="fr-CA" dirty="0" err="1"/>
              <a:t>coeur</a:t>
            </a:r>
            <a:r>
              <a:rPr lang="fr-CA" dirty="0"/>
              <a:t> de la forêt enneigée! Vous y découvrirez des lieux accessibles et exceptionnels pour jouer dehors et apprécier l'hiver.</a:t>
            </a:r>
          </a:p>
        </p:txBody>
      </p:sp>
      <p:pic>
        <p:nvPicPr>
          <p:cNvPr id="44" name="Image 43" descr="Une image contenant neige, arbre, extérieur, terrain&#10;&#10;Description générée avec un niveau de confiance très élevé">
            <a:extLst>
              <a:ext uri="{FF2B5EF4-FFF2-40B4-BE49-F238E27FC236}">
                <a16:creationId xmlns:a16="http://schemas.microsoft.com/office/drawing/2014/main" id="{B83F62C8-9B09-4DB7-839D-687864AD17E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42962" y="4119729"/>
            <a:ext cx="3548063" cy="2364451"/>
          </a:xfrm>
          <a:prstGeom prst="rect">
            <a:avLst/>
          </a:prstGeom>
        </p:spPr>
      </p:pic>
      <p:pic>
        <p:nvPicPr>
          <p:cNvPr id="48" name="Image 47" descr="Une image contenant clipart&#10;&#10;Description générée avec un niveau de confiance très élevé">
            <a:extLst>
              <a:ext uri="{FF2B5EF4-FFF2-40B4-BE49-F238E27FC236}">
                <a16:creationId xmlns:a16="http://schemas.microsoft.com/office/drawing/2014/main" id="{F48DAD87-5079-4217-B5EF-1F01CBEFB2D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924300" y="5669676"/>
            <a:ext cx="2247900" cy="929132"/>
          </a:xfrm>
          <a:prstGeom prst="rect">
            <a:avLst/>
          </a:prstGeom>
        </p:spPr>
      </p:pic>
    </p:spTree>
    <p:extLst>
      <p:ext uri="{BB962C8B-B14F-4D97-AF65-F5344CB8AC3E}">
        <p14:creationId xmlns:p14="http://schemas.microsoft.com/office/powerpoint/2010/main" val="1160883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823AC064-BC96-4F32-8AE1-B2FD3875482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7E7C77BC-7138-40B1-A15B-20F57A494629}"/>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B146403-F3D6-484B-B2ED-97F9565D037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477749"/>
            <a:ext cx="0" cy="3657600"/>
          </a:xfrm>
          <a:prstGeom prst="line">
            <a:avLst/>
          </a:prstGeom>
          <a:ln w="101600" cmpd="dbl">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3" name="Image 12" descr="Une image contenant texte&#10;&#10;Description générée avec un niveau de confiance très élevé">
            <a:extLst>
              <a:ext uri="{FF2B5EF4-FFF2-40B4-BE49-F238E27FC236}">
                <a16:creationId xmlns:a16="http://schemas.microsoft.com/office/drawing/2014/main" id="{1122DABE-A17A-4166-93D7-5517FBC50E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999471">
            <a:off x="148783" y="2116474"/>
            <a:ext cx="2330694" cy="1748020"/>
          </a:xfrm>
          <a:prstGeom prst="rect">
            <a:avLst/>
          </a:prstGeom>
        </p:spPr>
      </p:pic>
      <p:pic>
        <p:nvPicPr>
          <p:cNvPr id="24" name="Image 23">
            <a:extLst>
              <a:ext uri="{FF2B5EF4-FFF2-40B4-BE49-F238E27FC236}">
                <a16:creationId xmlns:a16="http://schemas.microsoft.com/office/drawing/2014/main" id="{B49A3253-9975-4191-A0DB-392565E38C48}"/>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812032" y="761843"/>
            <a:ext cx="4080776" cy="3080986"/>
          </a:xfrm>
          <a:prstGeom prst="rect">
            <a:avLst/>
          </a:prstGeom>
        </p:spPr>
      </p:pic>
      <p:sp>
        <p:nvSpPr>
          <p:cNvPr id="14" name="Rectangle 13">
            <a:extLst>
              <a:ext uri="{FF2B5EF4-FFF2-40B4-BE49-F238E27FC236}">
                <a16:creationId xmlns:a16="http://schemas.microsoft.com/office/drawing/2014/main" id="{28367912-257A-4D48-84A2-392ED2F98661}"/>
              </a:ext>
            </a:extLst>
          </p:cNvPr>
          <p:cNvSpPr/>
          <p:nvPr/>
        </p:nvSpPr>
        <p:spPr>
          <a:xfrm>
            <a:off x="2702032" y="3244334"/>
            <a:ext cx="184731" cy="369332"/>
          </a:xfrm>
          <a:prstGeom prst="rect">
            <a:avLst/>
          </a:prstGeom>
        </p:spPr>
        <p:txBody>
          <a:bodyPr wrap="none">
            <a:spAutoFit/>
          </a:bodyPr>
          <a:lstStyle/>
          <a:p>
            <a:endParaRPr lang="fr-CA" dirty="0"/>
          </a:p>
        </p:txBody>
      </p:sp>
      <p:sp>
        <p:nvSpPr>
          <p:cNvPr id="17" name="ZoneTexte 16">
            <a:extLst>
              <a:ext uri="{FF2B5EF4-FFF2-40B4-BE49-F238E27FC236}">
                <a16:creationId xmlns:a16="http://schemas.microsoft.com/office/drawing/2014/main" id="{B6B039E2-C753-42A5-A85E-FC87A2D3BB2B}"/>
              </a:ext>
            </a:extLst>
          </p:cNvPr>
          <p:cNvSpPr txBox="1"/>
          <p:nvPr/>
        </p:nvSpPr>
        <p:spPr>
          <a:xfrm>
            <a:off x="6606126" y="6870700"/>
            <a:ext cx="2537874" cy="200055"/>
          </a:xfrm>
          <a:prstGeom prst="rect">
            <a:avLst/>
          </a:prstGeom>
          <a:solidFill>
            <a:srgbClr val="000000"/>
          </a:solidFill>
        </p:spPr>
        <p:txBody>
          <a:bodyPr wrap="none" rtlCol="0">
            <a:spAutoFit/>
          </a:bodyPr>
          <a:lstStyle/>
          <a:p>
            <a:pPr algn="r">
              <a:spcAft>
                <a:spcPts val="600"/>
              </a:spcAft>
            </a:pPr>
            <a:r>
              <a:rPr lang="fr-CA" sz="700">
                <a:solidFill>
                  <a:srgbClr val="FFFFFF"/>
                </a:solidFill>
                <a:hlinkClick r:id="rId7" tooltip="http://commons.wikimedia.org/wiki/file:facebook_icon.svg"/>
              </a:rPr>
              <a:t>Cette photo</a:t>
            </a:r>
            <a:r>
              <a:rPr lang="fr-CA" sz="700">
                <a:solidFill>
                  <a:srgbClr val="FFFFFF"/>
                </a:solidFill>
              </a:rPr>
              <a:t> par Auteur inconnu est soumis à la licence </a:t>
            </a:r>
            <a:r>
              <a:rPr lang="fr-CA" sz="700">
                <a:solidFill>
                  <a:srgbClr val="FFFFFF"/>
                </a:solidFill>
                <a:hlinkClick r:id="rId8" tooltip="https://creativecommons.org/licenses/by-sa/3.0/"/>
              </a:rPr>
              <a:t>CC BY-SA</a:t>
            </a:r>
            <a:endParaRPr lang="fr-CA" sz="700">
              <a:solidFill>
                <a:srgbClr val="FFFFFF"/>
              </a:solidFill>
            </a:endParaRPr>
          </a:p>
        </p:txBody>
      </p:sp>
      <p:sp>
        <p:nvSpPr>
          <p:cNvPr id="2" name="Titre 1"/>
          <p:cNvSpPr>
            <a:spLocks noGrp="1"/>
          </p:cNvSpPr>
          <p:nvPr>
            <p:ph type="title"/>
            <p:custDataLst>
              <p:tags r:id="rId1"/>
            </p:custDataLst>
          </p:nvPr>
        </p:nvSpPr>
        <p:spPr>
          <a:xfrm>
            <a:off x="395653" y="4756638"/>
            <a:ext cx="8354891" cy="930447"/>
          </a:xfrm>
        </p:spPr>
        <p:txBody>
          <a:bodyPr vert="horz" lIns="91440" tIns="45720" rIns="91440" bIns="45720" rtlCol="0" anchor="b">
            <a:normAutofit/>
          </a:bodyPr>
          <a:lstStyle/>
          <a:p>
            <a:pPr algn="ctr"/>
            <a:r>
              <a:rPr lang="en-US" sz="4700" b="1">
                <a:solidFill>
                  <a:schemeClr val="bg1"/>
                </a:solidFill>
                <a:effectLst>
                  <a:outerShdw blurRad="38100" dist="38100" dir="2700000" algn="tl">
                    <a:srgbClr val="000000">
                      <a:alpha val="43137"/>
                    </a:srgbClr>
                  </a:outerShdw>
                </a:effectLst>
              </a:rPr>
              <a:t>Réalisations 2017</a:t>
            </a:r>
          </a:p>
        </p:txBody>
      </p:sp>
      <p:pic>
        <p:nvPicPr>
          <p:cNvPr id="31" name="Image 30">
            <a:extLst>
              <a:ext uri="{FF2B5EF4-FFF2-40B4-BE49-F238E27FC236}">
                <a16:creationId xmlns:a16="http://schemas.microsoft.com/office/drawing/2014/main" id="{0F350B45-F4B3-4E33-84E1-E95A521034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98513" y="239182"/>
            <a:ext cx="1745487" cy="533839"/>
          </a:xfrm>
          <a:prstGeom prst="rect">
            <a:avLst/>
          </a:prstGeom>
        </p:spPr>
      </p:pic>
      <p:pic>
        <p:nvPicPr>
          <p:cNvPr id="33" name="Image 32" descr="Une image contenant texte&#10;&#10;Description générée avec un niveau de confiance très élevé">
            <a:extLst>
              <a:ext uri="{FF2B5EF4-FFF2-40B4-BE49-F238E27FC236}">
                <a16:creationId xmlns:a16="http://schemas.microsoft.com/office/drawing/2014/main" id="{2D56FA95-96C0-4522-962A-527E3D913D3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4648483">
            <a:off x="1775326" y="798705"/>
            <a:ext cx="3277895" cy="2458421"/>
          </a:xfrm>
          <a:prstGeom prst="rect">
            <a:avLst/>
          </a:prstGeom>
        </p:spPr>
      </p:pic>
    </p:spTree>
    <p:extLst>
      <p:ext uri="{BB962C8B-B14F-4D97-AF65-F5344CB8AC3E}">
        <p14:creationId xmlns:p14="http://schemas.microsoft.com/office/powerpoint/2010/main" val="1755419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descr="Une image contenant personne, posant, plancher, groupe&#10;&#10;Description générée avec un niveau de confiance très élevé">
            <a:extLst>
              <a:ext uri="{FF2B5EF4-FFF2-40B4-BE49-F238E27FC236}">
                <a16:creationId xmlns:a16="http://schemas.microsoft.com/office/drawing/2014/main" id="{69882833-1D4E-49AC-8638-FB8FFEDB78B5}"/>
              </a:ext>
            </a:extLst>
          </p:cNvPr>
          <p:cNvPicPr>
            <a:picLocks noChangeAspect="1"/>
          </p:cNvPicPr>
          <p:nvPr/>
        </p:nvPicPr>
        <p:blipFill rotWithShape="1">
          <a:blip r:embed="rId4" cstate="print">
            <a:alphaModFix amt="50000"/>
            <a:extLst>
              <a:ext uri="{28A0092B-C50C-407E-A947-70E740481C1C}">
                <a14:useLocalDpi xmlns:a14="http://schemas.microsoft.com/office/drawing/2010/main" val="0"/>
              </a:ext>
            </a:extLst>
          </a:blip>
          <a:srcRect r="10999" b="-2"/>
          <a:stretch/>
        </p:blipFill>
        <p:spPr>
          <a:xfrm>
            <a:off x="20" y="1"/>
            <a:ext cx="9143980" cy="6857999"/>
          </a:xfrm>
          <a:prstGeom prst="rect">
            <a:avLst/>
          </a:prstGeom>
        </p:spPr>
      </p:pic>
      <p:sp>
        <p:nvSpPr>
          <p:cNvPr id="5" name="ZoneTexte 4"/>
          <p:cNvSpPr txBox="1"/>
          <p:nvPr>
            <p:custDataLst>
              <p:tags r:id="rId1"/>
            </p:custDataLst>
          </p:nvPr>
        </p:nvSpPr>
        <p:spPr>
          <a:xfrm>
            <a:off x="1333500" y="5200649"/>
            <a:ext cx="6858000" cy="965355"/>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i="1" dirty="0" err="1">
                <a:solidFill>
                  <a:srgbClr val="FFFFFF"/>
                </a:solidFill>
                <a:effectLst>
                  <a:outerShdw blurRad="38100" dist="38100" dir="2700000" algn="tl">
                    <a:srgbClr val="000000">
                      <a:alpha val="43137"/>
                    </a:srgbClr>
                  </a:outerShdw>
                </a:effectLst>
                <a:latin typeface="+mj-lt"/>
                <a:ea typeface="+mj-ea"/>
                <a:cs typeface="+mj-cs"/>
              </a:rPr>
              <a:t>Joyeuses</a:t>
            </a:r>
            <a:r>
              <a:rPr lang="en-US" sz="6000" i="1" dirty="0">
                <a:solidFill>
                  <a:srgbClr val="FFFFFF"/>
                </a:solidFill>
                <a:effectLst>
                  <a:outerShdw blurRad="38100" dist="38100" dir="2700000" algn="tl">
                    <a:srgbClr val="000000">
                      <a:alpha val="43137"/>
                    </a:srgbClr>
                  </a:outerShdw>
                </a:effectLst>
                <a:latin typeface="+mj-lt"/>
                <a:ea typeface="+mj-ea"/>
                <a:cs typeface="+mj-cs"/>
              </a:rPr>
              <a:t> fêtes !!!</a:t>
            </a:r>
          </a:p>
        </p:txBody>
      </p:sp>
    </p:spTree>
    <p:extLst>
      <p:ext uri="{BB962C8B-B14F-4D97-AF65-F5344CB8AC3E}">
        <p14:creationId xmlns:p14="http://schemas.microsoft.com/office/powerpoint/2010/main" val="124946343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436827863"/>
              </p:ext>
            </p:extLst>
          </p:nvPr>
        </p:nvGraphicFramePr>
        <p:xfrm>
          <a:off x="252414" y="447676"/>
          <a:ext cx="8710612" cy="5600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a:extLst>
              <a:ext uri="{FF2B5EF4-FFF2-40B4-BE49-F238E27FC236}">
                <a16:creationId xmlns:a16="http://schemas.microsoft.com/office/drawing/2014/main" id="{F86B898A-5184-4F90-BB4D-3079EF63CC2A}"/>
              </a:ext>
            </a:extLst>
          </p:cNvPr>
          <p:cNvGraphicFramePr>
            <a:graphicFrameLocks/>
          </p:cNvGraphicFramePr>
          <p:nvPr>
            <p:extLst>
              <p:ext uri="{D42A27DB-BD31-4B8C-83A1-F6EECF244321}">
                <p14:modId xmlns:p14="http://schemas.microsoft.com/office/powerpoint/2010/main" val="3857770291"/>
              </p:ext>
            </p:extLst>
          </p:nvPr>
        </p:nvGraphicFramePr>
        <p:xfrm>
          <a:off x="4105275" y="1362075"/>
          <a:ext cx="4667250" cy="3819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43332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t 17"/>
          <p:cNvGraphicFramePr>
            <a:graphicFrameLocks noChangeAspect="1"/>
          </p:cNvGraphicFramePr>
          <p:nvPr>
            <p:custDataLst>
              <p:tags r:id="rId2"/>
            </p:custDataLst>
            <p:extLst>
              <p:ext uri="{D42A27DB-BD31-4B8C-83A1-F6EECF244321}">
                <p14:modId xmlns:p14="http://schemas.microsoft.com/office/powerpoint/2010/main" val="2470238161"/>
              </p:ext>
            </p:extLst>
          </p:nvPr>
        </p:nvGraphicFramePr>
        <p:xfrm>
          <a:off x="298450" y="1758950"/>
          <a:ext cx="8408988" cy="4403725"/>
        </p:xfrm>
        <a:graphic>
          <a:graphicData uri="http://schemas.openxmlformats.org/presentationml/2006/ole">
            <mc:AlternateContent xmlns:mc="http://schemas.openxmlformats.org/markup-compatibility/2006">
              <mc:Choice xmlns:v="urn:schemas-microsoft-com:vml" Requires="v">
                <p:oleObj spid="_x0000_s1052" name="Document" r:id="rId6" imgW="5491805" imgH="2872813" progId="Word.Document.12">
                  <p:embed/>
                </p:oleObj>
              </mc:Choice>
              <mc:Fallback>
                <p:oleObj name="Document" r:id="rId6" imgW="5491805" imgH="2872813" progId="Word.Document.12">
                  <p:embed/>
                  <p:pic>
                    <p:nvPicPr>
                      <p:cNvPr id="0" name=""/>
                      <p:cNvPicPr/>
                      <p:nvPr/>
                    </p:nvPicPr>
                    <p:blipFill>
                      <a:blip r:embed="rId7"/>
                      <a:stretch>
                        <a:fillRect/>
                      </a:stretch>
                    </p:blipFill>
                    <p:spPr>
                      <a:xfrm>
                        <a:off x="298450" y="1758950"/>
                        <a:ext cx="8408988" cy="4403725"/>
                      </a:xfrm>
                      <a:prstGeom prst="rect">
                        <a:avLst/>
                      </a:prstGeom>
                    </p:spPr>
                  </p:pic>
                </p:oleObj>
              </mc:Fallback>
            </mc:AlternateContent>
          </a:graphicData>
        </a:graphic>
      </p:graphicFrame>
      <p:sp>
        <p:nvSpPr>
          <p:cNvPr id="47" name="Rectangle 46"/>
          <p:cNvSpPr/>
          <p:nvPr>
            <p:custDataLst>
              <p:tags r:id="rId3"/>
            </p:custDataLst>
          </p:nvPr>
        </p:nvSpPr>
        <p:spPr>
          <a:xfrm>
            <a:off x="1421394" y="257175"/>
            <a:ext cx="6301212" cy="1292662"/>
          </a:xfrm>
          <a:prstGeom prst="rect">
            <a:avLst/>
          </a:prstGeom>
          <a:noFill/>
        </p:spPr>
        <p:txBody>
          <a:bodyPr wrap="square">
            <a:spAutoFit/>
          </a:bodyPr>
          <a:lstStyle/>
          <a:p>
            <a:pPr algn="ctr">
              <a:spcAft>
                <a:spcPts val="0"/>
              </a:spcAft>
            </a:pPr>
            <a:r>
              <a:rPr lang="fr-CA" sz="3200" b="1" dirty="0">
                <a:latin typeface="Calibri" panose="020F0502020204030204" pitchFamily="34" charset="0"/>
                <a:ea typeface="Times New Roman" panose="02020603050405020304" pitchFamily="18" charset="0"/>
                <a:cs typeface="Calibri" panose="020F0502020204030204" pitchFamily="34" charset="0"/>
              </a:rPr>
              <a:t>Nombre de permis Lac-Delage, 2010-2017</a:t>
            </a:r>
          </a:p>
          <a:p>
            <a:pPr algn="ctr">
              <a:spcAft>
                <a:spcPts val="0"/>
              </a:spcAft>
            </a:pPr>
            <a:r>
              <a:rPr lang="fr-CA" sz="1400" b="1" dirty="0">
                <a:effectLst/>
                <a:latin typeface="Calibri" panose="020F0502020204030204" pitchFamily="34" charset="0"/>
                <a:ea typeface="Times New Roman" panose="02020603050405020304" pitchFamily="18" charset="0"/>
                <a:cs typeface="Calibri" panose="020F0502020204030204" pitchFamily="34" charset="0"/>
              </a:rPr>
              <a:t>2017 = 104 permis pour 1,4M$</a:t>
            </a:r>
          </a:p>
        </p:txBody>
      </p:sp>
    </p:spTree>
    <p:extLst>
      <p:ext uri="{BB962C8B-B14F-4D97-AF65-F5344CB8AC3E}">
        <p14:creationId xmlns:p14="http://schemas.microsoft.com/office/powerpoint/2010/main" val="207428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Freeform 34">
            <a:extLst>
              <a:ext uri="{FF2B5EF4-FFF2-40B4-BE49-F238E27FC236}">
                <a16:creationId xmlns:a16="http://schemas.microsoft.com/office/drawing/2014/main" id="{1453C4A9-C0F7-4891-A7CA-C230D2F224D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5787645" y="4682362"/>
            <a:ext cx="3356355" cy="2174680"/>
          </a:xfrm>
          <a:custGeom>
            <a:avLst/>
            <a:gdLst>
              <a:gd name="connsiteX0" fmla="*/ 3468199 w 4475140"/>
              <a:gd name="connsiteY0" fmla="*/ 2174680 h 2174680"/>
              <a:gd name="connsiteX1" fmla="*/ 0 w 4475140"/>
              <a:gd name="connsiteY1" fmla="*/ 2174680 h 2174680"/>
              <a:gd name="connsiteX2" fmla="*/ 0 w 4475140"/>
              <a:gd name="connsiteY2" fmla="*/ 0 h 2174680"/>
              <a:gd name="connsiteX3" fmla="*/ 1074821 w 4475140"/>
              <a:gd name="connsiteY3" fmla="*/ 0 h 2174680"/>
              <a:gd name="connsiteX4" fmla="*/ 1074821 w 4475140"/>
              <a:gd name="connsiteY4" fmla="*/ 478 h 2174680"/>
              <a:gd name="connsiteX5" fmla="*/ 4475140 w 4475140"/>
              <a:gd name="connsiteY5" fmla="*/ 478 h 217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5140" h="2174680">
                <a:moveTo>
                  <a:pt x="3468199" y="2174680"/>
                </a:moveTo>
                <a:lnTo>
                  <a:pt x="0" y="2174680"/>
                </a:lnTo>
                <a:lnTo>
                  <a:pt x="0" y="0"/>
                </a:lnTo>
                <a:lnTo>
                  <a:pt x="1074821" y="0"/>
                </a:lnTo>
                <a:lnTo>
                  <a:pt x="1074821" y="478"/>
                </a:lnTo>
                <a:lnTo>
                  <a:pt x="4475140" y="478"/>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Image 14" descr="Une image contenant neige, extérieur, arbre, ciel&#10;&#10;Description générée avec un niveau de confiance très élevé">
            <a:extLst>
              <a:ext uri="{FF2B5EF4-FFF2-40B4-BE49-F238E27FC236}">
                <a16:creationId xmlns:a16="http://schemas.microsoft.com/office/drawing/2014/main" id="{F985936F-8261-46D9-BC74-99DACD5DBC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693" r="3" b="27972"/>
          <a:stretch/>
        </p:blipFill>
        <p:spPr>
          <a:xfrm>
            <a:off x="2736988" y="10"/>
            <a:ext cx="6407012" cy="2130463"/>
          </a:xfrm>
          <a:custGeom>
            <a:avLst/>
            <a:gdLst>
              <a:gd name="connsiteX0" fmla="*/ 986689 w 8542682"/>
              <a:gd name="connsiteY0" fmla="*/ 0 h 2130473"/>
              <a:gd name="connsiteX1" fmla="*/ 8542682 w 8542682"/>
              <a:gd name="connsiteY1" fmla="*/ 0 h 2130473"/>
              <a:gd name="connsiteX2" fmla="*/ 8542682 w 8542682"/>
              <a:gd name="connsiteY2" fmla="*/ 2130473 h 2130473"/>
              <a:gd name="connsiteX3" fmla="*/ 0 w 8542682"/>
              <a:gd name="connsiteY3" fmla="*/ 2130473 h 2130473"/>
            </a:gdLst>
            <a:ahLst/>
            <a:cxnLst>
              <a:cxn ang="0">
                <a:pos x="connsiteX0" y="connsiteY0"/>
              </a:cxn>
              <a:cxn ang="0">
                <a:pos x="connsiteX1" y="connsiteY1"/>
              </a:cxn>
              <a:cxn ang="0">
                <a:pos x="connsiteX2" y="connsiteY2"/>
              </a:cxn>
              <a:cxn ang="0">
                <a:pos x="connsiteX3" y="connsiteY3"/>
              </a:cxn>
            </a:cxnLst>
            <a:rect l="l" t="t" r="r" b="b"/>
            <a:pathLst>
              <a:path w="8542682" h="2130473">
                <a:moveTo>
                  <a:pt x="986689" y="0"/>
                </a:moveTo>
                <a:lnTo>
                  <a:pt x="8542682" y="0"/>
                </a:lnTo>
                <a:lnTo>
                  <a:pt x="8542682" y="2130473"/>
                </a:lnTo>
                <a:lnTo>
                  <a:pt x="0" y="2130473"/>
                </a:lnTo>
                <a:close/>
              </a:path>
            </a:pathLst>
          </a:custGeom>
        </p:spPr>
      </p:pic>
      <p:pic>
        <p:nvPicPr>
          <p:cNvPr id="17" name="Image 16" descr="Une image contenant neige, extérieur, ciel, bâtiment&#10;&#10;Description générée avec un niveau de confiance très élevé">
            <a:extLst>
              <a:ext uri="{FF2B5EF4-FFF2-40B4-BE49-F238E27FC236}">
                <a16:creationId xmlns:a16="http://schemas.microsoft.com/office/drawing/2014/main" id="{10E08322-E1BA-45CF-AD8F-753CF1A2A0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639" r="-2" b="32203"/>
          <a:stretch/>
        </p:blipFill>
        <p:spPr>
          <a:xfrm>
            <a:off x="20" y="4682840"/>
            <a:ext cx="6422512" cy="2175160"/>
          </a:xfrm>
          <a:custGeom>
            <a:avLst/>
            <a:gdLst>
              <a:gd name="connsiteX0" fmla="*/ 0 w 8563376"/>
              <a:gd name="connsiteY0" fmla="*/ 0 h 2175160"/>
              <a:gd name="connsiteX1" fmla="*/ 8563376 w 8563376"/>
              <a:gd name="connsiteY1" fmla="*/ 0 h 2175160"/>
              <a:gd name="connsiteX2" fmla="*/ 7555992 w 8563376"/>
              <a:gd name="connsiteY2" fmla="*/ 2175160 h 2175160"/>
              <a:gd name="connsiteX3" fmla="*/ 0 w 8563376"/>
              <a:gd name="connsiteY3" fmla="*/ 2175160 h 2175160"/>
            </a:gdLst>
            <a:ahLst/>
            <a:cxnLst>
              <a:cxn ang="0">
                <a:pos x="connsiteX0" y="connsiteY0"/>
              </a:cxn>
              <a:cxn ang="0">
                <a:pos x="connsiteX1" y="connsiteY1"/>
              </a:cxn>
              <a:cxn ang="0">
                <a:pos x="connsiteX2" y="connsiteY2"/>
              </a:cxn>
              <a:cxn ang="0">
                <a:pos x="connsiteX3" y="connsiteY3"/>
              </a:cxn>
            </a:cxnLst>
            <a:rect l="l" t="t" r="r" b="b"/>
            <a:pathLst>
              <a:path w="8563376" h="2175160">
                <a:moveTo>
                  <a:pt x="0" y="0"/>
                </a:moveTo>
                <a:lnTo>
                  <a:pt x="8563376" y="0"/>
                </a:lnTo>
                <a:lnTo>
                  <a:pt x="7555992" y="2175160"/>
                </a:lnTo>
                <a:lnTo>
                  <a:pt x="0" y="2175160"/>
                </a:lnTo>
                <a:close/>
              </a:path>
            </a:pathLst>
          </a:custGeom>
        </p:spPr>
      </p:pic>
      <p:pic>
        <p:nvPicPr>
          <p:cNvPr id="13" name="Image 12" descr="Une image contenant neige, extérieur, ciel, arbre&#10;&#10;Description générée avec un niveau de confiance très élevé">
            <a:extLst>
              <a:ext uri="{FF2B5EF4-FFF2-40B4-BE49-F238E27FC236}">
                <a16:creationId xmlns:a16="http://schemas.microsoft.com/office/drawing/2014/main" id="{F7E05B7D-A76A-4BF4-A714-156A74B0C72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 b="15367"/>
          <a:stretch/>
        </p:blipFill>
        <p:spPr>
          <a:xfrm>
            <a:off x="20" y="-6956"/>
            <a:ext cx="3356335" cy="2130473"/>
          </a:xfrm>
          <a:custGeom>
            <a:avLst/>
            <a:gdLst>
              <a:gd name="connsiteX0" fmla="*/ 0 w 4475140"/>
              <a:gd name="connsiteY0" fmla="*/ 0 h 2130473"/>
              <a:gd name="connsiteX1" fmla="*/ 1074821 w 4475140"/>
              <a:gd name="connsiteY1" fmla="*/ 0 h 2130473"/>
              <a:gd name="connsiteX2" fmla="*/ 1074821 w 4475140"/>
              <a:gd name="connsiteY2" fmla="*/ 239 h 2130473"/>
              <a:gd name="connsiteX3" fmla="*/ 4475140 w 4475140"/>
              <a:gd name="connsiteY3" fmla="*/ 239 h 2130473"/>
              <a:gd name="connsiteX4" fmla="*/ 3488563 w 4475140"/>
              <a:gd name="connsiteY4" fmla="*/ 2130473 h 2130473"/>
              <a:gd name="connsiteX5" fmla="*/ 0 w 4475140"/>
              <a:gd name="connsiteY5" fmla="*/ 2130473 h 21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5140" h="2130473">
                <a:moveTo>
                  <a:pt x="0" y="0"/>
                </a:moveTo>
                <a:lnTo>
                  <a:pt x="1074821" y="0"/>
                </a:lnTo>
                <a:lnTo>
                  <a:pt x="1074821" y="239"/>
                </a:lnTo>
                <a:lnTo>
                  <a:pt x="4475140" y="239"/>
                </a:lnTo>
                <a:lnTo>
                  <a:pt x="3488563" y="2130473"/>
                </a:lnTo>
                <a:lnTo>
                  <a:pt x="0" y="2130473"/>
                </a:lnTo>
                <a:close/>
              </a:path>
            </a:pathLst>
          </a:custGeom>
        </p:spPr>
      </p:pic>
      <p:sp>
        <p:nvSpPr>
          <p:cNvPr id="2" name="Titre 1">
            <a:extLst>
              <a:ext uri="{FF2B5EF4-FFF2-40B4-BE49-F238E27FC236}">
                <a16:creationId xmlns:a16="http://schemas.microsoft.com/office/drawing/2014/main" id="{CDE7C5C0-84C0-4DDC-B630-5239F0934BFB}"/>
              </a:ext>
            </a:extLst>
          </p:cNvPr>
          <p:cNvSpPr>
            <a:spLocks noGrp="1"/>
          </p:cNvSpPr>
          <p:nvPr>
            <p:ph type="title"/>
          </p:nvPr>
        </p:nvSpPr>
        <p:spPr>
          <a:xfrm>
            <a:off x="104775" y="2245809"/>
            <a:ext cx="8801099" cy="2174679"/>
          </a:xfrm>
        </p:spPr>
        <p:txBody>
          <a:bodyPr vert="horz" lIns="91440" tIns="45720" rIns="91440" bIns="45720" rtlCol="0" anchor="b">
            <a:noAutofit/>
          </a:bodyPr>
          <a:lstStyle/>
          <a:p>
            <a:pPr algn="ctr"/>
            <a:r>
              <a:rPr lang="en-US" sz="3200" b="1" kern="1200" dirty="0">
                <a:solidFill>
                  <a:schemeClr val="tx1"/>
                </a:solidFill>
                <a:latin typeface="+mj-lt"/>
                <a:ea typeface="+mj-ea"/>
                <a:cs typeface="+mj-cs"/>
              </a:rPr>
              <a:t>Développement domiciliaire rue Des Crans et du Refuge = 7 nouvelles construction portées au rôle en 2017 soit une augmentation du rôle de </a:t>
            </a:r>
            <a:br>
              <a:rPr lang="en-US" sz="3200" b="1" kern="1200" dirty="0">
                <a:solidFill>
                  <a:schemeClr val="tx1"/>
                </a:solidFill>
                <a:latin typeface="+mj-lt"/>
                <a:ea typeface="+mj-ea"/>
                <a:cs typeface="+mj-cs"/>
              </a:rPr>
            </a:br>
            <a:r>
              <a:rPr lang="en-US" sz="3200" b="1" kern="1200" dirty="0">
                <a:solidFill>
                  <a:schemeClr val="tx1"/>
                </a:solidFill>
                <a:latin typeface="+mj-lt"/>
                <a:ea typeface="+mj-ea"/>
                <a:cs typeface="+mj-cs"/>
              </a:rPr>
              <a:t>1 195 000 $ = 13 500 $ de revenus supplémentaires</a:t>
            </a:r>
          </a:p>
        </p:txBody>
      </p:sp>
    </p:spTree>
    <p:extLst>
      <p:ext uri="{BB962C8B-B14F-4D97-AF65-F5344CB8AC3E}">
        <p14:creationId xmlns:p14="http://schemas.microsoft.com/office/powerpoint/2010/main" val="965695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custDataLst>
              <p:tags r:id="rId1"/>
            </p:custDataLst>
          </p:nvPr>
        </p:nvSpPr>
        <p:spPr>
          <a:xfrm>
            <a:off x="2286000" y="85589"/>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Dépenses 2018</a:t>
            </a:r>
          </a:p>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1 013 658$</a:t>
            </a:r>
          </a:p>
        </p:txBody>
      </p:sp>
      <p:graphicFrame>
        <p:nvGraphicFramePr>
          <p:cNvPr id="3" name="Tableau 2"/>
          <p:cNvGraphicFramePr>
            <a:graphicFrameLocks noGrp="1"/>
          </p:cNvGraphicFramePr>
          <p:nvPr>
            <p:custDataLst>
              <p:tags r:id="rId2"/>
            </p:custDataLst>
            <p:extLst>
              <p:ext uri="{D42A27DB-BD31-4B8C-83A1-F6EECF244321}">
                <p14:modId xmlns:p14="http://schemas.microsoft.com/office/powerpoint/2010/main" val="3311447769"/>
              </p:ext>
            </p:extLst>
          </p:nvPr>
        </p:nvGraphicFramePr>
        <p:xfrm>
          <a:off x="0" y="1132740"/>
          <a:ext cx="9144000" cy="3178623"/>
        </p:xfrm>
        <a:graphic>
          <a:graphicData uri="http://schemas.openxmlformats.org/drawingml/2006/table">
            <a:tbl>
              <a:tblPr>
                <a:tableStyleId>{5C22544A-7EE6-4342-B048-85BDC9FD1C3A}</a:tableStyleId>
              </a:tblPr>
              <a:tblGrid>
                <a:gridCol w="3747057">
                  <a:extLst>
                    <a:ext uri="{9D8B030D-6E8A-4147-A177-3AD203B41FA5}">
                      <a16:colId xmlns:a16="http://schemas.microsoft.com/office/drawing/2014/main" val="20000"/>
                    </a:ext>
                  </a:extLst>
                </a:gridCol>
                <a:gridCol w="1405145">
                  <a:extLst>
                    <a:ext uri="{9D8B030D-6E8A-4147-A177-3AD203B41FA5}">
                      <a16:colId xmlns:a16="http://schemas.microsoft.com/office/drawing/2014/main" val="20001"/>
                    </a:ext>
                  </a:extLst>
                </a:gridCol>
                <a:gridCol w="658266">
                  <a:extLst>
                    <a:ext uri="{9D8B030D-6E8A-4147-A177-3AD203B41FA5}">
                      <a16:colId xmlns:a16="http://schemas.microsoft.com/office/drawing/2014/main" val="20002"/>
                    </a:ext>
                  </a:extLst>
                </a:gridCol>
                <a:gridCol w="1202602">
                  <a:extLst>
                    <a:ext uri="{9D8B030D-6E8A-4147-A177-3AD203B41FA5}">
                      <a16:colId xmlns:a16="http://schemas.microsoft.com/office/drawing/2014/main" val="20003"/>
                    </a:ext>
                  </a:extLst>
                </a:gridCol>
                <a:gridCol w="1101332">
                  <a:extLst>
                    <a:ext uri="{9D8B030D-6E8A-4147-A177-3AD203B41FA5}">
                      <a16:colId xmlns:a16="http://schemas.microsoft.com/office/drawing/2014/main" val="20004"/>
                    </a:ext>
                  </a:extLst>
                </a:gridCol>
                <a:gridCol w="1029598">
                  <a:extLst>
                    <a:ext uri="{9D8B030D-6E8A-4147-A177-3AD203B41FA5}">
                      <a16:colId xmlns:a16="http://schemas.microsoft.com/office/drawing/2014/main" val="20005"/>
                    </a:ext>
                  </a:extLst>
                </a:gridCol>
              </a:tblGrid>
              <a:tr h="263810">
                <a:tc>
                  <a:txBody>
                    <a:bodyPr/>
                    <a:lstStyle/>
                    <a:p>
                      <a:pPr algn="l" fontAlgn="b"/>
                      <a:r>
                        <a:rPr lang="fr-CA" sz="1400" b="1" i="1" u="none" strike="noStrike" dirty="0">
                          <a:effectLst/>
                          <a:latin typeface="+mn-lt"/>
                        </a:rPr>
                        <a:t>DÉPENSES</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BUDGET 2018</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BUDGET 2017</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ÉCART $</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fr-CA" sz="1400" b="1" i="1" u="none" strike="noStrike" dirty="0">
                          <a:effectLst/>
                          <a:latin typeface="+mn-lt"/>
                        </a:rPr>
                        <a:t>AUG. %</a:t>
                      </a:r>
                      <a:endParaRPr lang="fr-CA" sz="1400" b="1" i="1"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0"/>
                  </a:ext>
                </a:extLst>
              </a:tr>
              <a:tr h="263810">
                <a:tc>
                  <a:txBody>
                    <a:bodyPr/>
                    <a:lstStyle/>
                    <a:p>
                      <a:pPr algn="l" fontAlgn="b"/>
                      <a:endParaRPr lang="fr-CA" sz="1400" b="1" i="0" u="sng" strike="noStrike" dirty="0">
                        <a:solidFill>
                          <a:srgbClr val="000000"/>
                        </a:solidFill>
                        <a:effectLst/>
                        <a:latin typeface="+mn-lt"/>
                      </a:endParaRPr>
                    </a:p>
                  </a:txBody>
                  <a:tcPr marL="9525" marR="9525" marT="9525" marB="0" anchor="b">
                    <a:noFill/>
                  </a:tcPr>
                </a:tc>
                <a:tc>
                  <a:txBody>
                    <a:bodyPr/>
                    <a:lstStyle/>
                    <a:p>
                      <a:pPr algn="l" fontAlgn="b"/>
                      <a:endParaRPr lang="fr-CA" sz="1400" b="0" i="0" u="none" strike="noStrike" dirty="0">
                        <a:solidFill>
                          <a:srgbClr val="000000"/>
                        </a:solidFill>
                        <a:effectLst/>
                        <a:latin typeface="+mn-lt"/>
                      </a:endParaRPr>
                    </a:p>
                  </a:txBody>
                  <a:tcPr marL="9525" marR="9525" marT="9525" marB="0" anchor="b">
                    <a:noFill/>
                  </a:tcPr>
                </a:tc>
                <a:tc>
                  <a:txBody>
                    <a:bodyPr/>
                    <a:lstStyle/>
                    <a:p>
                      <a:pPr algn="ctr"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tc>
                  <a:txBody>
                    <a:bodyPr/>
                    <a:lstStyle/>
                    <a:p>
                      <a:pPr algn="l" fontAlgn="b"/>
                      <a:endParaRPr lang="fr-CA" sz="1400" b="0" i="0" u="none" strike="noStrike">
                        <a:solidFill>
                          <a:srgbClr val="000000"/>
                        </a:solidFill>
                        <a:effectLst/>
                        <a:latin typeface="+mn-lt"/>
                      </a:endParaRPr>
                    </a:p>
                  </a:txBody>
                  <a:tcPr marL="9525" marR="9525" marT="9525" marB="0" anchor="b">
                    <a:noFill/>
                  </a:tcPr>
                </a:tc>
                <a:extLst>
                  <a:ext uri="{0D108BD9-81ED-4DB2-BD59-A6C34878D82A}">
                    <a16:rowId xmlns:a16="http://schemas.microsoft.com/office/drawing/2014/main" val="10001"/>
                  </a:ext>
                </a:extLst>
              </a:tr>
              <a:tr h="263810">
                <a:tc>
                  <a:txBody>
                    <a:bodyPr/>
                    <a:lstStyle/>
                    <a:p>
                      <a:pPr algn="l" fontAlgn="b"/>
                      <a:r>
                        <a:rPr lang="fr-CA" sz="1400" b="0" i="0" u="none" strike="noStrike" dirty="0">
                          <a:solidFill>
                            <a:srgbClr val="000000"/>
                          </a:solidFill>
                          <a:effectLst/>
                          <a:latin typeface="+mn-lt"/>
                        </a:rPr>
                        <a:t>ADMINISTRATION GÉNÉRALE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210 574 $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21%</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208 727 $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1 847 $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a:t>
                      </a:r>
                    </a:p>
                  </a:txBody>
                  <a:tcPr marL="9525" marR="9525" marT="9525" marB="0" anchor="b">
                    <a:solidFill>
                      <a:schemeClr val="bg1">
                        <a:lumMod val="85000"/>
                      </a:schemeClr>
                    </a:solidFill>
                  </a:tcPr>
                </a:tc>
                <a:extLst>
                  <a:ext uri="{0D108BD9-81ED-4DB2-BD59-A6C34878D82A}">
                    <a16:rowId xmlns:a16="http://schemas.microsoft.com/office/drawing/2014/main" val="10002"/>
                  </a:ext>
                </a:extLst>
              </a:tr>
              <a:tr h="263810">
                <a:tc>
                  <a:txBody>
                    <a:bodyPr/>
                    <a:lstStyle/>
                    <a:p>
                      <a:pPr algn="l" fontAlgn="b"/>
                      <a:r>
                        <a:rPr lang="fr-CA" sz="1400" b="0" i="0" u="none" strike="noStrike" dirty="0">
                          <a:solidFill>
                            <a:srgbClr val="000000"/>
                          </a:solidFill>
                          <a:effectLst/>
                          <a:latin typeface="+mn-lt"/>
                        </a:rPr>
                        <a:t>SÉCURITÉ PUBLIQUE</a:t>
                      </a:r>
                    </a:p>
                  </a:txBody>
                  <a:tcPr marL="9525" marR="9525" marT="9525" marB="0" anchor="b">
                    <a:noFill/>
                  </a:tcPr>
                </a:tc>
                <a:tc>
                  <a:txBody>
                    <a:bodyPr/>
                    <a:lstStyle/>
                    <a:p>
                      <a:pPr algn="r" fontAlgn="b"/>
                      <a:r>
                        <a:rPr lang="fr-CA" sz="1400" b="0" i="0" u="none" strike="noStrike" dirty="0">
                          <a:solidFill>
                            <a:srgbClr val="000000"/>
                          </a:solidFill>
                          <a:effectLst/>
                          <a:latin typeface="+mn-lt"/>
                        </a:rPr>
                        <a:t>154 365 $ </a:t>
                      </a:r>
                    </a:p>
                  </a:txBody>
                  <a:tcPr marL="9525" marR="9525" marT="9525" marB="0" anchor="b">
                    <a:noFill/>
                  </a:tcPr>
                </a:tc>
                <a:tc>
                  <a:txBody>
                    <a:bodyPr/>
                    <a:lstStyle/>
                    <a:p>
                      <a:pPr algn="ctr" fontAlgn="b"/>
                      <a:r>
                        <a:rPr lang="fr-CA" sz="1400" b="0" i="0" u="none" strike="noStrike" dirty="0">
                          <a:solidFill>
                            <a:srgbClr val="000000"/>
                          </a:solidFill>
                          <a:effectLst/>
                          <a:latin typeface="+mn-lt"/>
                        </a:rPr>
                        <a:t>15%</a:t>
                      </a:r>
                    </a:p>
                  </a:txBody>
                  <a:tcPr marL="9525" marR="9525" marT="9525" marB="0" anchor="b">
                    <a:noFill/>
                  </a:tcPr>
                </a:tc>
                <a:tc>
                  <a:txBody>
                    <a:bodyPr/>
                    <a:lstStyle/>
                    <a:p>
                      <a:pPr algn="r" fontAlgn="b"/>
                      <a:r>
                        <a:rPr lang="fr-CA" sz="1400" b="0" i="0" u="none" strike="noStrike" dirty="0">
                          <a:solidFill>
                            <a:srgbClr val="000000"/>
                          </a:solidFill>
                          <a:effectLst/>
                          <a:latin typeface="+mn-lt"/>
                        </a:rPr>
                        <a:t>150 000 $ </a:t>
                      </a:r>
                    </a:p>
                  </a:txBody>
                  <a:tcPr marL="9525" marR="9525" marT="9525" marB="0" anchor="b">
                    <a:noFill/>
                  </a:tcPr>
                </a:tc>
                <a:tc>
                  <a:txBody>
                    <a:bodyPr/>
                    <a:lstStyle/>
                    <a:p>
                      <a:pPr algn="r" fontAlgn="b"/>
                      <a:r>
                        <a:rPr lang="fr-CA" sz="1400" b="0" i="0" u="none" strike="noStrike" dirty="0">
                          <a:solidFill>
                            <a:srgbClr val="000000"/>
                          </a:solidFill>
                          <a:effectLst/>
                          <a:latin typeface="+mn-lt"/>
                        </a:rPr>
                        <a:t> 4 365 $ </a:t>
                      </a:r>
                    </a:p>
                  </a:txBody>
                  <a:tcPr marL="9525" marR="9525" marT="9525" marB="0" anchor="b">
                    <a:noFill/>
                  </a:tcPr>
                </a:tc>
                <a:tc>
                  <a:txBody>
                    <a:bodyPr/>
                    <a:lstStyle/>
                    <a:p>
                      <a:pPr algn="ctr" fontAlgn="b"/>
                      <a:r>
                        <a:rPr lang="fr-CA" sz="1400" b="0" i="0" u="none" strike="noStrike" dirty="0">
                          <a:solidFill>
                            <a:srgbClr val="000000"/>
                          </a:solidFill>
                          <a:effectLst/>
                          <a:latin typeface="+mn-lt"/>
                        </a:rPr>
                        <a:t>3%</a:t>
                      </a:r>
                    </a:p>
                  </a:txBody>
                  <a:tcPr marL="9525" marR="9525" marT="9525" marB="0" anchor="b">
                    <a:noFill/>
                  </a:tcPr>
                </a:tc>
                <a:extLst>
                  <a:ext uri="{0D108BD9-81ED-4DB2-BD59-A6C34878D82A}">
                    <a16:rowId xmlns:a16="http://schemas.microsoft.com/office/drawing/2014/main" val="10003"/>
                  </a:ext>
                </a:extLst>
              </a:tr>
              <a:tr h="263810">
                <a:tc>
                  <a:txBody>
                    <a:bodyPr/>
                    <a:lstStyle/>
                    <a:p>
                      <a:pPr algn="l" fontAlgn="b"/>
                      <a:r>
                        <a:rPr lang="fr-CA" sz="1400" b="0" i="0" u="none" strike="noStrike" dirty="0">
                          <a:solidFill>
                            <a:srgbClr val="000000"/>
                          </a:solidFill>
                          <a:effectLst/>
                          <a:latin typeface="+mn-lt"/>
                        </a:rPr>
                        <a:t>TRANSPORT ROUTIER</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164 400 $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16%</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138 028 $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26 372 $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19%</a:t>
                      </a:r>
                    </a:p>
                  </a:txBody>
                  <a:tcPr marL="9525" marR="9525" marT="9525" marB="0" anchor="b">
                    <a:solidFill>
                      <a:schemeClr val="bg1">
                        <a:lumMod val="85000"/>
                      </a:schemeClr>
                    </a:solidFill>
                  </a:tcPr>
                </a:tc>
                <a:extLst>
                  <a:ext uri="{0D108BD9-81ED-4DB2-BD59-A6C34878D82A}">
                    <a16:rowId xmlns:a16="http://schemas.microsoft.com/office/drawing/2014/main" val="10004"/>
                  </a:ext>
                </a:extLst>
              </a:tr>
              <a:tr h="263810">
                <a:tc>
                  <a:txBody>
                    <a:bodyPr/>
                    <a:lstStyle/>
                    <a:p>
                      <a:pPr algn="l" fontAlgn="b"/>
                      <a:r>
                        <a:rPr lang="fr-CA" sz="1400" b="0" i="0" u="none" strike="noStrike" dirty="0">
                          <a:solidFill>
                            <a:srgbClr val="000000"/>
                          </a:solidFill>
                          <a:effectLst/>
                          <a:latin typeface="+mn-lt"/>
                        </a:rPr>
                        <a:t>HYGIÈNE DU MILIEU</a:t>
                      </a:r>
                    </a:p>
                  </a:txBody>
                  <a:tcPr marL="9525" marR="9525" marT="9525" marB="0" anchor="b">
                    <a:noFill/>
                  </a:tcPr>
                </a:tc>
                <a:tc>
                  <a:txBody>
                    <a:bodyPr/>
                    <a:lstStyle/>
                    <a:p>
                      <a:pPr algn="r" fontAlgn="b"/>
                      <a:r>
                        <a:rPr lang="fr-CA" sz="1400" b="0" i="0" u="none" strike="noStrike" dirty="0">
                          <a:solidFill>
                            <a:srgbClr val="000000"/>
                          </a:solidFill>
                          <a:effectLst/>
                          <a:latin typeface="+mn-lt"/>
                        </a:rPr>
                        <a:t>197 748 $ </a:t>
                      </a:r>
                    </a:p>
                  </a:txBody>
                  <a:tcPr marL="9525" marR="9525" marT="9525" marB="0" anchor="b">
                    <a:noFill/>
                  </a:tcPr>
                </a:tc>
                <a:tc>
                  <a:txBody>
                    <a:bodyPr/>
                    <a:lstStyle/>
                    <a:p>
                      <a:pPr algn="ctr" fontAlgn="b"/>
                      <a:r>
                        <a:rPr lang="fr-CA" sz="1400" b="0" i="0" u="none" strike="noStrike" dirty="0">
                          <a:solidFill>
                            <a:srgbClr val="000000"/>
                          </a:solidFill>
                          <a:effectLst/>
                          <a:latin typeface="+mn-lt"/>
                        </a:rPr>
                        <a:t>20%</a:t>
                      </a:r>
                    </a:p>
                  </a:txBody>
                  <a:tcPr marL="9525" marR="9525" marT="9525" marB="0" anchor="b">
                    <a:noFill/>
                  </a:tcPr>
                </a:tc>
                <a:tc>
                  <a:txBody>
                    <a:bodyPr/>
                    <a:lstStyle/>
                    <a:p>
                      <a:pPr algn="r" fontAlgn="b"/>
                      <a:r>
                        <a:rPr lang="fr-CA" sz="1400" b="0" i="0" u="none" strike="noStrike" dirty="0">
                          <a:solidFill>
                            <a:srgbClr val="000000"/>
                          </a:solidFill>
                          <a:effectLst/>
                          <a:latin typeface="+mn-lt"/>
                        </a:rPr>
                        <a:t>239 327 $ </a:t>
                      </a:r>
                    </a:p>
                  </a:txBody>
                  <a:tcPr marL="9525" marR="9525" marT="9525" marB="0" anchor="b">
                    <a:noFill/>
                  </a:tcPr>
                </a:tc>
                <a:tc>
                  <a:txBody>
                    <a:bodyPr/>
                    <a:lstStyle/>
                    <a:p>
                      <a:pPr algn="r" fontAlgn="b"/>
                      <a:r>
                        <a:rPr lang="fr-CA" sz="1400" b="0" i="0" u="none" strike="noStrike" dirty="0">
                          <a:solidFill>
                            <a:srgbClr val="000000"/>
                          </a:solidFill>
                          <a:effectLst/>
                          <a:latin typeface="+mn-lt"/>
                        </a:rPr>
                        <a:t>-41 579 $ </a:t>
                      </a:r>
                    </a:p>
                  </a:txBody>
                  <a:tcPr marL="9525" marR="9525" marT="9525" marB="0" anchor="b">
                    <a:noFill/>
                  </a:tcPr>
                </a:tc>
                <a:tc>
                  <a:txBody>
                    <a:bodyPr/>
                    <a:lstStyle/>
                    <a:p>
                      <a:pPr algn="ctr" fontAlgn="b"/>
                      <a:r>
                        <a:rPr lang="fr-CA" sz="1400" b="0" i="0" u="none" strike="noStrike" dirty="0">
                          <a:solidFill>
                            <a:srgbClr val="000000"/>
                          </a:solidFill>
                          <a:effectLst/>
                          <a:latin typeface="+mn-lt"/>
                        </a:rPr>
                        <a:t>-17%</a:t>
                      </a:r>
                    </a:p>
                  </a:txBody>
                  <a:tcPr marL="9525" marR="9525" marT="9525" marB="0" anchor="b">
                    <a:noFill/>
                  </a:tcPr>
                </a:tc>
                <a:extLst>
                  <a:ext uri="{0D108BD9-81ED-4DB2-BD59-A6C34878D82A}">
                    <a16:rowId xmlns:a16="http://schemas.microsoft.com/office/drawing/2014/main" val="10005"/>
                  </a:ext>
                </a:extLst>
              </a:tr>
              <a:tr h="263810">
                <a:tc>
                  <a:txBody>
                    <a:bodyPr/>
                    <a:lstStyle/>
                    <a:p>
                      <a:pPr algn="l" fontAlgn="b"/>
                      <a:r>
                        <a:rPr lang="fr-CA" sz="1400" b="0" i="0" u="none" strike="noStrike" dirty="0">
                          <a:solidFill>
                            <a:srgbClr val="000000"/>
                          </a:solidFill>
                          <a:effectLst/>
                          <a:latin typeface="+mn-lt"/>
                        </a:rPr>
                        <a:t>SANTÉ ET BIEN ÊTRE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 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0%</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0 $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 0%</a:t>
                      </a:r>
                    </a:p>
                  </a:txBody>
                  <a:tcPr marL="9525" marR="9525" marT="9525" marB="0" anchor="b">
                    <a:solidFill>
                      <a:schemeClr val="bg1">
                        <a:lumMod val="85000"/>
                      </a:schemeClr>
                    </a:solidFill>
                  </a:tcPr>
                </a:tc>
                <a:extLst>
                  <a:ext uri="{0D108BD9-81ED-4DB2-BD59-A6C34878D82A}">
                    <a16:rowId xmlns:a16="http://schemas.microsoft.com/office/drawing/2014/main" val="10006"/>
                  </a:ext>
                </a:extLst>
              </a:tr>
              <a:tr h="276713">
                <a:tc>
                  <a:txBody>
                    <a:bodyPr/>
                    <a:lstStyle/>
                    <a:p>
                      <a:pPr algn="l" fontAlgn="b"/>
                      <a:r>
                        <a:rPr lang="fr-CA" sz="1400" b="0" i="0" u="none" strike="noStrike" dirty="0">
                          <a:solidFill>
                            <a:srgbClr val="000000"/>
                          </a:solidFill>
                          <a:effectLst/>
                          <a:latin typeface="+mn-lt"/>
                        </a:rPr>
                        <a:t>AMÉNAGEMENT, URBANISME ET DÉVELOPPEMENT</a:t>
                      </a:r>
                    </a:p>
                  </a:txBody>
                  <a:tcPr marL="9525" marR="9525" marT="9525" marB="0" anchor="b">
                    <a:noFill/>
                  </a:tcPr>
                </a:tc>
                <a:tc>
                  <a:txBody>
                    <a:bodyPr/>
                    <a:lstStyle/>
                    <a:p>
                      <a:pPr algn="r" fontAlgn="ctr"/>
                      <a:r>
                        <a:rPr lang="fr-CA" sz="1400" b="0" i="0" u="none" strike="noStrike" dirty="0">
                          <a:solidFill>
                            <a:srgbClr val="000000"/>
                          </a:solidFill>
                          <a:effectLst/>
                          <a:latin typeface="+mn-lt"/>
                        </a:rPr>
                        <a:t>55 891 $ </a:t>
                      </a:r>
                    </a:p>
                  </a:txBody>
                  <a:tcPr marL="9525" marR="9525" marT="9525" marB="0" anchor="ctr">
                    <a:noFill/>
                  </a:tcPr>
                </a:tc>
                <a:tc>
                  <a:txBody>
                    <a:bodyPr/>
                    <a:lstStyle/>
                    <a:p>
                      <a:pPr algn="ctr" fontAlgn="ctr"/>
                      <a:r>
                        <a:rPr lang="fr-CA" sz="1400" b="0" i="0" u="none" strike="noStrike" dirty="0">
                          <a:solidFill>
                            <a:srgbClr val="000000"/>
                          </a:solidFill>
                          <a:effectLst/>
                          <a:latin typeface="+mn-lt"/>
                        </a:rPr>
                        <a:t>6%</a:t>
                      </a:r>
                    </a:p>
                  </a:txBody>
                  <a:tcPr marL="9525" marR="9525" marT="9525" marB="0" anchor="ctr">
                    <a:noFill/>
                  </a:tcPr>
                </a:tc>
                <a:tc>
                  <a:txBody>
                    <a:bodyPr/>
                    <a:lstStyle/>
                    <a:p>
                      <a:pPr algn="r" fontAlgn="ctr"/>
                      <a:r>
                        <a:rPr lang="fr-CA" sz="1400" b="0" i="0" u="none" strike="noStrike" dirty="0">
                          <a:solidFill>
                            <a:srgbClr val="000000"/>
                          </a:solidFill>
                          <a:effectLst/>
                          <a:latin typeface="+mn-lt"/>
                        </a:rPr>
                        <a:t>48 559 $ </a:t>
                      </a:r>
                    </a:p>
                  </a:txBody>
                  <a:tcPr marL="9525" marR="9525" marT="9525" marB="0" anchor="ctr">
                    <a:noFill/>
                  </a:tcPr>
                </a:tc>
                <a:tc>
                  <a:txBody>
                    <a:bodyPr/>
                    <a:lstStyle/>
                    <a:p>
                      <a:pPr algn="r" fontAlgn="ctr"/>
                      <a:r>
                        <a:rPr lang="fr-CA" sz="1400" b="0" i="0" u="none" strike="noStrike" dirty="0">
                          <a:solidFill>
                            <a:srgbClr val="000000"/>
                          </a:solidFill>
                          <a:effectLst/>
                          <a:latin typeface="+mn-lt"/>
                        </a:rPr>
                        <a:t>7 332 $ </a:t>
                      </a:r>
                    </a:p>
                  </a:txBody>
                  <a:tcPr marL="9525" marR="9525" marT="9525" marB="0" anchor="ctr">
                    <a:noFill/>
                  </a:tcPr>
                </a:tc>
                <a:tc>
                  <a:txBody>
                    <a:bodyPr/>
                    <a:lstStyle/>
                    <a:p>
                      <a:pPr algn="ctr" fontAlgn="ctr"/>
                      <a:r>
                        <a:rPr lang="fr-CA" sz="1400" b="0" i="0" u="none" strike="noStrike" dirty="0">
                          <a:solidFill>
                            <a:srgbClr val="000000"/>
                          </a:solidFill>
                          <a:effectLst/>
                          <a:latin typeface="+mn-lt"/>
                        </a:rPr>
                        <a:t>15%</a:t>
                      </a:r>
                    </a:p>
                  </a:txBody>
                  <a:tcPr marL="9525" marR="9525" marT="9525" marB="0" anchor="ctr">
                    <a:noFill/>
                  </a:tcPr>
                </a:tc>
                <a:extLst>
                  <a:ext uri="{0D108BD9-81ED-4DB2-BD59-A6C34878D82A}">
                    <a16:rowId xmlns:a16="http://schemas.microsoft.com/office/drawing/2014/main" val="10007"/>
                  </a:ext>
                </a:extLst>
              </a:tr>
              <a:tr h="263810">
                <a:tc>
                  <a:txBody>
                    <a:bodyPr/>
                    <a:lstStyle/>
                    <a:p>
                      <a:pPr algn="l" fontAlgn="b"/>
                      <a:r>
                        <a:rPr lang="fr-CA" sz="1400" b="0" i="0" u="none" strike="noStrike">
                          <a:solidFill>
                            <a:srgbClr val="000000"/>
                          </a:solidFill>
                          <a:effectLst/>
                          <a:latin typeface="+mn-lt"/>
                        </a:rPr>
                        <a:t>LOISIRS ET CULTURE</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38 416 $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4%</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38 168 $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248 $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1%</a:t>
                      </a:r>
                    </a:p>
                  </a:txBody>
                  <a:tcPr marL="9525" marR="9525" marT="9525" marB="0" anchor="b">
                    <a:solidFill>
                      <a:schemeClr val="bg1">
                        <a:lumMod val="85000"/>
                      </a:schemeClr>
                    </a:solidFill>
                  </a:tcPr>
                </a:tc>
                <a:extLst>
                  <a:ext uri="{0D108BD9-81ED-4DB2-BD59-A6C34878D82A}">
                    <a16:rowId xmlns:a16="http://schemas.microsoft.com/office/drawing/2014/main" val="10008"/>
                  </a:ext>
                </a:extLst>
              </a:tr>
              <a:tr h="263810">
                <a:tc>
                  <a:txBody>
                    <a:bodyPr/>
                    <a:lstStyle/>
                    <a:p>
                      <a:pPr algn="l" fontAlgn="b"/>
                      <a:r>
                        <a:rPr lang="fr-CA" sz="1400" b="0" i="0" u="none" strike="noStrike">
                          <a:solidFill>
                            <a:srgbClr val="000000"/>
                          </a:solidFill>
                          <a:effectLst/>
                          <a:latin typeface="+mn-lt"/>
                        </a:rPr>
                        <a:t>FRAIS DE FINANCEMENT</a:t>
                      </a:r>
                    </a:p>
                  </a:txBody>
                  <a:tcPr marL="9525" marR="9525" marT="9525" marB="0" anchor="b">
                    <a:noFill/>
                  </a:tcPr>
                </a:tc>
                <a:tc>
                  <a:txBody>
                    <a:bodyPr/>
                    <a:lstStyle/>
                    <a:p>
                      <a:pPr algn="r" fontAlgn="b"/>
                      <a:r>
                        <a:rPr lang="fr-CA" sz="1400" b="0" i="0" u="none" strike="noStrike" dirty="0">
                          <a:solidFill>
                            <a:srgbClr val="000000"/>
                          </a:solidFill>
                          <a:effectLst/>
                          <a:latin typeface="+mn-lt"/>
                        </a:rPr>
                        <a:t>139 339 $ </a:t>
                      </a:r>
                    </a:p>
                  </a:txBody>
                  <a:tcPr marL="9525" marR="9525" marT="9525" marB="0" anchor="b">
                    <a:noFill/>
                  </a:tcPr>
                </a:tc>
                <a:tc>
                  <a:txBody>
                    <a:bodyPr/>
                    <a:lstStyle/>
                    <a:p>
                      <a:pPr algn="ctr" fontAlgn="b"/>
                      <a:r>
                        <a:rPr lang="fr-CA" sz="1400" b="0" i="0" u="none" strike="noStrike" dirty="0">
                          <a:solidFill>
                            <a:srgbClr val="000000"/>
                          </a:solidFill>
                          <a:effectLst/>
                          <a:latin typeface="+mn-lt"/>
                        </a:rPr>
                        <a:t>14%</a:t>
                      </a:r>
                    </a:p>
                  </a:txBody>
                  <a:tcPr marL="9525" marR="9525" marT="9525" marB="0" anchor="b">
                    <a:noFill/>
                  </a:tcPr>
                </a:tc>
                <a:tc>
                  <a:txBody>
                    <a:bodyPr/>
                    <a:lstStyle/>
                    <a:p>
                      <a:pPr algn="r" fontAlgn="b"/>
                      <a:r>
                        <a:rPr lang="fr-CA" sz="1400" b="0" i="0" u="none" strike="noStrike" dirty="0">
                          <a:solidFill>
                            <a:srgbClr val="000000"/>
                          </a:solidFill>
                          <a:effectLst/>
                          <a:latin typeface="+mn-lt"/>
                        </a:rPr>
                        <a:t>175 719 $ </a:t>
                      </a:r>
                    </a:p>
                  </a:txBody>
                  <a:tcPr marL="9525" marR="9525" marT="9525" marB="0" anchor="b">
                    <a:noFill/>
                  </a:tcPr>
                </a:tc>
                <a:tc>
                  <a:txBody>
                    <a:bodyPr/>
                    <a:lstStyle/>
                    <a:p>
                      <a:pPr algn="r" fontAlgn="b"/>
                      <a:r>
                        <a:rPr lang="fr-CA" sz="1400" b="0" i="0" u="none" strike="noStrike" dirty="0">
                          <a:solidFill>
                            <a:srgbClr val="000000"/>
                          </a:solidFill>
                          <a:effectLst/>
                          <a:latin typeface="+mn-lt"/>
                        </a:rPr>
                        <a:t>-36 380 $ </a:t>
                      </a:r>
                    </a:p>
                  </a:txBody>
                  <a:tcPr marL="9525" marR="9525" marT="9525" marB="0" anchor="b">
                    <a:noFill/>
                  </a:tcPr>
                </a:tc>
                <a:tc>
                  <a:txBody>
                    <a:bodyPr/>
                    <a:lstStyle/>
                    <a:p>
                      <a:pPr algn="ctr" fontAlgn="b"/>
                      <a:r>
                        <a:rPr lang="fr-CA" sz="1400" b="0" i="0" u="none" strike="noStrike" dirty="0">
                          <a:solidFill>
                            <a:srgbClr val="000000"/>
                          </a:solidFill>
                          <a:effectLst/>
                          <a:latin typeface="+mn-lt"/>
                        </a:rPr>
                        <a:t>-21%</a:t>
                      </a:r>
                    </a:p>
                  </a:txBody>
                  <a:tcPr marL="9525" marR="9525" marT="9525" marB="0" anchor="b">
                    <a:noFill/>
                  </a:tcPr>
                </a:tc>
                <a:extLst>
                  <a:ext uri="{0D108BD9-81ED-4DB2-BD59-A6C34878D82A}">
                    <a16:rowId xmlns:a16="http://schemas.microsoft.com/office/drawing/2014/main" val="10009"/>
                  </a:ext>
                </a:extLst>
              </a:tr>
              <a:tr h="263810">
                <a:tc>
                  <a:txBody>
                    <a:bodyPr/>
                    <a:lstStyle/>
                    <a:p>
                      <a:pPr algn="l" fontAlgn="b"/>
                      <a:r>
                        <a:rPr lang="fr-CA" sz="1400" b="0" i="0" u="none" strike="noStrike">
                          <a:solidFill>
                            <a:srgbClr val="000000"/>
                          </a:solidFill>
                          <a:effectLst/>
                          <a:latin typeface="+mn-lt"/>
                        </a:rPr>
                        <a:t>AFFECTATION IMMOBILISATIONS</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52 925 $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5%</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-4 575 $ </a:t>
                      </a:r>
                    </a:p>
                  </a:txBody>
                  <a:tcPr marL="9525" marR="9525" marT="9525" marB="0" anchor="b">
                    <a:solidFill>
                      <a:schemeClr val="bg1">
                        <a:lumMod val="85000"/>
                      </a:schemeClr>
                    </a:solidFill>
                  </a:tcPr>
                </a:tc>
                <a:tc>
                  <a:txBody>
                    <a:bodyPr/>
                    <a:lstStyle/>
                    <a:p>
                      <a:pPr algn="r" fontAlgn="b"/>
                      <a:r>
                        <a:rPr lang="fr-CA" sz="1400" b="0" i="0" u="none" strike="noStrike" dirty="0">
                          <a:solidFill>
                            <a:srgbClr val="000000"/>
                          </a:solidFill>
                          <a:effectLst/>
                          <a:latin typeface="+mn-lt"/>
                        </a:rPr>
                        <a:t>57 500 $ </a:t>
                      </a:r>
                    </a:p>
                  </a:txBody>
                  <a:tcPr marL="9525" marR="9525" marT="9525" marB="0" anchor="b">
                    <a:solidFill>
                      <a:schemeClr val="bg1">
                        <a:lumMod val="85000"/>
                      </a:schemeClr>
                    </a:solidFill>
                  </a:tcPr>
                </a:tc>
                <a:tc>
                  <a:txBody>
                    <a:bodyPr/>
                    <a:lstStyle/>
                    <a:p>
                      <a:pPr algn="ctr" fontAlgn="b"/>
                      <a:r>
                        <a:rPr lang="fr-CA" sz="1400" b="0" i="0" u="none" strike="noStrike" dirty="0">
                          <a:solidFill>
                            <a:srgbClr val="000000"/>
                          </a:solidFill>
                          <a:effectLst/>
                          <a:latin typeface="+mn-lt"/>
                        </a:rPr>
                        <a:t>s/o</a:t>
                      </a:r>
                    </a:p>
                  </a:txBody>
                  <a:tcPr marL="9525" marR="9525" marT="9525" marB="0" anchor="b">
                    <a:solidFill>
                      <a:schemeClr val="bg1">
                        <a:lumMod val="85000"/>
                      </a:schemeClr>
                    </a:solidFill>
                  </a:tcPr>
                </a:tc>
                <a:extLst>
                  <a:ext uri="{0D108BD9-81ED-4DB2-BD59-A6C34878D82A}">
                    <a16:rowId xmlns:a16="http://schemas.microsoft.com/office/drawing/2014/main" val="10010"/>
                  </a:ext>
                </a:extLst>
              </a:tr>
              <a:tr h="263810">
                <a:tc>
                  <a:txBody>
                    <a:bodyPr/>
                    <a:lstStyle/>
                    <a:p>
                      <a:pPr algn="l" fontAlgn="b"/>
                      <a:r>
                        <a:rPr lang="fr-CA" sz="1400" b="1" i="0" u="none" strike="noStrike" dirty="0">
                          <a:solidFill>
                            <a:schemeClr val="bg1"/>
                          </a:solidFill>
                          <a:effectLst/>
                          <a:latin typeface="+mn-lt"/>
                        </a:rPr>
                        <a:t>TOTAL DES DÉPENSES</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1 013 658 $ </a:t>
                      </a:r>
                    </a:p>
                  </a:txBody>
                  <a:tcPr marL="9525" marR="9525" marT="9525" marB="0" anchor="b">
                    <a:solidFill>
                      <a:schemeClr val="tx1"/>
                    </a:solidFill>
                  </a:tcPr>
                </a:tc>
                <a:tc>
                  <a:txBody>
                    <a:bodyPr/>
                    <a:lstStyle/>
                    <a:p>
                      <a:pPr algn="ctr" fontAlgn="b"/>
                      <a:r>
                        <a:rPr lang="fr-CA" sz="1400" b="1" i="0" u="none" strike="noStrike" dirty="0">
                          <a:solidFill>
                            <a:schemeClr val="bg1"/>
                          </a:solidFill>
                          <a:effectLst/>
                          <a:latin typeface="+mn-lt"/>
                        </a:rPr>
                        <a:t>100%</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993 953 $ </a:t>
                      </a:r>
                    </a:p>
                  </a:txBody>
                  <a:tcPr marL="9525" marR="9525" marT="9525" marB="0" anchor="b">
                    <a:solidFill>
                      <a:schemeClr val="tx1"/>
                    </a:solidFill>
                  </a:tcPr>
                </a:tc>
                <a:tc>
                  <a:txBody>
                    <a:bodyPr/>
                    <a:lstStyle/>
                    <a:p>
                      <a:pPr algn="r" fontAlgn="b"/>
                      <a:r>
                        <a:rPr lang="fr-CA" sz="1400" b="1" i="0" u="none" strike="noStrike" dirty="0">
                          <a:solidFill>
                            <a:schemeClr val="bg1"/>
                          </a:solidFill>
                          <a:effectLst/>
                          <a:latin typeface="+mn-lt"/>
                        </a:rPr>
                        <a:t>19 705 $ </a:t>
                      </a:r>
                    </a:p>
                  </a:txBody>
                  <a:tcPr marL="9525" marR="9525" marT="9525" marB="0" anchor="b">
                    <a:solidFill>
                      <a:schemeClr val="tx1"/>
                    </a:solidFill>
                  </a:tcPr>
                </a:tc>
                <a:tc>
                  <a:txBody>
                    <a:bodyPr/>
                    <a:lstStyle/>
                    <a:p>
                      <a:pPr algn="ctr" fontAlgn="b"/>
                      <a:r>
                        <a:rPr lang="fr-CA" sz="1400" b="1" i="0" u="none" strike="noStrike" dirty="0">
                          <a:solidFill>
                            <a:schemeClr val="bg1"/>
                          </a:solidFill>
                          <a:effectLst/>
                          <a:latin typeface="+mn-lt"/>
                        </a:rPr>
                        <a:t>2%</a:t>
                      </a:r>
                    </a:p>
                  </a:txBody>
                  <a:tcPr marL="9525" marR="9525" marT="9525" marB="0" anchor="b">
                    <a:solidFill>
                      <a:schemeClr val="tx1"/>
                    </a:solidFill>
                  </a:tcPr>
                </a:tc>
                <a:extLst>
                  <a:ext uri="{0D108BD9-81ED-4DB2-BD59-A6C34878D82A}">
                    <a16:rowId xmlns:a16="http://schemas.microsoft.com/office/drawing/2014/main" val="10011"/>
                  </a:ext>
                </a:extLst>
              </a:tr>
            </a:tbl>
          </a:graphicData>
        </a:graphic>
      </p:graphicFrame>
      <p:graphicFrame>
        <p:nvGraphicFramePr>
          <p:cNvPr id="4" name="Tableau 3"/>
          <p:cNvGraphicFramePr>
            <a:graphicFrameLocks noGrp="1"/>
          </p:cNvGraphicFramePr>
          <p:nvPr>
            <p:custDataLst>
              <p:tags r:id="rId3"/>
            </p:custDataLst>
            <p:extLst>
              <p:ext uri="{D42A27DB-BD31-4B8C-83A1-F6EECF244321}">
                <p14:modId xmlns:p14="http://schemas.microsoft.com/office/powerpoint/2010/main" val="3338564803"/>
              </p:ext>
            </p:extLst>
          </p:nvPr>
        </p:nvGraphicFramePr>
        <p:xfrm>
          <a:off x="1562100" y="4445592"/>
          <a:ext cx="7215309" cy="1966637"/>
        </p:xfrm>
        <a:graphic>
          <a:graphicData uri="http://schemas.openxmlformats.org/drawingml/2006/table">
            <a:tbl>
              <a:tblPr>
                <a:tableStyleId>{B301B821-A1FF-4177-AEE7-76D212191A09}</a:tableStyleId>
              </a:tblPr>
              <a:tblGrid>
                <a:gridCol w="4838700">
                  <a:extLst>
                    <a:ext uri="{9D8B030D-6E8A-4147-A177-3AD203B41FA5}">
                      <a16:colId xmlns:a16="http://schemas.microsoft.com/office/drawing/2014/main" val="20000"/>
                    </a:ext>
                  </a:extLst>
                </a:gridCol>
                <a:gridCol w="646112">
                  <a:extLst>
                    <a:ext uri="{9D8B030D-6E8A-4147-A177-3AD203B41FA5}">
                      <a16:colId xmlns:a16="http://schemas.microsoft.com/office/drawing/2014/main" val="20001"/>
                    </a:ext>
                  </a:extLst>
                </a:gridCol>
                <a:gridCol w="1730497">
                  <a:extLst>
                    <a:ext uri="{9D8B030D-6E8A-4147-A177-3AD203B41FA5}">
                      <a16:colId xmlns:a16="http://schemas.microsoft.com/office/drawing/2014/main" val="20002"/>
                    </a:ext>
                  </a:extLst>
                </a:gridCol>
              </a:tblGrid>
              <a:tr h="252921">
                <a:tc>
                  <a:txBody>
                    <a:bodyPr/>
                    <a:lstStyle/>
                    <a:p>
                      <a:pPr algn="l" fontAlgn="b"/>
                      <a:r>
                        <a:rPr lang="fr-CA" sz="1200" b="1" i="0" u="none" strike="noStrike" dirty="0">
                          <a:effectLst/>
                        </a:rPr>
                        <a:t>Population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632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habitants</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0"/>
                  </a:ext>
                </a:extLst>
              </a:tr>
              <a:tr h="255358">
                <a:tc>
                  <a:txBody>
                    <a:bodyPr/>
                    <a:lstStyle/>
                    <a:p>
                      <a:pPr algn="l" fontAlgn="t"/>
                      <a:r>
                        <a:rPr lang="fr-CA" sz="1200" b="1" i="0" u="none" strike="noStrike" dirty="0">
                          <a:effectLst/>
                        </a:rPr>
                        <a:t>Groupe de référence  : </a:t>
                      </a:r>
                      <a:endParaRPr lang="fr-CA" sz="12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fr-CA" sz="1200" b="1" i="0" u="none" strike="noStrike" dirty="0">
                          <a:effectLst/>
                        </a:rPr>
                        <a:t>0 à 1 999</a:t>
                      </a:r>
                      <a:endParaRPr lang="fr-CA" sz="12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fr-CA" sz="1200" b="1" i="0" u="none" strike="noStrike" dirty="0">
                          <a:effectLst/>
                        </a:rPr>
                        <a:t>habitants</a:t>
                      </a:r>
                      <a:endParaRPr lang="fr-CA" sz="1200" b="1" i="0" u="none" strike="noStrike" dirty="0">
                        <a:solidFill>
                          <a:srgbClr val="000000"/>
                        </a:solidFill>
                        <a:effectLst/>
                        <a:latin typeface="Calibri" panose="020F0502020204030204" pitchFamily="34" charset="0"/>
                      </a:endParaRPr>
                    </a:p>
                  </a:txBody>
                  <a:tcPr marL="0" marR="0" marT="0" marB="0"/>
                </a:tc>
                <a:extLst>
                  <a:ext uri="{0D108BD9-81ED-4DB2-BD59-A6C34878D82A}">
                    <a16:rowId xmlns:a16="http://schemas.microsoft.com/office/drawing/2014/main" val="10001"/>
                  </a:ext>
                </a:extLst>
              </a:tr>
              <a:tr h="252921">
                <a:tc>
                  <a:txBody>
                    <a:bodyPr/>
                    <a:lstStyle/>
                    <a:p>
                      <a:pPr algn="l" fontAlgn="b"/>
                      <a:r>
                        <a:rPr lang="fr-CA" sz="1200" b="1" i="0" u="none" strike="noStrike" dirty="0">
                          <a:effectLst/>
                        </a:rPr>
                        <a:t> Nombre de municipalité dans notre groupe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699 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municipalités de 0 à 1999 </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2"/>
                  </a:ext>
                </a:extLst>
              </a:tr>
              <a:tr h="310530">
                <a:tc>
                  <a:txBody>
                    <a:bodyPr/>
                    <a:lstStyle/>
                    <a:p>
                      <a:pPr algn="l" fontAlgn="auto"/>
                      <a:r>
                        <a:rPr lang="fr-CA" sz="1200" b="1" i="0" u="none" strike="noStrike" dirty="0">
                          <a:effectLst/>
                        </a:rPr>
                        <a:t>Dépenses municipales par 100 $ de RFU en 2016 (profil financier 2017)</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1,06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 $ par 100 $ RFU</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3"/>
                  </a:ext>
                </a:extLst>
              </a:tr>
              <a:tr h="252921">
                <a:tc>
                  <a:txBody>
                    <a:bodyPr/>
                    <a:lstStyle/>
                    <a:p>
                      <a:pPr algn="l" fontAlgn="auto"/>
                      <a:r>
                        <a:rPr lang="fr-CA" sz="1200" b="1" i="0" u="none" strike="noStrike" dirty="0">
                          <a:effectLst/>
                        </a:rPr>
                        <a:t>Moyenne du groupe de référence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1,43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 $ par 100 $ RFU</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4"/>
                  </a:ext>
                </a:extLst>
              </a:tr>
              <a:tr h="0">
                <a:tc>
                  <a:txBody>
                    <a:bodyPr/>
                    <a:lstStyle/>
                    <a:p>
                      <a:pPr algn="l" fontAlgn="auto"/>
                      <a:r>
                        <a:rPr lang="fr-CA" sz="1200" b="1" i="0" u="none" strike="noStrike" dirty="0">
                          <a:effectLst/>
                        </a:rPr>
                        <a:t>Dépenses totales municipales par habitant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1 490,67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  $ par habitant</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28269502"/>
                  </a:ext>
                </a:extLst>
              </a:tr>
              <a:tr h="252921">
                <a:tc>
                  <a:txBody>
                    <a:bodyPr/>
                    <a:lstStyle/>
                    <a:p>
                      <a:pPr algn="l" fontAlgn="auto"/>
                      <a:r>
                        <a:rPr lang="fr-CA" sz="1200" b="1" i="0" u="none" strike="noStrike" dirty="0">
                          <a:effectLst/>
                        </a:rPr>
                        <a:t>Dépenses totales moyennes par habitant pour notre groupe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1 953,82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  $ par habitant</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51068890"/>
                  </a:ext>
                </a:extLst>
              </a:tr>
              <a:tr h="206185">
                <a:tc>
                  <a:txBody>
                    <a:bodyPr/>
                    <a:lstStyle/>
                    <a:p>
                      <a:pPr algn="l" fontAlgn="auto"/>
                      <a:r>
                        <a:rPr lang="fr-CA" sz="1200" b="1" i="0" u="none" strike="noStrike" dirty="0">
                          <a:effectLst/>
                        </a:rPr>
                        <a:t>Rang dans le groupe de référence  :</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CA" sz="1200" b="1" i="0" u="none" strike="noStrike" dirty="0">
                          <a:effectLst/>
                        </a:rPr>
                        <a:t>156 / 452</a:t>
                      </a:r>
                      <a:endParaRPr lang="fr-CA" sz="12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fr-CA" sz="1200" b="1" i="0" u="none" strike="noStrike" dirty="0">
                          <a:effectLst/>
                        </a:rPr>
                        <a:t> </a:t>
                      </a:r>
                      <a:endParaRPr lang="fr-CA"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70068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custDataLst>
              <p:tags r:id="rId1"/>
            </p:custDataLst>
            <p:extLst>
              <p:ext uri="{D42A27DB-BD31-4B8C-83A1-F6EECF244321}">
                <p14:modId xmlns:p14="http://schemas.microsoft.com/office/powerpoint/2010/main" val="3672533710"/>
              </p:ext>
            </p:extLst>
          </p:nvPr>
        </p:nvGraphicFramePr>
        <p:xfrm>
          <a:off x="0" y="1"/>
          <a:ext cx="9144000" cy="6858000"/>
        </p:xfrm>
        <a:graphic>
          <a:graphicData uri="http://schemas.openxmlformats.org/drawingml/2006/chart">
            <c:chart xmlns:c="http://schemas.openxmlformats.org/drawingml/2006/chart" xmlns:r="http://schemas.openxmlformats.org/officeDocument/2006/relationships" r:id="rId5"/>
          </a:graphicData>
        </a:graphic>
      </p:graphicFrame>
      <p:pic>
        <p:nvPicPr>
          <p:cNvPr id="9" name="Image 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41773" y="990600"/>
            <a:ext cx="988309" cy="960902"/>
          </a:xfrm>
          <a:prstGeom prst="rect">
            <a:avLst/>
          </a:prstGeom>
        </p:spPr>
      </p:pic>
      <p:graphicFrame>
        <p:nvGraphicFramePr>
          <p:cNvPr id="7" name="Graphique 6">
            <a:extLst>
              <a:ext uri="{FF2B5EF4-FFF2-40B4-BE49-F238E27FC236}">
                <a16:creationId xmlns:a16="http://schemas.microsoft.com/office/drawing/2014/main" id="{00000000-0008-0000-0000-000009000000}"/>
              </a:ext>
            </a:extLst>
          </p:cNvPr>
          <p:cNvGraphicFramePr>
            <a:graphicFrameLocks/>
          </p:cNvGraphicFramePr>
          <p:nvPr>
            <p:extLst>
              <p:ext uri="{D42A27DB-BD31-4B8C-83A1-F6EECF244321}">
                <p14:modId xmlns:p14="http://schemas.microsoft.com/office/powerpoint/2010/main" val="1347923890"/>
              </p:ext>
            </p:extLst>
          </p:nvPr>
        </p:nvGraphicFramePr>
        <p:xfrm>
          <a:off x="714374" y="990600"/>
          <a:ext cx="8010525" cy="48768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5116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628650" y="273285"/>
            <a:ext cx="7886700" cy="709863"/>
          </a:xfrm>
        </p:spPr>
        <p:txBody>
          <a:bodyPr>
            <a:normAutofit fontScale="90000"/>
          </a:bodyPr>
          <a:lstStyle/>
          <a:p>
            <a:pPr algn="ctr"/>
            <a:r>
              <a:rPr lang="fr-CA" sz="3200" b="1" dirty="0">
                <a:effectLst>
                  <a:outerShdw blurRad="38100" dist="38100" dir="2700000" algn="tl">
                    <a:srgbClr val="000000">
                      <a:alpha val="43137"/>
                    </a:srgbClr>
                  </a:outerShdw>
                </a:effectLst>
                <a:latin typeface="+mn-lt"/>
              </a:rPr>
              <a:t>Détail des variations (19 705 $ de plus qu’en 2017)</a:t>
            </a:r>
          </a:p>
        </p:txBody>
      </p:sp>
      <p:sp>
        <p:nvSpPr>
          <p:cNvPr id="3" name="Espace réservé du contenu 2"/>
          <p:cNvSpPr>
            <a:spLocks noGrp="1"/>
          </p:cNvSpPr>
          <p:nvPr>
            <p:ph idx="1"/>
            <p:custDataLst>
              <p:tags r:id="rId2"/>
            </p:custDataLst>
          </p:nvPr>
        </p:nvSpPr>
        <p:spPr>
          <a:xfrm>
            <a:off x="415211" y="4791074"/>
            <a:ext cx="8100139" cy="1572403"/>
          </a:xfrm>
        </p:spPr>
        <p:txBody>
          <a:bodyPr>
            <a:normAutofit/>
          </a:bodyPr>
          <a:lstStyle/>
          <a:p>
            <a:pPr marL="0" indent="0">
              <a:buNone/>
            </a:pPr>
            <a:endParaRPr lang="fr-CA" sz="2400" dirty="0"/>
          </a:p>
          <a:p>
            <a:pPr marL="0" indent="0">
              <a:buNone/>
            </a:pPr>
            <a:endParaRPr lang="en-CA" sz="2000" dirty="0"/>
          </a:p>
        </p:txBody>
      </p:sp>
      <p:graphicFrame>
        <p:nvGraphicFramePr>
          <p:cNvPr id="6" name="Tableau 5"/>
          <p:cNvGraphicFramePr>
            <a:graphicFrameLocks noGrp="1"/>
          </p:cNvGraphicFramePr>
          <p:nvPr>
            <p:custDataLst>
              <p:tags r:id="rId3"/>
            </p:custDataLst>
            <p:extLst>
              <p:ext uri="{D42A27DB-BD31-4B8C-83A1-F6EECF244321}">
                <p14:modId xmlns:p14="http://schemas.microsoft.com/office/powerpoint/2010/main" val="3260694409"/>
              </p:ext>
            </p:extLst>
          </p:nvPr>
        </p:nvGraphicFramePr>
        <p:xfrm>
          <a:off x="1367245" y="1485900"/>
          <a:ext cx="6409509" cy="3864392"/>
        </p:xfrm>
        <a:graphic>
          <a:graphicData uri="http://schemas.openxmlformats.org/drawingml/2006/table">
            <a:tbl>
              <a:tblPr>
                <a:tableStyleId>{9DCAF9ED-07DC-4A11-8D7F-57B35C25682E}</a:tableStyleId>
              </a:tblPr>
              <a:tblGrid>
                <a:gridCol w="3638481">
                  <a:extLst>
                    <a:ext uri="{9D8B030D-6E8A-4147-A177-3AD203B41FA5}">
                      <a16:colId xmlns:a16="http://schemas.microsoft.com/office/drawing/2014/main" val="20000"/>
                    </a:ext>
                  </a:extLst>
                </a:gridCol>
                <a:gridCol w="1568328">
                  <a:extLst>
                    <a:ext uri="{9D8B030D-6E8A-4147-A177-3AD203B41FA5}">
                      <a16:colId xmlns:a16="http://schemas.microsoft.com/office/drawing/2014/main" val="20001"/>
                    </a:ext>
                  </a:extLst>
                </a:gridCol>
                <a:gridCol w="1202700">
                  <a:extLst>
                    <a:ext uri="{9D8B030D-6E8A-4147-A177-3AD203B41FA5}">
                      <a16:colId xmlns:a16="http://schemas.microsoft.com/office/drawing/2014/main" val="20002"/>
                    </a:ext>
                  </a:extLst>
                </a:gridCol>
              </a:tblGrid>
              <a:tr h="803114">
                <a:tc>
                  <a:txBody>
                    <a:bodyPr/>
                    <a:lstStyle/>
                    <a:p>
                      <a:pPr algn="ctr" rtl="0" fontAlgn="ctr"/>
                      <a:r>
                        <a:rPr lang="fr-CA" sz="2400" b="1" u="none" strike="noStrike" dirty="0">
                          <a:effectLst/>
                        </a:rPr>
                        <a:t>Poste</a:t>
                      </a:r>
                      <a:endParaRPr lang="fr-CA" sz="2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fr-CA" sz="2400" b="1" u="none" strike="noStrike" dirty="0">
                          <a:effectLst/>
                        </a:rPr>
                        <a:t>Dépense</a:t>
                      </a:r>
                      <a:endParaRPr lang="fr-CA" sz="2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fr-CA" sz="2400" b="1" u="none" strike="noStrike" dirty="0">
                          <a:effectLst/>
                        </a:rPr>
                        <a:t>% </a:t>
                      </a:r>
                    </a:p>
                    <a:p>
                      <a:pPr algn="ctr" rtl="0" fontAlgn="ctr"/>
                      <a:r>
                        <a:rPr lang="fr-CA" sz="1200" b="1" u="none" strike="noStrike" dirty="0">
                          <a:effectLst/>
                        </a:rPr>
                        <a:t>du budget</a:t>
                      </a:r>
                      <a:endParaRPr lang="fr-CA"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0"/>
                  </a:ext>
                </a:extLst>
              </a:tr>
              <a:tr h="340142">
                <a:tc>
                  <a:txBody>
                    <a:bodyPr/>
                    <a:lstStyle/>
                    <a:p>
                      <a:pPr algn="ctr" rtl="0" fontAlgn="ct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340142">
                <a:tc>
                  <a:txBody>
                    <a:bodyPr/>
                    <a:lstStyle/>
                    <a:p>
                      <a:pPr algn="ctr" rtl="0" fontAlgn="ctr"/>
                      <a:r>
                        <a:rPr lang="fr-CA" sz="2000" u="none" strike="noStrike" dirty="0">
                          <a:effectLst/>
                        </a:rPr>
                        <a:t>Immobilisations 2018</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CA" sz="2000" u="none" strike="noStrike" dirty="0">
                          <a:effectLst/>
                        </a:rPr>
                        <a:t>52 925 $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CA" sz="2000" u="none" strike="noStrike" dirty="0">
                          <a:effectLst/>
                        </a:rPr>
                        <a:t>5.2%</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340142">
                <a:tc>
                  <a:txBody>
                    <a:bodyPr/>
                    <a:lstStyle/>
                    <a:p>
                      <a:pPr algn="ctr" rtl="0" fontAlgn="ctr"/>
                      <a:r>
                        <a:rPr lang="fr-CA" sz="2000" u="none" strike="noStrike" dirty="0">
                          <a:effectLst/>
                        </a:rPr>
                        <a:t>Masse salariale</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CA" sz="2000" u="none" strike="noStrike" dirty="0">
                          <a:effectLst/>
                        </a:rPr>
                        <a:t>6 659   $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CA" sz="2000" u="none" strike="noStrike" dirty="0">
                          <a:effectLst/>
                        </a:rPr>
                        <a:t>0.6%</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340142">
                <a:tc>
                  <a:txBody>
                    <a:bodyPr/>
                    <a:lstStyle/>
                    <a:p>
                      <a:pPr algn="ctr" rtl="0" fontAlgn="b"/>
                      <a:r>
                        <a:rPr lang="fr-CA" sz="2000" u="none" strike="noStrike" dirty="0">
                          <a:effectLst/>
                        </a:rPr>
                        <a:t>Indexation du coût de la vie</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CA" sz="2000" u="none" strike="noStrike" dirty="0">
                          <a:effectLst/>
                        </a:rPr>
                        <a:t>10 000 $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CA" sz="2000" u="none" strike="noStrike" dirty="0">
                          <a:effectLst/>
                        </a:rPr>
                        <a:t>1,0%</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340142">
                <a:tc>
                  <a:txBody>
                    <a:bodyPr/>
                    <a:lstStyle/>
                    <a:p>
                      <a:pPr algn="ctr" rtl="0" fontAlgn="ctr"/>
                      <a:r>
                        <a:rPr lang="fr-CA" sz="2000" u="none" strike="noStrike" dirty="0">
                          <a:effectLst/>
                        </a:rPr>
                        <a:t>Quote-part MRC</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CA" sz="2000" u="none" strike="noStrike" dirty="0">
                          <a:effectLst/>
                        </a:rPr>
                        <a:t>- 3 010 $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CA" sz="2000" u="none" strike="noStrike" dirty="0">
                          <a:effectLst/>
                        </a:rPr>
                        <a:t>0,3%</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340142">
                <a:tc>
                  <a:txBody>
                    <a:bodyPr/>
                    <a:lstStyle/>
                    <a:p>
                      <a:pPr algn="ctr" rtl="0" fontAlgn="ctr"/>
                      <a:r>
                        <a:rPr lang="fr-FR" sz="2000" b="0" i="0" u="none" strike="noStrike" dirty="0">
                          <a:solidFill>
                            <a:srgbClr val="000000"/>
                          </a:solidFill>
                          <a:effectLst/>
                          <a:latin typeface="Calibri" panose="020F0502020204030204" pitchFamily="34" charset="0"/>
                        </a:rPr>
                        <a:t>Frais de financement</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FR" sz="2000" b="0" i="0" u="none" strike="noStrike" dirty="0">
                          <a:solidFill>
                            <a:srgbClr val="000000"/>
                          </a:solidFill>
                          <a:effectLst/>
                          <a:latin typeface="Calibri" panose="020F0502020204030204" pitchFamily="34" charset="0"/>
                        </a:rPr>
                        <a:t>- 36 380$</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FR" sz="2000" b="0" i="0" u="none" strike="noStrike" dirty="0">
                          <a:solidFill>
                            <a:srgbClr val="000000"/>
                          </a:solidFill>
                          <a:effectLst/>
                          <a:latin typeface="Calibri" panose="020F0502020204030204" pitchFamily="34" charset="0"/>
                        </a:rPr>
                        <a:t>3,6 %</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r h="340142">
                <a:tc>
                  <a:txBody>
                    <a:bodyPr/>
                    <a:lstStyle/>
                    <a:p>
                      <a:pPr algn="ctr" rtl="0" fontAlgn="ctr"/>
                      <a:r>
                        <a:rPr lang="fr-FR" sz="2000" b="0" i="0" u="none" strike="noStrike" dirty="0">
                          <a:solidFill>
                            <a:srgbClr val="000000"/>
                          </a:solidFill>
                          <a:effectLst/>
                          <a:latin typeface="Calibri" panose="020F0502020204030204" pitchFamily="34" charset="0"/>
                        </a:rPr>
                        <a:t>Élection</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FR" sz="2000" b="0" i="0" u="none" strike="noStrike" dirty="0">
                          <a:solidFill>
                            <a:srgbClr val="000000"/>
                          </a:solidFill>
                          <a:effectLst/>
                          <a:latin typeface="Calibri" panose="020F0502020204030204" pitchFamily="34" charset="0"/>
                        </a:rPr>
                        <a:t>-5 000 $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FR" sz="2000" b="0" i="0" u="none" strike="noStrike" dirty="0">
                          <a:solidFill>
                            <a:srgbClr val="000000"/>
                          </a:solidFill>
                          <a:effectLst/>
                          <a:latin typeface="Calibri" panose="020F0502020204030204" pitchFamily="34" charset="0"/>
                        </a:rPr>
                        <a:t>0,5%</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602619"/>
                  </a:ext>
                </a:extLst>
              </a:tr>
              <a:tr h="340142">
                <a:tc>
                  <a:txBody>
                    <a:bodyPr/>
                    <a:lstStyle/>
                    <a:p>
                      <a:pPr algn="ctr" rtl="0" fontAlgn="ctr"/>
                      <a:r>
                        <a:rPr lang="fr-FR" sz="2000" b="0" i="0" u="none" strike="noStrike" dirty="0" err="1">
                          <a:solidFill>
                            <a:srgbClr val="000000"/>
                          </a:solidFill>
                          <a:effectLst/>
                          <a:latin typeface="Calibri" panose="020F0502020204030204" pitchFamily="34" charset="0"/>
                        </a:rPr>
                        <a:t>Eco-centre</a:t>
                      </a:r>
                      <a:r>
                        <a:rPr lang="fr-FR" sz="2000" b="0" i="0" u="none" strike="noStrike" dirty="0">
                          <a:solidFill>
                            <a:srgbClr val="000000"/>
                          </a:solidFill>
                          <a:effectLst/>
                          <a:latin typeface="Calibri" panose="020F0502020204030204" pitchFamily="34" charset="0"/>
                        </a:rPr>
                        <a:t> (Ville de Québec)</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FR" sz="2000" b="0" i="0" u="none" strike="noStrike" dirty="0">
                          <a:solidFill>
                            <a:srgbClr val="000000"/>
                          </a:solidFill>
                          <a:effectLst/>
                          <a:latin typeface="Calibri" panose="020F0502020204030204" pitchFamily="34" charset="0"/>
                        </a:rPr>
                        <a:t>-6 000 $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FR" sz="2000" b="0" i="0" u="none" strike="noStrike" dirty="0">
                          <a:solidFill>
                            <a:srgbClr val="000000"/>
                          </a:solidFill>
                          <a:effectLst/>
                          <a:latin typeface="Calibri" panose="020F0502020204030204" pitchFamily="34" charset="0"/>
                        </a:rPr>
                        <a:t>0,6%</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88304837"/>
                  </a:ext>
                </a:extLst>
              </a:tr>
              <a:tr h="340142">
                <a:tc>
                  <a:txBody>
                    <a:bodyPr/>
                    <a:lstStyle/>
                    <a:p>
                      <a:pPr algn="ctr" rtl="0" fontAlgn="ctr"/>
                      <a:r>
                        <a:rPr lang="fr-FR" sz="2000" b="0" i="0" u="none" strike="noStrike" dirty="0">
                          <a:solidFill>
                            <a:srgbClr val="000000"/>
                          </a:solidFill>
                          <a:effectLst/>
                          <a:latin typeface="Calibri" panose="020F0502020204030204" pitchFamily="34" charset="0"/>
                        </a:rPr>
                        <a:t>TOTAL variations</a:t>
                      </a:r>
                      <a:endParaRPr lang="fr-CA"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b"/>
                      <a:r>
                        <a:rPr lang="fr-FR" sz="2000" b="0" i="0" u="none" strike="noStrike" dirty="0">
                          <a:solidFill>
                            <a:srgbClr val="000000"/>
                          </a:solidFill>
                          <a:effectLst/>
                          <a:latin typeface="Calibri" panose="020F0502020204030204" pitchFamily="34" charset="0"/>
                        </a:rPr>
                        <a:t>19 194 </a:t>
                      </a:r>
                      <a:endParaRPr lang="fr-CA"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rtl="0" fontAlgn="b"/>
                      <a:r>
                        <a:rPr lang="fr-FR" sz="2000" b="0" i="0" u="none" strike="noStrike" dirty="0">
                          <a:solidFill>
                            <a:srgbClr val="000000"/>
                          </a:solidFill>
                          <a:effectLst/>
                          <a:latin typeface="Calibri" panose="020F0502020204030204" pitchFamily="34" charset="0"/>
                        </a:rPr>
                        <a:t>2 %</a:t>
                      </a:r>
                      <a:endParaRPr lang="fr-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43863060"/>
                  </a:ext>
                </a:extLst>
              </a:tr>
            </a:tbl>
          </a:graphicData>
        </a:graphic>
      </p:graphicFrame>
    </p:spTree>
    <p:extLst>
      <p:ext uri="{BB962C8B-B14F-4D97-AF65-F5344CB8AC3E}">
        <p14:creationId xmlns:p14="http://schemas.microsoft.com/office/powerpoint/2010/main" val="101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98359" y="198442"/>
            <a:ext cx="8855106" cy="833654"/>
          </a:xfrm>
        </p:spPr>
        <p:txBody>
          <a:bodyPr>
            <a:normAutofit/>
          </a:bodyPr>
          <a:lstStyle/>
          <a:p>
            <a:pPr algn="ctr"/>
            <a:r>
              <a:rPr lang="fr-CA" sz="3200" b="1" dirty="0">
                <a:effectLst>
                  <a:outerShdw blurRad="38100" dist="38100" dir="2700000" algn="tl">
                    <a:srgbClr val="000000">
                      <a:alpha val="43137"/>
                    </a:srgbClr>
                  </a:outerShdw>
                </a:effectLst>
                <a:latin typeface="+mn-lt"/>
              </a:rPr>
              <a:t>Les taux de taxation et de la tarification</a:t>
            </a:r>
          </a:p>
        </p:txBody>
      </p:sp>
      <p:graphicFrame>
        <p:nvGraphicFramePr>
          <p:cNvPr id="6" name="Tableau 5"/>
          <p:cNvGraphicFramePr>
            <a:graphicFrameLocks noGrp="1"/>
          </p:cNvGraphicFramePr>
          <p:nvPr>
            <p:custDataLst>
              <p:tags r:id="rId2"/>
            </p:custDataLst>
            <p:extLst>
              <p:ext uri="{D42A27DB-BD31-4B8C-83A1-F6EECF244321}">
                <p14:modId xmlns:p14="http://schemas.microsoft.com/office/powerpoint/2010/main" val="2634535537"/>
              </p:ext>
            </p:extLst>
          </p:nvPr>
        </p:nvGraphicFramePr>
        <p:xfrm>
          <a:off x="1018104" y="1421344"/>
          <a:ext cx="7107792" cy="3441696"/>
        </p:xfrm>
        <a:graphic>
          <a:graphicData uri="http://schemas.openxmlformats.org/drawingml/2006/table">
            <a:tbl>
              <a:tblPr>
                <a:tableStyleId>{5C22544A-7EE6-4342-B048-85BDC9FD1C3A}</a:tableStyleId>
              </a:tblPr>
              <a:tblGrid>
                <a:gridCol w="3881228">
                  <a:extLst>
                    <a:ext uri="{9D8B030D-6E8A-4147-A177-3AD203B41FA5}">
                      <a16:colId xmlns:a16="http://schemas.microsoft.com/office/drawing/2014/main" val="20000"/>
                    </a:ext>
                  </a:extLst>
                </a:gridCol>
                <a:gridCol w="1613282">
                  <a:extLst>
                    <a:ext uri="{9D8B030D-6E8A-4147-A177-3AD203B41FA5}">
                      <a16:colId xmlns:a16="http://schemas.microsoft.com/office/drawing/2014/main" val="20001"/>
                    </a:ext>
                  </a:extLst>
                </a:gridCol>
                <a:gridCol w="1613282">
                  <a:extLst>
                    <a:ext uri="{9D8B030D-6E8A-4147-A177-3AD203B41FA5}">
                      <a16:colId xmlns:a16="http://schemas.microsoft.com/office/drawing/2014/main" val="20002"/>
                    </a:ext>
                  </a:extLst>
                </a:gridCol>
              </a:tblGrid>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gridSpan="2">
                  <a:txBody>
                    <a:bodyPr/>
                    <a:lstStyle/>
                    <a:p>
                      <a:pPr algn="ctr" fontAlgn="ctr"/>
                      <a:r>
                        <a:rPr lang="fr-CA" sz="1400" b="1" u="none" strike="noStrike" dirty="0">
                          <a:solidFill>
                            <a:schemeClr val="bg1"/>
                          </a:solidFill>
                          <a:effectLst/>
                          <a:latin typeface="+mn-lt"/>
                        </a:rPr>
                        <a:t>Variation des taux de taxes</a:t>
                      </a:r>
                      <a:endParaRPr lang="fr-CA" sz="1400" b="1" i="0" u="none" strike="noStrike" dirty="0">
                        <a:solidFill>
                          <a:schemeClr val="bg1"/>
                        </a:solidFill>
                        <a:effectLst/>
                        <a:latin typeface="+mn-lt"/>
                      </a:endParaRPr>
                    </a:p>
                  </a:txBody>
                  <a:tcPr marL="8238" marR="8238" marT="8238" marB="0" anchor="ctr">
                    <a:solidFill>
                      <a:schemeClr val="tx1"/>
                    </a:solidFill>
                  </a:tcPr>
                </a:tc>
                <a:tc hMerge="1">
                  <a:txBody>
                    <a:bodyPr/>
                    <a:lstStyle/>
                    <a:p>
                      <a:endParaRPr lang="fr-CA"/>
                    </a:p>
                  </a:txBody>
                  <a:tcPr/>
                </a:tc>
                <a:extLst>
                  <a:ext uri="{0D108BD9-81ED-4DB2-BD59-A6C34878D82A}">
                    <a16:rowId xmlns:a16="http://schemas.microsoft.com/office/drawing/2014/main" val="10000"/>
                  </a:ext>
                </a:extLst>
              </a:tr>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b="1" u="none" strike="noStrike" dirty="0">
                          <a:solidFill>
                            <a:schemeClr val="bg1"/>
                          </a:solidFill>
                          <a:effectLst/>
                          <a:latin typeface="+mn-lt"/>
                        </a:rPr>
                        <a:t>2017</a:t>
                      </a:r>
                      <a:endParaRPr lang="fr-CA" sz="1400" b="1" i="0" u="none" strike="noStrike" dirty="0">
                        <a:solidFill>
                          <a:schemeClr val="bg1"/>
                        </a:solidFill>
                        <a:effectLst/>
                        <a:latin typeface="+mn-lt"/>
                      </a:endParaRPr>
                    </a:p>
                  </a:txBody>
                  <a:tcPr marL="8238" marR="8238" marT="8238" marB="0" anchor="b">
                    <a:solidFill>
                      <a:schemeClr val="tx1"/>
                    </a:solidFill>
                  </a:tcPr>
                </a:tc>
                <a:tc>
                  <a:txBody>
                    <a:bodyPr/>
                    <a:lstStyle/>
                    <a:p>
                      <a:pPr algn="ctr" fontAlgn="b"/>
                      <a:r>
                        <a:rPr lang="fr-CA" sz="1400" b="1" u="none" strike="noStrike" dirty="0">
                          <a:solidFill>
                            <a:schemeClr val="bg1"/>
                          </a:solidFill>
                          <a:effectLst/>
                          <a:latin typeface="+mn-lt"/>
                        </a:rPr>
                        <a:t>2018</a:t>
                      </a:r>
                      <a:endParaRPr lang="fr-CA" sz="1400" b="1" i="0" u="none" strike="noStrike" dirty="0">
                        <a:solidFill>
                          <a:schemeClr val="bg1"/>
                        </a:solidFill>
                        <a:effectLst/>
                        <a:latin typeface="+mn-lt"/>
                      </a:endParaRPr>
                    </a:p>
                  </a:txBody>
                  <a:tcPr marL="8238" marR="8238" marT="8238" marB="0" anchor="b">
                    <a:solidFill>
                      <a:schemeClr val="tx1"/>
                    </a:solidFill>
                  </a:tcPr>
                </a:tc>
                <a:extLst>
                  <a:ext uri="{0D108BD9-81ED-4DB2-BD59-A6C34878D82A}">
                    <a16:rowId xmlns:a16="http://schemas.microsoft.com/office/drawing/2014/main" val="10001"/>
                  </a:ext>
                </a:extLst>
              </a:tr>
              <a:tr h="286808">
                <a:tc>
                  <a:txBody>
                    <a:bodyPr/>
                    <a:lstStyle/>
                    <a:p>
                      <a:pPr algn="ctr" fontAlgn="b"/>
                      <a:r>
                        <a:rPr lang="fr-CA" sz="1400" u="none" strike="noStrike" dirty="0">
                          <a:effectLst/>
                          <a:latin typeface="+mn-lt"/>
                        </a:rPr>
                        <a:t>Non résidentiel</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2"/>
                  </a:ext>
                </a:extLst>
              </a:tr>
              <a:tr h="286808">
                <a:tc>
                  <a:txBody>
                    <a:bodyPr/>
                    <a:lstStyle/>
                    <a:p>
                      <a:pPr algn="ctr" fontAlgn="b"/>
                      <a:r>
                        <a:rPr lang="fr-CA" sz="1400" u="none" strike="noStrike" dirty="0">
                          <a:effectLst/>
                          <a:latin typeface="+mn-lt"/>
                        </a:rPr>
                        <a:t>Terrains vagues </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4"/>
                  </a:ext>
                </a:extLst>
              </a:tr>
              <a:tr h="286808">
                <a:tc>
                  <a:txBody>
                    <a:bodyPr/>
                    <a:lstStyle/>
                    <a:p>
                      <a:pPr algn="ctr" fontAlgn="b"/>
                      <a:r>
                        <a:rPr lang="fr-CA" sz="1400" b="1" u="none" strike="noStrike" dirty="0">
                          <a:effectLst/>
                          <a:latin typeface="+mn-lt"/>
                        </a:rPr>
                        <a:t>Taux de base</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extLst>
                  <a:ext uri="{0D108BD9-81ED-4DB2-BD59-A6C34878D82A}">
                    <a16:rowId xmlns:a16="http://schemas.microsoft.com/office/drawing/2014/main" val="10005"/>
                  </a:ext>
                </a:extLst>
              </a:tr>
              <a:tr h="286808">
                <a:tc>
                  <a:txBody>
                    <a:bodyPr/>
                    <a:lstStyle/>
                    <a:p>
                      <a:pPr algn="ctr" fontAlgn="b"/>
                      <a:r>
                        <a:rPr lang="fr-FR" sz="1400" b="0" i="0" u="none" strike="noStrike" dirty="0">
                          <a:solidFill>
                            <a:srgbClr val="000000"/>
                          </a:solidFill>
                          <a:effectLst/>
                          <a:latin typeface="+mn-lt"/>
                        </a:rPr>
                        <a:t>Quote-part MRC</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117076069"/>
                  </a:ext>
                </a:extLst>
              </a:tr>
              <a:tr h="286808">
                <a:tc>
                  <a:txBody>
                    <a:bodyPr/>
                    <a:lstStyle/>
                    <a:p>
                      <a:pPr algn="ctr" fontAlgn="b"/>
                      <a:r>
                        <a:rPr lang="fr-CA" sz="1400" u="none" strike="noStrike" dirty="0">
                          <a:effectLst/>
                          <a:latin typeface="+mn-lt"/>
                        </a:rPr>
                        <a:t>Service de police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0.0465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0.0465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8"/>
                  </a:ext>
                </a:extLst>
              </a:tr>
              <a:tr h="286808">
                <a:tc>
                  <a:txBody>
                    <a:bodyPr/>
                    <a:lstStyle/>
                    <a:p>
                      <a:pPr algn="ctr" fontAlgn="b"/>
                      <a:r>
                        <a:rPr lang="fr-CA" sz="1400" u="none" strike="noStrike" dirty="0">
                          <a:effectLst/>
                          <a:latin typeface="+mn-lt"/>
                        </a:rPr>
                        <a:t>Eau-Égouts</a:t>
                      </a:r>
                      <a:endParaRPr lang="fr-CA" sz="1400" b="1"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extLst>
                  <a:ext uri="{0D108BD9-81ED-4DB2-BD59-A6C34878D82A}">
                    <a16:rowId xmlns:a16="http://schemas.microsoft.com/office/drawing/2014/main" val="10009"/>
                  </a:ext>
                </a:extLst>
              </a:tr>
              <a:tr h="286808">
                <a:tc>
                  <a:txBody>
                    <a:bodyPr/>
                    <a:lstStyle/>
                    <a:p>
                      <a:pPr algn="ctr" fontAlgn="b"/>
                      <a:r>
                        <a:rPr lang="fr-CA" sz="1400" u="none" strike="noStrike" dirty="0">
                          <a:effectLst/>
                          <a:latin typeface="+mn-lt"/>
                        </a:rPr>
                        <a:t>Ordure-recyclage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0"/>
                  </a:ext>
                </a:extLst>
              </a:tr>
              <a:tr h="286808">
                <a:tc>
                  <a:txBody>
                    <a:bodyPr/>
                    <a:lstStyle/>
                    <a:p>
                      <a:pPr algn="ctr" fontAlgn="b"/>
                      <a:endParaRPr lang="fr-CA" sz="1400" b="0" i="0" u="none" strike="noStrike">
                        <a:solidFill>
                          <a:srgbClr val="000000"/>
                        </a:solidFill>
                        <a:effectLst/>
                        <a:latin typeface="+mn-lt"/>
                      </a:endParaRPr>
                    </a:p>
                  </a:txBody>
                  <a:tcPr marL="8238" marR="8238" marT="8238" marB="0" anchor="b">
                    <a:solidFill>
                      <a:schemeClr val="bg1"/>
                    </a:solidFill>
                  </a:tcPr>
                </a:tc>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1"/>
                  </a:ext>
                </a:extLst>
              </a:tr>
              <a:tr h="573616">
                <a:tc>
                  <a:txBody>
                    <a:bodyPr/>
                    <a:lstStyle/>
                    <a:p>
                      <a:pPr algn="ctr" fontAlgn="ctr"/>
                      <a:r>
                        <a:rPr lang="fr-CA" sz="1400" b="1" u="sng" strike="noStrike" dirty="0">
                          <a:solidFill>
                            <a:schemeClr val="bg1"/>
                          </a:solidFill>
                          <a:effectLst/>
                          <a:latin typeface="+mn-lt"/>
                        </a:rPr>
                        <a:t>Maintien en $ taux de base</a:t>
                      </a:r>
                      <a:endParaRPr lang="fr-CA" sz="1400" b="1" i="0" u="sng" strike="noStrike" dirty="0">
                        <a:solidFill>
                          <a:schemeClr val="bg1"/>
                        </a:solidFill>
                        <a:effectLst/>
                        <a:latin typeface="+mn-lt"/>
                      </a:endParaRPr>
                    </a:p>
                  </a:txBody>
                  <a:tcPr marL="8238" marR="8238" marT="8238" marB="0" anchor="ctr">
                    <a:solidFill>
                      <a:schemeClr val="tx1"/>
                    </a:solidFill>
                  </a:tcPr>
                </a:tc>
                <a:tc>
                  <a:txBody>
                    <a:bodyPr/>
                    <a:lstStyle/>
                    <a:p>
                      <a:pPr algn="ctr" fontAlgn="ctr"/>
                      <a:endParaRPr lang="fr-CA" sz="1400" b="1" i="0" u="none" strike="noStrike" dirty="0">
                        <a:solidFill>
                          <a:schemeClr val="bg1"/>
                        </a:solidFill>
                        <a:effectLst/>
                        <a:latin typeface="Calibri" panose="020F0502020204030204" pitchFamily="34" charset="0"/>
                      </a:endParaRPr>
                    </a:p>
                  </a:txBody>
                  <a:tcPr marL="9525" marR="9525" marT="9525" marB="0" anchor="ctr">
                    <a:solidFill>
                      <a:schemeClr val="tx1"/>
                    </a:solidFill>
                  </a:tcPr>
                </a:tc>
                <a:tc>
                  <a:txBody>
                    <a:bodyPr/>
                    <a:lstStyle/>
                    <a:p>
                      <a:pPr marL="0" algn="l" defTabSz="914400" rtl="0" eaLnBrk="1" fontAlgn="b" latinLnBrk="0" hangingPunct="1">
                        <a:tabLst>
                          <a:tab pos="809625" algn="l"/>
                        </a:tabLst>
                      </a:pPr>
                      <a:r>
                        <a:rPr lang="fr-CA" sz="1400" b="1" u="none" strike="noStrike" kern="1200" dirty="0">
                          <a:solidFill>
                            <a:schemeClr val="bg1"/>
                          </a:solidFill>
                          <a:effectLst/>
                          <a:latin typeface="+mn-lt"/>
                          <a:ea typeface="+mn-ea"/>
                          <a:cs typeface="+mn-cs"/>
                        </a:rPr>
                        <a:t>	0.00 $</a:t>
                      </a:r>
                    </a:p>
                  </a:txBody>
                  <a:tcPr marL="9525" marR="9525" marT="9525" marB="0" anchor="ctr">
                    <a:solidFill>
                      <a:schemeClr val="tx1"/>
                    </a:solidFill>
                  </a:tcPr>
                </a:tc>
                <a:extLst>
                  <a:ext uri="{0D108BD9-81ED-4DB2-BD59-A6C34878D82A}">
                    <a16:rowId xmlns:a16="http://schemas.microsoft.com/office/drawing/2014/main" val="10012"/>
                  </a:ext>
                </a:extLst>
              </a:tr>
            </a:tbl>
          </a:graphicData>
        </a:graphic>
      </p:graphicFrame>
      <p:sp>
        <p:nvSpPr>
          <p:cNvPr id="3" name="Rectangle 2"/>
          <p:cNvSpPr/>
          <p:nvPr>
            <p:custDataLst>
              <p:tags r:id="rId3"/>
            </p:custDataLst>
          </p:nvPr>
        </p:nvSpPr>
        <p:spPr>
          <a:xfrm>
            <a:off x="6519137" y="1719538"/>
            <a:ext cx="1606759" cy="371711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 name="Image 3"/>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20539107">
            <a:off x="4931441" y="5049461"/>
            <a:ext cx="1261985" cy="1273752"/>
          </a:xfrm>
          <a:prstGeom prst="rect">
            <a:avLst/>
          </a:prstGeom>
        </p:spPr>
      </p:pic>
      <p:sp>
        <p:nvSpPr>
          <p:cNvPr id="5" name="ZoneTexte 4"/>
          <p:cNvSpPr txBox="1"/>
          <p:nvPr>
            <p:custDataLst>
              <p:tags r:id="rId5"/>
            </p:custDataLst>
          </p:nvPr>
        </p:nvSpPr>
        <p:spPr>
          <a:xfrm>
            <a:off x="6169995" y="5574379"/>
            <a:ext cx="1681871" cy="1200329"/>
          </a:xfrm>
          <a:prstGeom prst="rect">
            <a:avLst/>
          </a:prstGeom>
          <a:noFill/>
        </p:spPr>
        <p:txBody>
          <a:bodyPr wrap="square" rtlCol="0">
            <a:spAutoFit/>
          </a:bodyPr>
          <a:lstStyle/>
          <a:p>
            <a:r>
              <a:rPr lang="fr-CA" b="1" i="1" dirty="0"/>
              <a:t>2018 = 10 000 $</a:t>
            </a:r>
          </a:p>
          <a:p>
            <a:r>
              <a:rPr lang="fr-CA" b="1" i="1" dirty="0"/>
              <a:t>2017 =  9  000 $</a:t>
            </a:r>
          </a:p>
          <a:p>
            <a:r>
              <a:rPr lang="fr-CA" b="1" i="1" dirty="0"/>
              <a:t>2016 =   8 670 $</a:t>
            </a:r>
          </a:p>
          <a:p>
            <a:endParaRPr lang="fr-CA" b="1" i="1" dirty="0"/>
          </a:p>
        </p:txBody>
      </p:sp>
    </p:spTree>
    <p:extLst>
      <p:ext uri="{BB962C8B-B14F-4D97-AF65-F5344CB8AC3E}">
        <p14:creationId xmlns:p14="http://schemas.microsoft.com/office/powerpoint/2010/main" val="19069838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3551</TotalTime>
  <Words>2785</Words>
  <Application>Microsoft Office PowerPoint</Application>
  <PresentationFormat>Affichage à l'écran (4:3)</PresentationFormat>
  <Paragraphs>439</Paragraphs>
  <Slides>23</Slides>
  <Notes>23</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23</vt:i4>
      </vt:variant>
    </vt:vector>
  </HeadingPairs>
  <TitlesOfParts>
    <vt:vector size="31" baseType="lpstr">
      <vt:lpstr>Calibri Light</vt:lpstr>
      <vt:lpstr>Arial</vt:lpstr>
      <vt:lpstr>Aharoni</vt:lpstr>
      <vt:lpstr>Calibri</vt:lpstr>
      <vt:lpstr>Times New Roman</vt:lpstr>
      <vt:lpstr>CountryBlueprint</vt:lpstr>
      <vt:lpstr>Thème Office</vt:lpstr>
      <vt:lpstr>Document Microsoft Word</vt:lpstr>
      <vt:lpstr>Présentation du budget 2018</vt:lpstr>
      <vt:lpstr>Présentation PowerPoint</vt:lpstr>
      <vt:lpstr>Présentation PowerPoint</vt:lpstr>
      <vt:lpstr>Présentation PowerPoint</vt:lpstr>
      <vt:lpstr>Développement domiciliaire rue Des Crans et du Refuge = 7 nouvelles construction portées au rôle en 2017 soit une augmentation du rôle de  1 195 000 $ = 13 500 $ de revenus supplémentaires</vt:lpstr>
      <vt:lpstr>Présentation PowerPoint</vt:lpstr>
      <vt:lpstr>Présentation PowerPoint</vt:lpstr>
      <vt:lpstr>Détail des variations (19 705 $ de plus qu’en 2017)</vt:lpstr>
      <vt:lpstr>Les taux de taxation et de la tarification</vt:lpstr>
      <vt:lpstr>Présentation PowerPoint</vt:lpstr>
      <vt:lpstr>Présentation PowerPoint</vt:lpstr>
      <vt:lpstr>Présentation PowerPoint</vt:lpstr>
      <vt:lpstr>Présentation PowerPoint</vt:lpstr>
      <vt:lpstr>Présentation PowerPoint</vt:lpstr>
      <vt:lpstr>Endettement 2017 1 497$ / par unité d’évaluation (515 000$)</vt:lpstr>
      <vt:lpstr>Présentation PowerPoint</vt:lpstr>
      <vt:lpstr>Réalisations 2017</vt:lpstr>
      <vt:lpstr>Réalisations 2017</vt:lpstr>
      <vt:lpstr>Réalisations 2017- Les coups de cœur…</vt:lpstr>
      <vt:lpstr>Réalisations 2017</vt:lpstr>
      <vt:lpstr>Ententes et bonification de l’offre de services 2017</vt:lpstr>
      <vt:lpstr>Réalisations 2017</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Gilles Gagnon</dc:creator>
  <cp:lastModifiedBy>Directrice</cp:lastModifiedBy>
  <cp:revision>369</cp:revision>
  <cp:lastPrinted>2017-12-18T21:19:14Z</cp:lastPrinted>
  <dcterms:created xsi:type="dcterms:W3CDTF">2015-12-10T21:09:58Z</dcterms:created>
  <dcterms:modified xsi:type="dcterms:W3CDTF">2017-12-18T22:05:50Z</dcterms:modified>
</cp:coreProperties>
</file>