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tags/tag18.xml" ContentType="application/vnd.openxmlformats-officedocument.presentationml.tags+xml"/>
  <Override PartName="/ppt/notesSlides/notesSlide10.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1.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ags/tag21.xml" ContentType="application/vnd.openxmlformats-officedocument.presentationml.tags+xml"/>
  <Override PartName="/ppt/notesSlides/notesSlide12.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media/image47.jpg" ContentType="image/png"/>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68" r:id="rId1"/>
  </p:sldMasterIdLst>
  <p:notesMasterIdLst>
    <p:notesMasterId r:id="rId21"/>
  </p:notesMasterIdLst>
  <p:handoutMasterIdLst>
    <p:handoutMasterId r:id="rId22"/>
  </p:handoutMasterIdLst>
  <p:sldIdLst>
    <p:sldId id="257" r:id="rId2"/>
    <p:sldId id="266" r:id="rId3"/>
    <p:sldId id="324" r:id="rId4"/>
    <p:sldId id="287" r:id="rId5"/>
    <p:sldId id="274" r:id="rId6"/>
    <p:sldId id="258" r:id="rId7"/>
    <p:sldId id="308" r:id="rId8"/>
    <p:sldId id="273" r:id="rId9"/>
    <p:sldId id="310" r:id="rId10"/>
    <p:sldId id="260" r:id="rId11"/>
    <p:sldId id="319" r:id="rId12"/>
    <p:sldId id="318" r:id="rId13"/>
    <p:sldId id="271" r:id="rId14"/>
    <p:sldId id="320" r:id="rId15"/>
    <p:sldId id="328" r:id="rId16"/>
    <p:sldId id="329" r:id="rId17"/>
    <p:sldId id="330" r:id="rId18"/>
    <p:sldId id="327" r:id="rId19"/>
    <p:sldId id="326" r:id="rId20"/>
  </p:sldIdLst>
  <p:sldSz cx="9144000" cy="6858000" type="screen4x3"/>
  <p:notesSz cx="6950075" cy="9236075"/>
  <p:embeddedFontLst>
    <p:embeddedFont>
      <p:font typeface="Calibri" panose="020F0502020204030204" pitchFamily="34" charset="0"/>
      <p:regular r:id="rId23"/>
      <p:bold r:id="rId24"/>
      <p:italic r:id="rId25"/>
      <p:boldItalic r:id="rId26"/>
    </p:embeddedFont>
    <p:embeddedFont>
      <p:font typeface="Calibri Light" panose="020F0302020204030204" pitchFamily="34" charset="0"/>
      <p:regular r:id="rId27"/>
      <p:italic r:id="rId2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4445"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9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A5C1"/>
    <a:srgbClr val="DA9694"/>
    <a:srgbClr val="CC0000"/>
    <a:srgbClr val="FFFF00"/>
    <a:srgbClr val="FFA3A3"/>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838" autoAdjust="0"/>
  </p:normalViewPr>
  <p:slideViewPr>
    <p:cSldViewPr snapToGrid="0">
      <p:cViewPr varScale="1">
        <p:scale>
          <a:sx n="112" d="100"/>
          <a:sy n="112" d="100"/>
        </p:scale>
        <p:origin x="1548" y="78"/>
      </p:cViewPr>
      <p:guideLst>
        <p:guide orient="horz" pos="2183"/>
        <p:guide pos="44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64"/>
    </p:cViewPr>
  </p:sorterViewPr>
  <p:notesViewPr>
    <p:cSldViewPr snapToGrid="0" showGuides="1">
      <p:cViewPr varScale="1">
        <p:scale>
          <a:sx n="87" d="100"/>
          <a:sy n="87" d="100"/>
        </p:scale>
        <p:origin x="3816" y="90"/>
      </p:cViewPr>
      <p:guideLst>
        <p:guide orient="horz" pos="2909"/>
        <p:guide pos="219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8" Type="http://schemas.openxmlformats.org/officeDocument/2006/relationships/package" Target="../embeddings/Microsoft_Excel_Worksheet1.xlsx"/><Relationship Id="rId3" Type="http://schemas.openxmlformats.org/officeDocument/2006/relationships/themeOverride" Target="../theme/themeOverride1.xml"/><Relationship Id="rId7" Type="http://schemas.openxmlformats.org/officeDocument/2006/relationships/image" Target="../media/image11.png"/><Relationship Id="rId2" Type="http://schemas.microsoft.com/office/2011/relationships/chartColorStyle" Target="colors2.xml"/><Relationship Id="rId1" Type="http://schemas.microsoft.com/office/2011/relationships/chartStyle" Target="style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charts/_rels/chart3.xml.rels><?xml version="1.0" encoding="UTF-8" standalone="yes"?>
<Relationships xmlns="http://schemas.openxmlformats.org/package/2006/relationships"><Relationship Id="rId3" Type="http://schemas.openxmlformats.org/officeDocument/2006/relationships/image" Target="../media/image15.jpg"/><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xcel%20pour%20PPT.xlsx"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file:///\\DIRECTRICE\Users\Directrice\Documents\02_TR&#201;SORERIE\Budget\Budget%202019\Budget%202019%20LAC-DELAGE%203%20d&#233;cembre.xlsx" TargetMode="External"/><Relationship Id="rId1" Type="http://schemas.openxmlformats.org/officeDocument/2006/relationships/image" Target="../media/image16.jpeg"/></Relationships>
</file>

<file path=ppt/charts/_rels/chart5.xml.rels><?xml version="1.0" encoding="UTF-8" standalone="yes"?>
<Relationships xmlns="http://schemas.openxmlformats.org/package/2006/relationships"><Relationship Id="rId3" Type="http://schemas.openxmlformats.org/officeDocument/2006/relationships/image" Target="../media/image15.jpg"/><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6.xml.rels><?xml version="1.0" encoding="UTF-8" standalone="yes"?>
<Relationships xmlns="http://schemas.openxmlformats.org/package/2006/relationships"><Relationship Id="rId3" Type="http://schemas.openxmlformats.org/officeDocument/2006/relationships/oleObject" Target="Graphique%20Comparatif%20tx%20taxe.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A" sz="1800" b="1" dirty="0">
                <a:solidFill>
                  <a:schemeClr val="tx1"/>
                </a:solidFill>
              </a:rPr>
              <a:t>Revenus</a:t>
            </a:r>
            <a:r>
              <a:rPr lang="fr-CA" sz="1800" b="1" baseline="0" dirty="0">
                <a:solidFill>
                  <a:schemeClr val="tx1"/>
                </a:solidFill>
              </a:rPr>
              <a:t> 2019</a:t>
            </a:r>
          </a:p>
          <a:p>
            <a:pPr>
              <a:defRPr/>
            </a:pPr>
            <a:r>
              <a:rPr lang="fr-CA" sz="1800" b="1" baseline="0" dirty="0">
                <a:solidFill>
                  <a:schemeClr val="tx1"/>
                </a:solidFill>
              </a:rPr>
              <a:t>1 297 287 $</a:t>
            </a:r>
            <a:endParaRPr lang="fr-CA" sz="18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9.4657567878490084E-2"/>
          <c:y val="0.1901492004221122"/>
          <c:w val="0.88366563985426239"/>
          <c:h val="0.72658204724409448"/>
        </c:manualLayout>
      </c:layout>
      <c:barChart>
        <c:barDir val="col"/>
        <c:grouping val="clustered"/>
        <c:varyColors val="0"/>
        <c:dLbls>
          <c:showLegendKey val="0"/>
          <c:showVal val="0"/>
          <c:showCatName val="0"/>
          <c:showSerName val="0"/>
          <c:showPercent val="0"/>
          <c:showBubbleSize val="0"/>
        </c:dLbls>
        <c:gapWidth val="210"/>
        <c:overlap val="-35"/>
        <c:axId val="669340752"/>
        <c:axId val="669335264"/>
      </c:barChart>
      <c:catAx>
        <c:axId val="669340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r-FR"/>
          </a:p>
        </c:txPr>
        <c:crossAx val="669335264"/>
        <c:crosses val="autoZero"/>
        <c:auto val="1"/>
        <c:lblAlgn val="ctr"/>
        <c:lblOffset val="100"/>
        <c:noMultiLvlLbl val="0"/>
      </c:catAx>
      <c:valAx>
        <c:axId val="669335264"/>
        <c:scaling>
          <c:orientation val="minMax"/>
        </c:scaling>
        <c:delete val="0"/>
        <c:axPos val="l"/>
        <c:majorGridlines>
          <c:spPr>
            <a:ln w="9525" cap="flat" cmpd="sng" algn="ctr">
              <a:solidFill>
                <a:schemeClr val="tx1">
                  <a:lumMod val="15000"/>
                  <a:lumOff val="85000"/>
                </a:schemeClr>
              </a:solidFill>
              <a:round/>
            </a:ln>
            <a:effectLst/>
          </c:spPr>
        </c:majorGridlines>
        <c:numFmt formatCode="#,##0&quot; &quot;&quot;$&quot;&quot; &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crossAx val="66934075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A" sz="1800" b="1" dirty="0">
                <a:solidFill>
                  <a:schemeClr val="tx1"/>
                </a:solidFill>
              </a:rPr>
              <a:t>Revenus</a:t>
            </a:r>
            <a:r>
              <a:rPr lang="fr-CA" sz="1800" b="1" baseline="0" dirty="0">
                <a:solidFill>
                  <a:schemeClr val="tx1"/>
                </a:solidFill>
              </a:rPr>
              <a:t> 2020</a:t>
            </a:r>
          </a:p>
          <a:p>
            <a:pPr>
              <a:defRPr/>
            </a:pPr>
            <a:r>
              <a:rPr lang="fr-CA" sz="1800" b="1" baseline="0" dirty="0">
                <a:solidFill>
                  <a:schemeClr val="tx1"/>
                </a:solidFill>
              </a:rPr>
              <a:t>1 297 287$</a:t>
            </a:r>
            <a:endParaRPr lang="fr-CA" sz="18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9.4657567878490084E-2"/>
          <c:y val="0.16974110379059759"/>
          <c:w val="0.88366563985426239"/>
          <c:h val="0.74699019765386465"/>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blipFill dpi="0" rotWithShape="1">
                <a:blip xmlns:r="http://schemas.openxmlformats.org/officeDocument/2006/relationships" r:embed="rId4"/>
                <a:srcRect/>
                <a:stretch>
                  <a:fillRect/>
                </a:stretch>
              </a:blipFill>
              <a:ln>
                <a:noFill/>
              </a:ln>
              <a:effectLst/>
            </c:spPr>
            <c:pictureOptions>
              <c:pictureFormat val="stretch"/>
            </c:pictureOptions>
            <c:extLst>
              <c:ext xmlns:c16="http://schemas.microsoft.com/office/drawing/2014/chart" uri="{C3380CC4-5D6E-409C-BE32-E72D297353CC}">
                <c16:uniqueId val="{00000001-AD47-4A82-A083-F9A51739C6F3}"/>
              </c:ext>
            </c:extLst>
          </c:dPt>
          <c:dPt>
            <c:idx val="1"/>
            <c:invertIfNegative val="0"/>
            <c:bubble3D val="0"/>
            <c:spPr>
              <a:blipFill>
                <a:blip xmlns:r="http://schemas.openxmlformats.org/officeDocument/2006/relationships" r:embed="rId5"/>
                <a:stretch>
                  <a:fillRect/>
                </a:stretch>
              </a:blipFill>
              <a:ln>
                <a:noFill/>
              </a:ln>
              <a:effectLst/>
            </c:spPr>
            <c:extLst>
              <c:ext xmlns:c16="http://schemas.microsoft.com/office/drawing/2014/chart" uri="{C3380CC4-5D6E-409C-BE32-E72D297353CC}">
                <c16:uniqueId val="{00000003-AD47-4A82-A083-F9A51739C6F3}"/>
              </c:ext>
            </c:extLst>
          </c:dPt>
          <c:dPt>
            <c:idx val="2"/>
            <c:invertIfNegative val="0"/>
            <c:bubble3D val="0"/>
            <c:spPr>
              <a:blipFill>
                <a:blip xmlns:r="http://schemas.openxmlformats.org/officeDocument/2006/relationships" r:embed="rId6"/>
                <a:stretch>
                  <a:fillRect/>
                </a:stretch>
              </a:blipFill>
              <a:ln>
                <a:noFill/>
              </a:ln>
              <a:effectLst/>
            </c:spPr>
            <c:extLst>
              <c:ext xmlns:c16="http://schemas.microsoft.com/office/drawing/2014/chart" uri="{C3380CC4-5D6E-409C-BE32-E72D297353CC}">
                <c16:uniqueId val="{00000005-AD47-4A82-A083-F9A51739C6F3}"/>
              </c:ext>
            </c:extLst>
          </c:dPt>
          <c:dPt>
            <c:idx val="3"/>
            <c:invertIfNegative val="0"/>
            <c:bubble3D val="0"/>
            <c:spPr>
              <a:blipFill>
                <a:blip xmlns:r="http://schemas.openxmlformats.org/officeDocument/2006/relationships" r:embed="rId7"/>
                <a:stretch>
                  <a:fillRect/>
                </a:stretch>
              </a:blipFill>
              <a:ln>
                <a:noFill/>
              </a:ln>
              <a:effectLst/>
            </c:spPr>
            <c:extLst>
              <c:ext xmlns:c16="http://schemas.microsoft.com/office/drawing/2014/chart" uri="{C3380CC4-5D6E-409C-BE32-E72D297353CC}">
                <c16:uniqueId val="{00000007-AD47-4A82-A083-F9A51739C6F3}"/>
              </c:ext>
            </c:extLst>
          </c:dPt>
          <c:dPt>
            <c:idx val="4"/>
            <c:invertIfNegative val="0"/>
            <c:bubble3D val="0"/>
            <c:spPr>
              <a:blipFill>
                <a:blip xmlns:r="http://schemas.openxmlformats.org/officeDocument/2006/relationships" r:embed="rId6"/>
                <a:stretch>
                  <a:fillRect/>
                </a:stretch>
              </a:blipFill>
              <a:ln>
                <a:noFill/>
              </a:ln>
              <a:effectLst/>
            </c:spPr>
            <c:extLst>
              <c:ext xmlns:c16="http://schemas.microsoft.com/office/drawing/2014/chart" uri="{C3380CC4-5D6E-409C-BE32-E72D297353CC}">
                <c16:uniqueId val="{00000009-AD47-4A82-A083-F9A51739C6F3}"/>
              </c:ext>
            </c:extLst>
          </c:dPt>
          <c:dPt>
            <c:idx val="5"/>
            <c:invertIfNegative val="0"/>
            <c:bubble3D val="0"/>
            <c:spPr>
              <a:blipFill>
                <a:blip xmlns:r="http://schemas.openxmlformats.org/officeDocument/2006/relationships" r:embed="rId7"/>
                <a:stretch>
                  <a:fillRect/>
                </a:stretch>
              </a:blipFill>
              <a:ln>
                <a:noFill/>
              </a:ln>
              <a:effectLst/>
            </c:spPr>
            <c:extLst>
              <c:ext xmlns:c16="http://schemas.microsoft.com/office/drawing/2014/chart" uri="{C3380CC4-5D6E-409C-BE32-E72D297353CC}">
                <c16:uniqueId val="{0000000B-AD47-4A82-A083-F9A51739C6F3}"/>
              </c:ext>
            </c:extLst>
          </c:dPt>
          <c:dLbls>
            <c:dLbl>
              <c:idx val="0"/>
              <c:tx>
                <c:rich>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r>
                      <a:rPr lang="en-US" b="1">
                        <a:solidFill>
                          <a:srgbClr val="0070C0"/>
                        </a:solidFill>
                      </a:rPr>
                      <a:t>750 269 </a:t>
                    </a:r>
                    <a:r>
                      <a:rPr lang="en-US" b="1" baseline="0"/>
                      <a:t>$</a:t>
                    </a:r>
                  </a:p>
                  <a:p>
                    <a:pPr>
                      <a:defRPr b="1"/>
                    </a:pPr>
                    <a:endParaRPr lang="en-US" b="1"/>
                  </a:p>
                </c:rich>
              </c:tx>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D47-4A82-A083-F9A51739C6F3}"/>
                </c:ext>
              </c:extLst>
            </c:dLbl>
            <c:dLbl>
              <c:idx val="1"/>
              <c:tx>
                <c:rich>
                  <a:bodyPr/>
                  <a:lstStyle/>
                  <a:p>
                    <a:r>
                      <a:rPr lang="en-US" b="1">
                        <a:solidFill>
                          <a:schemeClr val="accent2"/>
                        </a:solidFill>
                      </a:rPr>
                      <a:t>316 365 $</a:t>
                    </a:r>
                    <a:endParaRPr lang="en-US" b="1" dirty="0">
                      <a:solidFill>
                        <a:schemeClr val="accent2"/>
                      </a:solidFill>
                    </a:endParaRP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D47-4A82-A083-F9A51739C6F3}"/>
                </c:ext>
              </c:extLst>
            </c:dLbl>
            <c:dLbl>
              <c:idx val="2"/>
              <c:tx>
                <c:rich>
                  <a:bodyPr/>
                  <a:lstStyle/>
                  <a:p>
                    <a:fld id="{BA9E5462-EB02-464D-85F9-A58515D17941}" type="VALUE">
                      <a:rPr lang="en-US" b="1">
                        <a:solidFill>
                          <a:schemeClr val="accent3"/>
                        </a:solidFill>
                      </a:rPr>
                      <a:pPr/>
                      <a:t>[VALEUR]</a:t>
                    </a:fld>
                    <a:endParaRPr lang="fr-CA"/>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AD47-4A82-A083-F9A51739C6F3}"/>
                </c:ext>
              </c:extLst>
            </c:dLbl>
            <c:dLbl>
              <c:idx val="3"/>
              <c:tx>
                <c:rich>
                  <a:bodyPr/>
                  <a:lstStyle/>
                  <a:p>
                    <a:r>
                      <a:rPr lang="en-US" b="1" dirty="0">
                        <a:solidFill>
                          <a:schemeClr val="accent4"/>
                        </a:solidFill>
                      </a:rPr>
                      <a:t>123 544 </a:t>
                    </a:r>
                    <a:r>
                      <a:rPr lang="en-US" dirty="0"/>
                      <a:t>$</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D47-4A82-A083-F9A51739C6F3}"/>
                </c:ext>
              </c:extLst>
            </c:dLbl>
            <c:dLbl>
              <c:idx val="4"/>
              <c:tx>
                <c:rich>
                  <a:bodyPr/>
                  <a:lstStyle/>
                  <a:p>
                    <a:fld id="{D266EF24-F52F-4D70-99EA-B91871BAA750}" type="VALUE">
                      <a:rPr lang="en-US" b="1">
                        <a:solidFill>
                          <a:schemeClr val="accent1"/>
                        </a:solidFill>
                      </a:rPr>
                      <a:pPr/>
                      <a:t>[VALEUR]</a:t>
                    </a:fld>
                    <a:endParaRPr lang="fr-CA"/>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AD47-4A82-A083-F9A51739C6F3}"/>
                </c:ext>
              </c:extLst>
            </c:dLbl>
            <c:dLbl>
              <c:idx val="5"/>
              <c:tx>
                <c:rich>
                  <a:bodyPr/>
                  <a:lstStyle/>
                  <a:p>
                    <a:r>
                      <a:rPr lang="en-US"/>
                      <a:t>12 312$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D47-4A82-A083-F9A51739C6F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Sommaire!$A$5:$A$9</c:f>
              <c:strCache>
                <c:ptCount val="5"/>
                <c:pt idx="0">
                  <c:v>TAXES</c:v>
                </c:pt>
                <c:pt idx="1">
                  <c:v>TARIFICATION</c:v>
                </c:pt>
                <c:pt idx="2">
                  <c:v>AUTRES REVENUS DE SOURCES LOCALES</c:v>
                </c:pt>
                <c:pt idx="3">
                  <c:v>TRANSFERTS CONDITIONNELS</c:v>
                </c:pt>
                <c:pt idx="4">
                  <c:v>AFFECTATION SURPLUS ACCUMULÉS</c:v>
                </c:pt>
              </c:strCache>
            </c:strRef>
          </c:cat>
          <c:val>
            <c:numRef>
              <c:f>Sommaire!$B$5:$B$9</c:f>
              <c:numCache>
                <c:formatCode>#,##0" ""$"" "</c:formatCode>
                <c:ptCount val="5"/>
                <c:pt idx="0">
                  <c:v>750268.55</c:v>
                </c:pt>
                <c:pt idx="1">
                  <c:v>316365</c:v>
                </c:pt>
                <c:pt idx="2">
                  <c:v>69100</c:v>
                </c:pt>
                <c:pt idx="3">
                  <c:v>123544.34</c:v>
                </c:pt>
                <c:pt idx="4">
                  <c:v>38009</c:v>
                </c:pt>
              </c:numCache>
            </c:numRef>
          </c:val>
          <c:extLst>
            <c:ext xmlns:c16="http://schemas.microsoft.com/office/drawing/2014/chart" uri="{C3380CC4-5D6E-409C-BE32-E72D297353CC}">
              <c16:uniqueId val="{0000000C-AD47-4A82-A083-F9A51739C6F3}"/>
            </c:ext>
          </c:extLst>
        </c:ser>
        <c:dLbls>
          <c:showLegendKey val="0"/>
          <c:showVal val="0"/>
          <c:showCatName val="0"/>
          <c:showSerName val="0"/>
          <c:showPercent val="0"/>
          <c:showBubbleSize val="0"/>
        </c:dLbls>
        <c:gapWidth val="210"/>
        <c:overlap val="-35"/>
        <c:axId val="669340752"/>
        <c:axId val="669335264"/>
      </c:barChart>
      <c:catAx>
        <c:axId val="669340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r-FR"/>
          </a:p>
        </c:txPr>
        <c:crossAx val="669335264"/>
        <c:crosses val="autoZero"/>
        <c:auto val="1"/>
        <c:lblAlgn val="ctr"/>
        <c:lblOffset val="100"/>
        <c:noMultiLvlLbl val="0"/>
      </c:catAx>
      <c:valAx>
        <c:axId val="669335264"/>
        <c:scaling>
          <c:orientation val="minMax"/>
        </c:scaling>
        <c:delete val="0"/>
        <c:axPos val="l"/>
        <c:majorGridlines>
          <c:spPr>
            <a:ln w="9525" cap="flat" cmpd="sng" algn="ctr">
              <a:solidFill>
                <a:schemeClr val="tx1">
                  <a:lumMod val="15000"/>
                  <a:lumOff val="85000"/>
                </a:schemeClr>
              </a:solidFill>
              <a:round/>
            </a:ln>
            <a:effectLst/>
          </c:spPr>
        </c:majorGridlines>
        <c:numFmt formatCode="#,##0&quot; &quot;&quot;$&quot;&quot; &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crossAx val="669340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8">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fr-CA" sz="2400" b="1" dirty="0"/>
              <a:t>Dépenses 2018</a:t>
            </a:r>
          </a:p>
          <a:p>
            <a:pPr>
              <a:defRPr sz="1800" b="1"/>
            </a:pPr>
            <a:r>
              <a:rPr lang="fr-CA" sz="2000" b="1" dirty="0"/>
              <a:t>1 013 658$</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0"/>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lgn="ctr">
        <a:defRPr/>
      </a:pPr>
      <a:endParaRPr lang="fr-F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1079"/>
          <c:y val="0.221079"/>
          <c:w val="0.55784199999999995"/>
          <c:h val="0.54534199999999999"/>
        </c:manualLayout>
      </c:layout>
      <c:pieChart>
        <c:varyColors val="0"/>
        <c:ser>
          <c:idx val="0"/>
          <c:order val="0"/>
          <c:tx>
            <c:v>Series1</c:v>
          </c:tx>
          <c:spPr>
            <a:noFill/>
            <a:ln w="25400" cap="flat">
              <a:solidFill>
                <a:srgbClr val="FFFFFF"/>
              </a:solidFill>
              <a:prstDash val="solid"/>
              <a:round/>
            </a:ln>
            <a:effectLst/>
          </c:spPr>
          <c:dPt>
            <c:idx val="0"/>
            <c:bubble3D val="0"/>
            <c:extLst>
              <c:ext xmlns:c16="http://schemas.microsoft.com/office/drawing/2014/chart" uri="{C3380CC4-5D6E-409C-BE32-E72D297353CC}">
                <c16:uniqueId val="{00000000-B5F4-40C7-B0E4-495F1C352DE5}"/>
              </c:ext>
            </c:extLst>
          </c:dPt>
          <c:dPt>
            <c:idx val="1"/>
            <c:bubble3D val="0"/>
            <c:extLst>
              <c:ext xmlns:c16="http://schemas.microsoft.com/office/drawing/2014/chart" uri="{C3380CC4-5D6E-409C-BE32-E72D297353CC}">
                <c16:uniqueId val="{00000001-B5F4-40C7-B0E4-495F1C352DE5}"/>
              </c:ext>
            </c:extLst>
          </c:dPt>
          <c:dPt>
            <c:idx val="2"/>
            <c:bubble3D val="0"/>
            <c:extLst>
              <c:ext xmlns:c16="http://schemas.microsoft.com/office/drawing/2014/chart" uri="{C3380CC4-5D6E-409C-BE32-E72D297353CC}">
                <c16:uniqueId val="{00000002-B5F4-40C7-B0E4-495F1C352DE5}"/>
              </c:ext>
            </c:extLst>
          </c:dPt>
          <c:dPt>
            <c:idx val="3"/>
            <c:bubble3D val="0"/>
            <c:extLst>
              <c:ext xmlns:c16="http://schemas.microsoft.com/office/drawing/2014/chart" uri="{C3380CC4-5D6E-409C-BE32-E72D297353CC}">
                <c16:uniqueId val="{00000003-B5F4-40C7-B0E4-495F1C352DE5}"/>
              </c:ext>
            </c:extLst>
          </c:dPt>
          <c:dPt>
            <c:idx val="4"/>
            <c:bubble3D val="0"/>
            <c:extLst>
              <c:ext xmlns:c16="http://schemas.microsoft.com/office/drawing/2014/chart" uri="{C3380CC4-5D6E-409C-BE32-E72D297353CC}">
                <c16:uniqueId val="{00000004-B5F4-40C7-B0E4-495F1C352DE5}"/>
              </c:ext>
            </c:extLst>
          </c:dPt>
          <c:dPt>
            <c:idx val="5"/>
            <c:bubble3D val="0"/>
            <c:extLst>
              <c:ext xmlns:c16="http://schemas.microsoft.com/office/drawing/2014/chart" uri="{C3380CC4-5D6E-409C-BE32-E72D297353CC}">
                <c16:uniqueId val="{00000005-B5F4-40C7-B0E4-495F1C352DE5}"/>
              </c:ext>
            </c:extLst>
          </c:dPt>
          <c:dPt>
            <c:idx val="6"/>
            <c:bubble3D val="0"/>
            <c:extLst>
              <c:ext xmlns:c16="http://schemas.microsoft.com/office/drawing/2014/chart" uri="{C3380CC4-5D6E-409C-BE32-E72D297353CC}">
                <c16:uniqueId val="{00000006-B5F4-40C7-B0E4-495F1C352DE5}"/>
              </c:ext>
            </c:extLst>
          </c:dPt>
          <c:dPt>
            <c:idx val="7"/>
            <c:bubble3D val="0"/>
            <c:extLst>
              <c:ext xmlns:c16="http://schemas.microsoft.com/office/drawing/2014/chart" uri="{C3380CC4-5D6E-409C-BE32-E72D297353CC}">
                <c16:uniqueId val="{00000007-B5F4-40C7-B0E4-495F1C352DE5}"/>
              </c:ext>
            </c:extLst>
          </c:dPt>
          <c:dLbls>
            <c:dLbl>
              <c:idx val="0"/>
              <c:tx>
                <c:rich>
                  <a:bodyPr wrap="square" lIns="38100" tIns="19050" rIns="38100" bIns="19050" anchor="ctr">
                    <a:noAutofit/>
                  </a:bodyPr>
                  <a:lstStyle/>
                  <a:p>
                    <a:pPr>
                      <a:defRPr/>
                    </a:pPr>
                    <a:fld id="{289FD33D-66AC-414A-BF55-AF8E29410BEA}" type="CATEGORYNAME">
                      <a:rPr lang="en-US"/>
                      <a:pPr>
                        <a:defRPr/>
                      </a:pPr>
                      <a:t>[NOM DE CATÉGORIE]</a:t>
                    </a:fld>
                    <a:endParaRPr lang="en-US" baseline="0"/>
                  </a:p>
                  <a:p>
                    <a:pPr>
                      <a:defRPr/>
                    </a:pPr>
                    <a:r>
                      <a:rPr lang="en-US" baseline="0"/>
                      <a:t> </a:t>
                    </a:r>
                    <a:fld id="{0774B042-B8D4-4F75-A778-ED6E00FE7A36}" type="VALUE">
                      <a:rPr lang="en-US" baseline="0"/>
                      <a:pPr>
                        <a:defRPr/>
                      </a:pPr>
                      <a:t>[VALEUR]</a:t>
                    </a:fld>
                    <a:endParaRPr lang="en-US" baseline="0"/>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23163044039556493"/>
                      <c:h val="0.12553966402717245"/>
                    </c:manualLayout>
                  </c15:layout>
                  <c15:dlblFieldTable/>
                  <c15:showDataLabelsRange val="0"/>
                </c:ext>
                <c:ext xmlns:c16="http://schemas.microsoft.com/office/drawing/2014/chart" uri="{C3380CC4-5D6E-409C-BE32-E72D297353CC}">
                  <c16:uniqueId val="{00000000-B5F4-40C7-B0E4-495F1C352DE5}"/>
                </c:ext>
              </c:extLst>
            </c:dLbl>
            <c:dLbl>
              <c:idx val="1"/>
              <c:tx>
                <c:rich>
                  <a:bodyPr wrap="square" lIns="38100" tIns="19050" rIns="38100" bIns="19050" anchor="ctr">
                    <a:noAutofit/>
                  </a:bodyPr>
                  <a:lstStyle/>
                  <a:p>
                    <a:pPr>
                      <a:defRPr/>
                    </a:pPr>
                    <a:fld id="{DDCCAAB8-7E1A-4399-83AD-1EE9B2770D1D}" type="CATEGORYNAME">
                      <a:rPr lang="en-US"/>
                      <a:pPr>
                        <a:defRPr/>
                      </a:pPr>
                      <a:t>[NOM DE CATÉGORIE]</a:t>
                    </a:fld>
                    <a:endParaRPr lang="en-US" baseline="0" dirty="0"/>
                  </a:p>
                  <a:p>
                    <a:pPr>
                      <a:defRPr/>
                    </a:pPr>
                    <a:r>
                      <a:rPr lang="en-US" baseline="0" dirty="0"/>
                      <a:t> 0,16 $</a:t>
                    </a:r>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1-B5F4-40C7-B0E4-495F1C352DE5}"/>
                </c:ext>
              </c:extLst>
            </c:dLbl>
            <c:dLbl>
              <c:idx val="2"/>
              <c:tx>
                <c:rich>
                  <a:bodyPr/>
                  <a:lstStyle/>
                  <a:p>
                    <a:fld id="{FFD9EDA0-AA9B-4512-9C0A-252C34210271}" type="CATEGORYNAME">
                      <a:rPr lang="en-US"/>
                      <a:pPr/>
                      <a:t>[NOM DE CATÉGORIE]</a:t>
                    </a:fld>
                    <a:r>
                      <a:rPr lang="en-US" baseline="0"/>
                      <a:t> </a:t>
                    </a:r>
                    <a:fld id="{DF453379-E3A4-4684-ABDA-EF9B2E867AE0}" type="VALUE">
                      <a:rPr lang="en-US" baseline="0"/>
                      <a:pPr/>
                      <a:t>[VALEUR]</a:t>
                    </a:fld>
                    <a:endParaRPr lang="en-US" baseline="0"/>
                  </a:p>
                </c:rich>
              </c:tx>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B5F4-40C7-B0E4-495F1C352DE5}"/>
                </c:ext>
              </c:extLst>
            </c:dLbl>
            <c:dLbl>
              <c:idx val="3"/>
              <c:tx>
                <c:rich>
                  <a:bodyPr wrap="square" lIns="38100" tIns="19050" rIns="38100" bIns="19050" anchor="ctr">
                    <a:noAutofit/>
                  </a:bodyPr>
                  <a:lstStyle/>
                  <a:p>
                    <a:pPr>
                      <a:defRPr/>
                    </a:pPr>
                    <a:fld id="{4965859E-EB41-415E-B677-41ECA96983A7}" type="CATEGORYNAME">
                      <a:rPr lang="en-US"/>
                      <a:pPr>
                        <a:defRPr/>
                      </a:pPr>
                      <a:t>[NOM DE CATÉGORIE]</a:t>
                    </a:fld>
                    <a:r>
                      <a:rPr lang="en-US" baseline="0" dirty="0"/>
                      <a:t> 0,17 $</a:t>
                    </a:r>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3-B5F4-40C7-B0E4-495F1C352DE5}"/>
                </c:ext>
              </c:extLst>
            </c:dLbl>
            <c:dLbl>
              <c:idx val="4"/>
              <c:tx>
                <c:rich>
                  <a:bodyPr/>
                  <a:lstStyle/>
                  <a:p>
                    <a:fld id="{FCD45E18-071A-4DD3-8892-BB3585AD176E}" type="CATEGORYNAME">
                      <a:rPr lang="fr-CA" sz="900"/>
                      <a:pPr/>
                      <a:t>[NOM DE CATÉGORIE]</a:t>
                    </a:fld>
                    <a:endParaRPr lang="fr-CA" sz="900" baseline="0" dirty="0"/>
                  </a:p>
                  <a:p>
                    <a:r>
                      <a:rPr lang="fr-CA" sz="900" baseline="0" dirty="0"/>
                      <a:t> 0,04 $</a:t>
                    </a:r>
                  </a:p>
                </c:rich>
              </c:tx>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B5F4-40C7-B0E4-495F1C352DE5}"/>
                </c:ext>
              </c:extLst>
            </c:dLbl>
            <c:dLbl>
              <c:idx val="5"/>
              <c:layout>
                <c:manualLayout>
                  <c:x val="-4.9599666037594213E-2"/>
                  <c:y val="-4.1196870135787537E-2"/>
                </c:manualLayout>
              </c:layout>
              <c:tx>
                <c:rich>
                  <a:bodyPr/>
                  <a:lstStyle/>
                  <a:p>
                    <a:fld id="{32439B4D-0904-4D44-B373-3CD3E4CA35F7}" type="CATEGORYNAME">
                      <a:rPr lang="en-US"/>
                      <a:pPr/>
                      <a:t>[NOM DE CATÉGORIE]</a:t>
                    </a:fld>
                    <a:r>
                      <a:rPr lang="en-US" baseline="0"/>
                      <a:t> </a:t>
                    </a:r>
                    <a:fld id="{27499019-78C4-4C9A-9635-8081E642ECC1}" type="VALUE">
                      <a:rPr lang="en-US" baseline="0"/>
                      <a:pPr/>
                      <a:t>[VALEUR]</a:t>
                    </a:fld>
                    <a:endParaRPr lang="en-US" baseline="0"/>
                  </a:p>
                </c:rich>
              </c:tx>
              <c:dLblPos val="bestFit"/>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B5F4-40C7-B0E4-495F1C352DE5}"/>
                </c:ext>
              </c:extLst>
            </c:dLbl>
            <c:dLbl>
              <c:idx val="6"/>
              <c:tx>
                <c:rich>
                  <a:bodyPr wrap="square" lIns="38100" tIns="19050" rIns="38100" bIns="19050" anchor="ctr">
                    <a:noAutofit/>
                  </a:bodyPr>
                  <a:lstStyle/>
                  <a:p>
                    <a:pPr>
                      <a:defRPr/>
                    </a:pPr>
                    <a:fld id="{0D6E28B4-F0A2-4516-8CA0-50BBE9F4A3A3}" type="CATEGORYNAME">
                      <a:rPr lang="en-US"/>
                      <a:pPr>
                        <a:defRPr/>
                      </a:pPr>
                      <a:t>[NOM DE CATÉGORIE]</a:t>
                    </a:fld>
                    <a:endParaRPr lang="en-US" baseline="0"/>
                  </a:p>
                  <a:p>
                    <a:pPr>
                      <a:defRPr/>
                    </a:pPr>
                    <a:fld id="{7102BA0D-D7CC-471F-A001-E1C1B5BA2493}" type="VALUE">
                      <a:rPr lang="en-US" baseline="0"/>
                      <a:pPr>
                        <a:defRPr/>
                      </a:pPr>
                      <a:t>[VALEUR]</a:t>
                    </a:fld>
                    <a:endParaRPr lang="fr-CA"/>
                  </a:p>
                </c:rich>
              </c:tx>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6-B5F4-40C7-B0E4-495F1C352DE5}"/>
                </c:ext>
              </c:extLst>
            </c:dLbl>
            <c:spPr>
              <a:solidFill>
                <a:srgbClr val="FFFFFF"/>
              </a:solidFill>
              <a:ln>
                <a:solidFill>
                  <a:srgbClr val="000000">
                    <a:lumMod val="65000"/>
                    <a:lumOff val="35000"/>
                  </a:srgbClr>
                </a:solidFill>
              </a:ln>
              <a:effectLst/>
            </c:spPr>
            <c:dLblPos val="out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'graphique dollar'!$A$3:$A$9</c:f>
              <c:strCache>
                <c:ptCount val="7"/>
                <c:pt idx="0">
                  <c:v>ADMINISTRATION GÉNÉRALE</c:v>
                </c:pt>
                <c:pt idx="1">
                  <c:v>SÉCURITÉ PUBLIQUE</c:v>
                </c:pt>
                <c:pt idx="2">
                  <c:v>TRANSPORT ROUTIER</c:v>
                </c:pt>
                <c:pt idx="3">
                  <c:v>HYGIÈNE DU MILIEU</c:v>
                </c:pt>
                <c:pt idx="4">
                  <c:v>AMÉNAGEMENT, URBANISME ET DÉVELOPPEMENT</c:v>
                </c:pt>
                <c:pt idx="5">
                  <c:v>LOISIRS ET CULTURE</c:v>
                </c:pt>
                <c:pt idx="6">
                  <c:v>FRAIS DE FINANCEMENT</c:v>
                </c:pt>
              </c:strCache>
            </c:strRef>
          </c:cat>
          <c:val>
            <c:numRef>
              <c:f>'graphique dollar'!$B$3:$B$9</c:f>
              <c:numCache>
                <c:formatCode>#,##0.00" ""$"</c:formatCode>
                <c:ptCount val="7"/>
                <c:pt idx="0">
                  <c:v>0.19</c:v>
                </c:pt>
                <c:pt idx="1">
                  <c:v>0.14000000000000001</c:v>
                </c:pt>
                <c:pt idx="2">
                  <c:v>0.16</c:v>
                </c:pt>
                <c:pt idx="3">
                  <c:v>0.18</c:v>
                </c:pt>
                <c:pt idx="4">
                  <c:v>0.05</c:v>
                </c:pt>
                <c:pt idx="5">
                  <c:v>0.04</c:v>
                </c:pt>
                <c:pt idx="6">
                  <c:v>0.24</c:v>
                </c:pt>
              </c:numCache>
            </c:numRef>
          </c:val>
          <c:extLst>
            <c:ext xmlns:c16="http://schemas.microsoft.com/office/drawing/2014/chart" uri="{C3380CC4-5D6E-409C-BE32-E72D297353CC}">
              <c16:uniqueId val="{00000008-B5F4-40C7-B0E4-495F1C352DE5}"/>
            </c:ext>
          </c:extLst>
        </c:ser>
        <c:dLbls>
          <c:showLegendKey val="0"/>
          <c:showVal val="0"/>
          <c:showCatName val="0"/>
          <c:showSerName val="0"/>
          <c:showPercent val="0"/>
          <c:showBubbleSize val="0"/>
          <c:showLeaderLines val="0"/>
        </c:dLbls>
        <c:firstSliceAng val="0"/>
      </c:pieChart>
      <c:spPr>
        <a:blipFill rotWithShape="1">
          <a:blip xmlns:r="http://schemas.openxmlformats.org/officeDocument/2006/relationships" r:embed="rId1"/>
          <a:srcRect/>
          <a:stretch>
            <a:fillRect/>
          </a:stretch>
        </a:blipFill>
        <a:ln w="12700" cap="flat">
          <a:noFill/>
          <a:miter lim="400000"/>
        </a:ln>
        <a:effectLst/>
      </c:spPr>
    </c:plotArea>
    <c:plotVisOnly val="1"/>
    <c:dispBlanksAs val="gap"/>
    <c:showDLblsOverMax val="1"/>
  </c:chart>
  <c:spPr>
    <a:solidFill>
      <a:srgbClr val="FFFFFF"/>
    </a:solidFill>
    <a:ln w="12700" cap="flat">
      <a:solidFill>
        <a:srgbClr val="000000"/>
      </a:solidFill>
      <a:prstDash val="solid"/>
      <a:round/>
    </a:ln>
    <a:effectLst/>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fr-CA" sz="2400" b="1" dirty="0"/>
              <a:t>Dépenses 2018</a:t>
            </a:r>
          </a:p>
          <a:p>
            <a:pPr>
              <a:defRPr sz="1800" b="1"/>
            </a:pPr>
            <a:r>
              <a:rPr lang="fr-CA" sz="2000" b="1" dirty="0"/>
              <a:t>1 013 658$</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0"/>
        <c:dLbls>
          <c:showLegendKey val="0"/>
          <c:showVal val="0"/>
          <c:showCatName val="0"/>
          <c:showSerName val="0"/>
          <c:showPercent val="0"/>
          <c:showBubbleSize val="0"/>
          <c:showLeaderLines val="0"/>
        </c:dLbls>
        <c:firstSliceAng val="0"/>
      </c:pieChart>
      <c:spPr>
        <a:blipFill>
          <a:blip xmlns:r="http://schemas.openxmlformats.org/officeDocument/2006/relationships" r:embed="rId3"/>
          <a:stretch>
            <a:fillRect/>
          </a:stretch>
        </a:blipFill>
        <a:ln>
          <a:noFill/>
        </a:ln>
        <a:effectLst/>
      </c:spPr>
    </c:plotArea>
    <c:plotVisOnly val="1"/>
    <c:dispBlanksAs val="gap"/>
    <c:showDLblsOverMax val="0"/>
  </c:chart>
  <c:spPr>
    <a:noFill/>
    <a:ln>
      <a:noFill/>
    </a:ln>
    <a:effectLst/>
  </c:spPr>
  <c:txPr>
    <a:bodyPr/>
    <a:lstStyle/>
    <a:p>
      <a:pPr algn="ctr">
        <a:defRPr/>
      </a:pPr>
      <a:endParaRPr lang="fr-FR"/>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fr-CA"/>
              <a:t>Coût des taxes municipales 2018  pour une résidence évaluée à 150 000 $                                   non-desservie par l'aqueduc et l'égout</a:t>
            </a:r>
          </a:p>
        </c:rich>
      </c:tx>
      <c:layout>
        <c:manualLayout>
          <c:xMode val="edge"/>
          <c:yMode val="edge"/>
          <c:x val="0.17043765613635645"/>
          <c:y val="2.0278758258665944E-2"/>
        </c:manualLayout>
      </c:layout>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fr-FR"/>
        </a:p>
      </c:txPr>
    </c:title>
    <c:autoTitleDeleted val="0"/>
    <c:plotArea>
      <c:layout/>
      <c:barChart>
        <c:barDir val="col"/>
        <c:grouping val="clustered"/>
        <c:varyColors val="0"/>
        <c:dLbls>
          <c:dLblPos val="inEnd"/>
          <c:showLegendKey val="0"/>
          <c:showVal val="1"/>
          <c:showCatName val="0"/>
          <c:showSerName val="0"/>
          <c:showPercent val="0"/>
          <c:showBubbleSize val="0"/>
        </c:dLbls>
        <c:gapWidth val="269"/>
        <c:overlap val="-20"/>
        <c:axId val="657448544"/>
        <c:axId val="657445800"/>
      </c:barChart>
      <c:catAx>
        <c:axId val="657448544"/>
        <c:scaling>
          <c:orientation val="minMax"/>
        </c:scaling>
        <c:delete val="0"/>
        <c:axPos val="b"/>
        <c:majorGridlines>
          <c:spPr>
            <a:ln w="9525" cap="flat" cmpd="sng" algn="ctr">
              <a:solidFill>
                <a:schemeClr val="lt1">
                  <a:alpha val="25000"/>
                </a:schemeClr>
              </a:solidFill>
              <a:round/>
            </a:ln>
            <a:effectLst/>
          </c:spPr>
        </c:majorGridlines>
        <c:numFmt formatCode="General" sourceLinked="1"/>
        <c:majorTickMark val="none"/>
        <c:minorTickMark val="none"/>
        <c:tickLblPos val="nextTo"/>
        <c:spPr>
          <a:noFill/>
          <a:ln w="3175" cap="flat" cmpd="sng" algn="ctr">
            <a:solidFill>
              <a:schemeClr val="accent4">
                <a:lumMod val="60000"/>
                <a:lumOff val="40000"/>
              </a:schemeClr>
            </a:solidFill>
            <a:round/>
          </a:ln>
          <a:effectLst/>
        </c:spPr>
        <c:txPr>
          <a:bodyPr rot="-60000000" spcFirstLastPara="1" vertOverflow="ellipsis" vert="horz" wrap="square" anchor="ctr" anchorCtr="1"/>
          <a:lstStyle/>
          <a:p>
            <a:pPr>
              <a:defRPr sz="1064" b="0" i="0" u="none" strike="noStrike" kern="1200" cap="all" spc="150" normalizeH="0" baseline="0">
                <a:solidFill>
                  <a:schemeClr val="lt1"/>
                </a:solidFill>
                <a:latin typeface="+mn-lt"/>
                <a:ea typeface="+mn-ea"/>
                <a:cs typeface="+mn-cs"/>
              </a:defRPr>
            </a:pPr>
            <a:endParaRPr lang="fr-FR"/>
          </a:p>
        </c:txPr>
        <c:crossAx val="657445800"/>
        <c:crosses val="autoZero"/>
        <c:auto val="1"/>
        <c:lblAlgn val="ctr"/>
        <c:lblOffset val="100"/>
        <c:noMultiLvlLbl val="0"/>
      </c:catAx>
      <c:valAx>
        <c:axId val="657445800"/>
        <c:scaling>
          <c:orientation val="minMax"/>
        </c:scaling>
        <c:delete val="0"/>
        <c:axPos val="l"/>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fr-FR"/>
          </a:p>
        </c:txPr>
        <c:crossAx val="657448544"/>
        <c:crosses val="autoZero"/>
        <c:crossBetween val="between"/>
      </c:valAx>
      <c:spPr>
        <a:noFill/>
        <a:ln>
          <a:noFill/>
        </a:ln>
        <a:effectLst/>
      </c:spPr>
    </c:plotArea>
    <c:plotVisOnly val="1"/>
    <c:dispBlanksAs val="gap"/>
    <c:showDLblsOverMax val="0"/>
  </c:chart>
  <c:spPr>
    <a:solidFill>
      <a:schemeClr val="accent4">
        <a:lumMod val="75000"/>
      </a:schemeClr>
    </a:solidFill>
    <a:ln w="9525" cap="flat" cmpd="sng" algn="ctr">
      <a:solidFill>
        <a:schemeClr val="accent4"/>
      </a:solidFill>
      <a:round/>
    </a:ln>
    <a:effectLst/>
  </c:spPr>
  <c:txPr>
    <a:bodyPr/>
    <a:lstStyle/>
    <a:p>
      <a:pPr>
        <a:defRPr/>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fr-CA" dirty="0"/>
              <a:t>Coût des taxes municipales 2018  pour une résidence évaluée à 150 000 $                                   non-desservie par l'aqueduc et l'égout</a:t>
            </a:r>
          </a:p>
        </c:rich>
      </c:tx>
      <c:layout>
        <c:manualLayout>
          <c:xMode val="edge"/>
          <c:yMode val="edge"/>
          <c:x val="0.17043765613635645"/>
          <c:y val="2.0278758258665944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fr-FR"/>
        </a:p>
      </c:txPr>
    </c:title>
    <c:autoTitleDeleted val="0"/>
    <c:plotArea>
      <c:layout/>
      <c:barChart>
        <c:barDir val="col"/>
        <c:grouping val="clustered"/>
        <c:varyColors val="0"/>
        <c:dLbls>
          <c:dLblPos val="inEnd"/>
          <c:showLegendKey val="0"/>
          <c:showVal val="1"/>
          <c:showCatName val="0"/>
          <c:showSerName val="0"/>
          <c:showPercent val="0"/>
          <c:showBubbleSize val="0"/>
        </c:dLbls>
        <c:gapWidth val="100"/>
        <c:overlap val="-24"/>
        <c:axId val="657448544"/>
        <c:axId val="657445800"/>
      </c:barChart>
      <c:catAx>
        <c:axId val="65744854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fr-FR"/>
          </a:p>
        </c:txPr>
        <c:crossAx val="657445800"/>
        <c:crosses val="autoZero"/>
        <c:auto val="1"/>
        <c:lblAlgn val="ctr"/>
        <c:lblOffset val="100"/>
        <c:noMultiLvlLbl val="0"/>
      </c:catAx>
      <c:valAx>
        <c:axId val="657445800"/>
        <c:scaling>
          <c:orientation val="minMax"/>
        </c:scaling>
        <c:delete val="0"/>
        <c:axPos val="l"/>
        <c:majorGridlines>
          <c:spPr>
            <a:ln w="9525" cap="flat" cmpd="sng" algn="ctr">
              <a:solidFill>
                <a:schemeClr val="lt1">
                  <a:lumMod val="95000"/>
                  <a:alpha val="10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lumMod val="85000"/>
                  </a:schemeClr>
                </a:solidFill>
                <a:latin typeface="+mn-lt"/>
                <a:ea typeface="+mn-ea"/>
                <a:cs typeface="+mn-cs"/>
              </a:defRPr>
            </a:pPr>
            <a:endParaRPr lang="fr-FR"/>
          </a:p>
        </c:txPr>
        <c:crossAx val="657448544"/>
        <c:crosses val="autoZero"/>
        <c:crossBetween val="between"/>
      </c:valAx>
      <c:spPr>
        <a:noFill/>
        <a:ln w="25400">
          <a:noFill/>
        </a:ln>
        <a:effectLst/>
      </c:spPr>
    </c:plotArea>
    <c:plotVisOnly val="1"/>
    <c:dispBlanksAs val="gap"/>
    <c:showDLblsOverMax val="0"/>
  </c:chart>
  <c:spPr>
    <a:solidFill>
      <a:schemeClr val="accent4">
        <a:lumMod val="75000"/>
      </a:schemeClr>
    </a:solid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Reversed" id="24">
  <a:schemeClr val="accent4"/>
</cs:colorStyle>
</file>

<file path=ppt/charts/colors6.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4">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drawings/drawing1.xml><?xml version="1.0" encoding="utf-8"?>
<c:userShapes xmlns:c="http://schemas.openxmlformats.org/drawingml/2006/chart">
  <cdr:relSizeAnchor xmlns:cdr="http://schemas.openxmlformats.org/drawingml/2006/chartDrawing">
    <cdr:from>
      <cdr:x>0.06403</cdr:x>
      <cdr:y>0.03765</cdr:y>
    </cdr:from>
    <cdr:to>
      <cdr:x>0.20204</cdr:x>
      <cdr:y>0.22338</cdr:y>
    </cdr:to>
    <cdr:pic>
      <cdr:nvPicPr>
        <cdr:cNvPr id="2" name="Image 1">
          <a:extLst xmlns:a="http://schemas.openxmlformats.org/drawingml/2006/main">
            <a:ext uri="{FF2B5EF4-FFF2-40B4-BE49-F238E27FC236}">
              <a16:creationId xmlns:a16="http://schemas.microsoft.com/office/drawing/2014/main" id="{5EE78861-0702-4BB5-BBF5-6978D9E7989E}"/>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cstate="print">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rot="20539107">
          <a:off x="585498" y="258176"/>
          <a:ext cx="1261985" cy="1273752"/>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488" cy="463550"/>
          </a:xfrm>
          <a:prstGeom prst="rect">
            <a:avLst/>
          </a:prstGeom>
        </p:spPr>
        <p:txBody>
          <a:bodyPr vert="horz" lIns="91414" tIns="45708" rIns="91414" bIns="45708" rtlCol="0"/>
          <a:lstStyle>
            <a:lvl1pPr algn="l">
              <a:defRPr sz="1200"/>
            </a:lvl1pPr>
          </a:lstStyle>
          <a:p>
            <a:endParaRPr lang="fr-CA"/>
          </a:p>
        </p:txBody>
      </p:sp>
      <p:sp>
        <p:nvSpPr>
          <p:cNvPr id="3" name="Espace réservé de la date 2"/>
          <p:cNvSpPr>
            <a:spLocks noGrp="1"/>
          </p:cNvSpPr>
          <p:nvPr>
            <p:ph type="dt" sz="quarter" idx="1"/>
          </p:nvPr>
        </p:nvSpPr>
        <p:spPr>
          <a:xfrm>
            <a:off x="3937000" y="0"/>
            <a:ext cx="3011488" cy="463550"/>
          </a:xfrm>
          <a:prstGeom prst="rect">
            <a:avLst/>
          </a:prstGeom>
        </p:spPr>
        <p:txBody>
          <a:bodyPr vert="horz" lIns="91414" tIns="45708" rIns="91414" bIns="45708" rtlCol="0"/>
          <a:lstStyle>
            <a:lvl1pPr algn="r">
              <a:defRPr sz="1200"/>
            </a:lvl1pPr>
          </a:lstStyle>
          <a:p>
            <a:fld id="{53893942-80D1-4D6B-ACEB-84530230567B}" type="datetimeFigureOut">
              <a:rPr lang="fr-CA" smtClean="0"/>
              <a:t>2019-12-16</a:t>
            </a:fld>
            <a:endParaRPr lang="fr-CA"/>
          </a:p>
        </p:txBody>
      </p:sp>
      <p:sp>
        <p:nvSpPr>
          <p:cNvPr id="4" name="Espace réservé du pied de page 3"/>
          <p:cNvSpPr>
            <a:spLocks noGrp="1"/>
          </p:cNvSpPr>
          <p:nvPr>
            <p:ph type="ftr" sz="quarter" idx="2"/>
          </p:nvPr>
        </p:nvSpPr>
        <p:spPr>
          <a:xfrm>
            <a:off x="0" y="8772529"/>
            <a:ext cx="3011488" cy="463550"/>
          </a:xfrm>
          <a:prstGeom prst="rect">
            <a:avLst/>
          </a:prstGeom>
        </p:spPr>
        <p:txBody>
          <a:bodyPr vert="horz" lIns="91414" tIns="45708" rIns="91414" bIns="45708"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37000" y="8772529"/>
            <a:ext cx="3011488" cy="463550"/>
          </a:xfrm>
          <a:prstGeom prst="rect">
            <a:avLst/>
          </a:prstGeom>
        </p:spPr>
        <p:txBody>
          <a:bodyPr vert="horz" lIns="91414" tIns="45708" rIns="91414" bIns="45708" rtlCol="0" anchor="b"/>
          <a:lstStyle>
            <a:lvl1pPr algn="r">
              <a:defRPr sz="1200"/>
            </a:lvl1pPr>
          </a:lstStyle>
          <a:p>
            <a:fld id="{4F601135-2373-49F3-B711-7A03606159EA}" type="slidenum">
              <a:rPr lang="fr-CA" smtClean="0"/>
              <a:t>‹N°›</a:t>
            </a:fld>
            <a:endParaRPr lang="fr-CA"/>
          </a:p>
        </p:txBody>
      </p:sp>
    </p:spTree>
    <p:extLst>
      <p:ext uri="{BB962C8B-B14F-4D97-AF65-F5344CB8AC3E}">
        <p14:creationId xmlns:p14="http://schemas.microsoft.com/office/powerpoint/2010/main" val="367571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3011699" cy="463408"/>
          </a:xfrm>
          <a:prstGeom prst="rect">
            <a:avLst/>
          </a:prstGeom>
        </p:spPr>
        <p:txBody>
          <a:bodyPr vert="horz" lIns="92465" tIns="46232" rIns="92465" bIns="46232" rtlCol="0"/>
          <a:lstStyle>
            <a:lvl1pPr algn="l">
              <a:defRPr sz="1200"/>
            </a:lvl1pPr>
          </a:lstStyle>
          <a:p>
            <a:endParaRPr lang="fr-CA"/>
          </a:p>
        </p:txBody>
      </p:sp>
      <p:sp>
        <p:nvSpPr>
          <p:cNvPr id="3" name="Espace réservé de la date 2"/>
          <p:cNvSpPr>
            <a:spLocks noGrp="1"/>
          </p:cNvSpPr>
          <p:nvPr>
            <p:ph type="dt" idx="1"/>
          </p:nvPr>
        </p:nvSpPr>
        <p:spPr>
          <a:xfrm>
            <a:off x="3936771" y="1"/>
            <a:ext cx="3011699" cy="463408"/>
          </a:xfrm>
          <a:prstGeom prst="rect">
            <a:avLst/>
          </a:prstGeom>
        </p:spPr>
        <p:txBody>
          <a:bodyPr vert="horz" lIns="92465" tIns="46232" rIns="92465" bIns="46232" rtlCol="0"/>
          <a:lstStyle>
            <a:lvl1pPr algn="r">
              <a:defRPr sz="1200"/>
            </a:lvl1pPr>
          </a:lstStyle>
          <a:p>
            <a:fld id="{7AD46700-1F84-4258-B91F-4C9E8260D00F}" type="datetimeFigureOut">
              <a:rPr lang="fr-CA" smtClean="0"/>
              <a:t>2019-12-16</a:t>
            </a:fld>
            <a:endParaRPr lang="fr-CA"/>
          </a:p>
        </p:txBody>
      </p:sp>
      <p:sp>
        <p:nvSpPr>
          <p:cNvPr id="4" name="Espace réservé de l'image des diapositives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65" tIns="46232" rIns="92465" bIns="46232" rtlCol="0" anchor="ctr"/>
          <a:lstStyle/>
          <a:p>
            <a:endParaRPr lang="fr-CA"/>
          </a:p>
        </p:txBody>
      </p:sp>
      <p:sp>
        <p:nvSpPr>
          <p:cNvPr id="5" name="Espace réservé des commentaires 4"/>
          <p:cNvSpPr>
            <a:spLocks noGrp="1"/>
          </p:cNvSpPr>
          <p:nvPr>
            <p:ph type="body" sz="quarter" idx="3"/>
          </p:nvPr>
        </p:nvSpPr>
        <p:spPr>
          <a:xfrm>
            <a:off x="695008" y="4444871"/>
            <a:ext cx="5560060" cy="3636705"/>
          </a:xfrm>
          <a:prstGeom prst="rect">
            <a:avLst/>
          </a:prstGeom>
        </p:spPr>
        <p:txBody>
          <a:bodyPr vert="horz" lIns="92465" tIns="46232" rIns="92465" bIns="4623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1" y="8772678"/>
            <a:ext cx="3011699" cy="463407"/>
          </a:xfrm>
          <a:prstGeom prst="rect">
            <a:avLst/>
          </a:prstGeom>
        </p:spPr>
        <p:txBody>
          <a:bodyPr vert="horz" lIns="92465" tIns="46232" rIns="92465" bIns="4623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36771" y="8772678"/>
            <a:ext cx="3011699" cy="463407"/>
          </a:xfrm>
          <a:prstGeom prst="rect">
            <a:avLst/>
          </a:prstGeom>
        </p:spPr>
        <p:txBody>
          <a:bodyPr vert="horz" lIns="92465" tIns="46232" rIns="92465" bIns="46232" rtlCol="0" anchor="b"/>
          <a:lstStyle>
            <a:lvl1pPr algn="r">
              <a:defRPr sz="1200"/>
            </a:lvl1pPr>
          </a:lstStyle>
          <a:p>
            <a:fld id="{2121A54C-29BA-4084-AA36-557CF07CC61C}" type="slidenum">
              <a:rPr lang="fr-CA" smtClean="0"/>
              <a:t>‹N°›</a:t>
            </a:fld>
            <a:endParaRPr lang="fr-CA"/>
          </a:p>
        </p:txBody>
      </p:sp>
    </p:spTree>
    <p:extLst>
      <p:ext uri="{BB962C8B-B14F-4D97-AF65-F5344CB8AC3E}">
        <p14:creationId xmlns:p14="http://schemas.microsoft.com/office/powerpoint/2010/main" val="1232900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568325"/>
            <a:ext cx="4156075" cy="3116263"/>
          </a:xfrm>
        </p:spPr>
      </p:sp>
      <p:sp>
        <p:nvSpPr>
          <p:cNvPr id="3" name="Espace réservé des commentaires 2"/>
          <p:cNvSpPr>
            <a:spLocks noGrp="1"/>
          </p:cNvSpPr>
          <p:nvPr>
            <p:ph type="body" idx="1"/>
          </p:nvPr>
        </p:nvSpPr>
        <p:spPr>
          <a:xfrm>
            <a:off x="695008" y="3790792"/>
            <a:ext cx="5560060" cy="5061861"/>
          </a:xfrm>
        </p:spPr>
        <p:txBody>
          <a:bodyPr/>
          <a:lstStyle/>
          <a:p>
            <a:pPr algn="just">
              <a:lnSpc>
                <a:spcPct val="150000"/>
              </a:lnSpc>
            </a:pPr>
            <a:r>
              <a:rPr lang="fr-CA" sz="1600" dirty="0"/>
              <a:t>Mesdames les conseillères,</a:t>
            </a:r>
          </a:p>
          <a:p>
            <a:pPr algn="just">
              <a:lnSpc>
                <a:spcPct val="150000"/>
              </a:lnSpc>
            </a:pPr>
            <a:r>
              <a:rPr lang="fr-CA" sz="1600" dirty="0"/>
              <a:t>Messieurs les conseillers,</a:t>
            </a:r>
          </a:p>
          <a:p>
            <a:pPr algn="just">
              <a:lnSpc>
                <a:spcPct val="150000"/>
              </a:lnSpc>
            </a:pPr>
            <a:r>
              <a:rPr lang="fr-CA" sz="1600" dirty="0"/>
              <a:t>Chers citoyens, chères citoyennes,</a:t>
            </a:r>
          </a:p>
          <a:p>
            <a:pPr algn="just">
              <a:lnSpc>
                <a:spcPct val="150000"/>
              </a:lnSpc>
            </a:pPr>
            <a:r>
              <a:rPr lang="fr-CA" sz="1600" dirty="0"/>
              <a:t>Bienvenue à cette présentation du budget 2020 </a:t>
            </a:r>
          </a:p>
          <a:p>
            <a:pPr algn="just">
              <a:lnSpc>
                <a:spcPct val="150000"/>
              </a:lnSpc>
            </a:pPr>
            <a:endParaRPr lang="fr-CA" sz="1600" dirty="0"/>
          </a:p>
          <a:p>
            <a:pPr algn="just">
              <a:lnSpc>
                <a:spcPct val="150000"/>
              </a:lnSpc>
            </a:pPr>
            <a:r>
              <a:rPr lang="fr-CA" sz="1600" dirty="0"/>
              <a:t>Cette présentation se divisera en 4 parties;</a:t>
            </a:r>
          </a:p>
          <a:p>
            <a:pPr marL="328024" indent="-328024" algn="just">
              <a:lnSpc>
                <a:spcPct val="150000"/>
              </a:lnSpc>
              <a:buFont typeface="+mj-lt"/>
              <a:buAutoNum type="arabicPeriod"/>
            </a:pPr>
            <a:r>
              <a:rPr lang="fr-CA" sz="1600" dirty="0"/>
              <a:t>Présentation des revenus et des dépenses;</a:t>
            </a:r>
          </a:p>
          <a:p>
            <a:pPr marL="328024" indent="-328024" algn="just">
              <a:lnSpc>
                <a:spcPct val="150000"/>
              </a:lnSpc>
              <a:buFont typeface="+mj-lt"/>
              <a:buAutoNum type="arabicPeriod"/>
            </a:pPr>
            <a:r>
              <a:rPr lang="fr-CA" sz="1600" dirty="0"/>
              <a:t>Explication des taux de taxe, dette, réserves;</a:t>
            </a:r>
          </a:p>
          <a:p>
            <a:pPr marL="328024" indent="-328024" algn="just">
              <a:lnSpc>
                <a:spcPct val="150000"/>
              </a:lnSpc>
              <a:buFont typeface="+mj-lt"/>
              <a:buAutoNum type="arabicPeriod"/>
            </a:pPr>
            <a:r>
              <a:rPr lang="fr-CA" sz="1600" dirty="0"/>
              <a:t>Présentation de ratios comparatifs avec les municipalités de notre MRC;</a:t>
            </a:r>
          </a:p>
          <a:p>
            <a:pPr marL="328024" indent="-328024" algn="just">
              <a:lnSpc>
                <a:spcPct val="150000"/>
              </a:lnSpc>
              <a:buFont typeface="+mj-lt"/>
              <a:buAutoNum type="arabicPeriod"/>
            </a:pPr>
            <a:r>
              <a:rPr lang="fr-CA" sz="1600" dirty="0"/>
              <a:t>Bref retour sur les réalisations 2019</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a:t>
            </a:fld>
            <a:endParaRPr lang="fr-CA"/>
          </a:p>
        </p:txBody>
      </p:sp>
    </p:spTree>
    <p:extLst>
      <p:ext uri="{BB962C8B-B14F-4D97-AF65-F5344CB8AC3E}">
        <p14:creationId xmlns:p14="http://schemas.microsoft.com/office/powerpoint/2010/main" val="528778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95008" y="4444865"/>
            <a:ext cx="5560060" cy="3897624"/>
          </a:xfrm>
        </p:spPr>
        <p:txBody>
          <a:bodyPr/>
          <a:lstStyle/>
          <a:p>
            <a:pPr algn="just">
              <a:lnSpc>
                <a:spcPct val="150000"/>
              </a:lnSpc>
            </a:pPr>
            <a:r>
              <a:rPr lang="fr-CA" sz="1500" dirty="0"/>
              <a:t>Voici le tableau de la charge fiscale moyenne des municipalités de notre MRC, plusieurs graphiques suivront permettant de visualiser où la Ville de Lac-Delage se situe par rapport aux autres municipalités. Ces ratios ont tous été présenté aux membres du conseil lors de l’étude du budget afin d’être en mesure de demeurer concurrentiel par rapport aux municipalités de notre MRC. La charge fiscale moyenne de Lac-Delage est une des plus élevées de la MRC avec </a:t>
            </a:r>
            <a:r>
              <a:rPr lang="fr-CA" sz="1500" dirty="0" err="1"/>
              <a:t>Fossambault</a:t>
            </a:r>
            <a:r>
              <a:rPr lang="fr-CA" sz="1500" dirty="0"/>
              <a:t>-sur-le-Lac cela s’explique par une évaluation moyenne uniformisée relativement plus élevée que les autres municipalités, soit 321 622 $ comparativement à 150 963 $ pour les municipalités de notre classe de population, soit de 0 à 1 999.</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10</a:t>
            </a:fld>
            <a:endParaRPr lang="fr-CA"/>
          </a:p>
        </p:txBody>
      </p:sp>
    </p:spTree>
    <p:extLst>
      <p:ext uri="{BB962C8B-B14F-4D97-AF65-F5344CB8AC3E}">
        <p14:creationId xmlns:p14="http://schemas.microsoft.com/office/powerpoint/2010/main" val="3904832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95008" y="4444865"/>
            <a:ext cx="5560060" cy="3897624"/>
          </a:xfrm>
        </p:spPr>
        <p:txBody>
          <a:bodyPr/>
          <a:lstStyle/>
          <a:p>
            <a:pPr algn="just">
              <a:lnSpc>
                <a:spcPct val="150000"/>
              </a:lnSpc>
            </a:pPr>
            <a:r>
              <a:rPr lang="fr-FR" sz="1600" dirty="0"/>
              <a:t>Lac-Delage est la troisième ville qui possède une évaluation moyenne uniformisée la plus élevée. </a:t>
            </a:r>
            <a:r>
              <a:rPr lang="fr-CA" sz="1600" dirty="0"/>
              <a:t>Comme l’évaluation moyenne de la résidence unifamiliale est à 323 350 $ au Lac-Delage comparativement à 148 664 $ pour notre strate de population, évidemment a charge fiscale moyenne de notre municipalité est à 3 095 $ comparativement à 1 445 $ pour notre strate de population. Donc, cela ne veut pas dire que le taux de taxe est plus élevé qu’ailleurs au Lac-Delage.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11</a:t>
            </a:fld>
            <a:endParaRPr lang="fr-CA"/>
          </a:p>
        </p:txBody>
      </p:sp>
    </p:spTree>
    <p:extLst>
      <p:ext uri="{BB962C8B-B14F-4D97-AF65-F5344CB8AC3E}">
        <p14:creationId xmlns:p14="http://schemas.microsoft.com/office/powerpoint/2010/main" val="4106336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taux global de taxation cumule l’ensemble des taxes et tarifications d’une municipalité et le divise par le total des valeurs imposables, ce qui nous permet d’avoir un taux qui inclus l’ensemble des tarifications. On peut alors les comparer d’une municipalité à une autre. On peut donc constater que nous sommes un peu au-dessous de la moyenne de notre MRC mais dans la moyenne de notre groupe de municipalité qui est à 0,9677 $. C’est souvent le cas pour les plus petites municipalités, les taux sont relativement élevées dues au manque de diversification des autres revenus que les taxes. Donc, si on applique le taux de 0,9442 $/ 100 $ d’évaluation à une résidence d’une valeur moyenne de notre classe de population de 150 963 $, la charge fiscal serait de 1425 $, alors que celle de la classe de notre population est à 1 462 $ donc ce qui veut dire que pour une maison de même valeur, le taux de taxe est comparable à celle de notre classe de population. Ce qui est tout à fait logique car, pour la plupart des plus petites municipalités, on observe le même niveau de services. Il est difficile de se comparer avec les autres municipalités pour les taux car la plupart des municipalités de notre MRC ont un rôle commerciale important, ce qui permet d’avoir des taux plus bas pour le résidentiel.</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12</a:t>
            </a:fld>
            <a:endParaRPr lang="fr-CA"/>
          </a:p>
        </p:txBody>
      </p:sp>
    </p:spTree>
    <p:extLst>
      <p:ext uri="{BB962C8B-B14F-4D97-AF65-F5344CB8AC3E}">
        <p14:creationId xmlns:p14="http://schemas.microsoft.com/office/powerpoint/2010/main" val="4278851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692150"/>
            <a:ext cx="4156075" cy="3116263"/>
          </a:xfrm>
        </p:spPr>
      </p:sp>
      <p:sp>
        <p:nvSpPr>
          <p:cNvPr id="3" name="Espace réservé des commentaires 2"/>
          <p:cNvSpPr>
            <a:spLocks noGrp="1"/>
          </p:cNvSpPr>
          <p:nvPr>
            <p:ph type="body" idx="1"/>
          </p:nvPr>
        </p:nvSpPr>
        <p:spPr>
          <a:xfrm>
            <a:off x="695008" y="3958321"/>
            <a:ext cx="5560060" cy="4814357"/>
          </a:xfrm>
        </p:spPr>
        <p:txBody>
          <a:bodyPr/>
          <a:lstStyle/>
          <a:p>
            <a:pPr algn="just">
              <a:lnSpc>
                <a:spcPct val="150000"/>
              </a:lnSpc>
            </a:pPr>
            <a:r>
              <a:rPr lang="fr-CA" sz="1500" dirty="0"/>
              <a:t>Au niveau de l’endettement, au 31 décembre 2018 nous nous situons à une dette de 2 817 283 $, ce qui représente un montant de 8 072 $ par unité d’évaluation. Ce montant inclut la dette pour les travaux d’infrastructures d’aqueduc et d’égout. Le Conseil avait évidemment prévu que l’endettement atteindrait un niveau important occasionné par les investissements majeurs aux infrastructures, pour les prochaines années, l’objectif est de réduire le plus possibles les montants en emprunt. Donc, les investissements en immobilisation seront planifiés rigoureusement et aucun projet ne pourra être réaliser sans subventions. Nous profiterons au maximum des programmes gouvernementaux pour réaliser les projets à venir. Même si l’endettement a considérablement augmenté, le ration du service de la dette (charge capital et intérêts) sur les dépenses d’opérations est à 8,81 %`alors que la moyenne de notre classe de population est `15,76 % et 17,39 % pour notre MRC (profil financier 2019.) Il est normal que le ration de l’endettement par unité d’évaluation soit élevé parce que notre nombre d’unités d’évaluation est faible. Donc, ce ratio peut paraître alarmant mais si on regarde les autres ratios d’endettement, on est dans la moyenne. Le fait que l’endettement était très bas avant a permis de réaliser ces travaux majeurs pour la municipalité. La prochaine acétate illustre bien que la Ville a la capacité de payer ses dettes. Ce qui est primordiale, nous regarderons plutôt l’endettement total net à long terme par 100 $ de RFU. Donc, est-ce que le total des évaluations imposables est assez élevé pour payer nos dettes ?</a:t>
            </a:r>
          </a:p>
          <a:p>
            <a:pPr algn="just">
              <a:lnSpc>
                <a:spcPct val="150000"/>
              </a:lnSpc>
            </a:pPr>
            <a:endParaRPr lang="fr-CA" sz="1500" dirty="0"/>
          </a:p>
          <a:p>
            <a:pPr algn="just">
              <a:lnSpc>
                <a:spcPct val="150000"/>
              </a:lnSpc>
            </a:pPr>
            <a:r>
              <a:rPr lang="fr-CA" sz="1500" dirty="0"/>
              <a:t>La moyenne pour la région administrative est de 8 065 $ per capita et pour tout le Québec de 6 455 $.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13</a:t>
            </a:fld>
            <a:endParaRPr lang="fr-CA" dirty="0"/>
          </a:p>
        </p:txBody>
      </p:sp>
    </p:spTree>
    <p:extLst>
      <p:ext uri="{BB962C8B-B14F-4D97-AF65-F5344CB8AC3E}">
        <p14:creationId xmlns:p14="http://schemas.microsoft.com/office/powerpoint/2010/main" val="1123205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ration de l’endettement net long terme sur la richesse foncière uniformisée de la Ville de Lac-Delage est à 2,89 $ du 100 de RFU au 31 décembre 2018. Ce ratio est un bon indicateur parce qu’il traduit l’endettement en fonction de l’évaluation et non en nombre d’habitants ou d’unité d’évaluation qui est peu représentatif pour nous parce que très faible par rapport aux autres municipalités. Donc, notre endettement augmente considérablement mais demeure acceptable tenant compte de l’ampleur des investissements réalisés et la non récurrence de montant aussi considérable dans les prochaines années. Donc à chaque 100 $ d’évaluation, 2,89 $ va au remboursement de la dette si on avait à payer au complet la dette demain matin. Donc, pour une maison moyenne de 321 622 $, c’est 9 294, 88 $ qui irait pour la dette. </a:t>
            </a:r>
            <a:endParaRPr lang="fr-CA"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14</a:t>
            </a:fld>
            <a:endParaRPr lang="fr-CA"/>
          </a:p>
        </p:txBody>
      </p:sp>
    </p:spTree>
    <p:extLst>
      <p:ext uri="{BB962C8B-B14F-4D97-AF65-F5344CB8AC3E}">
        <p14:creationId xmlns:p14="http://schemas.microsoft.com/office/powerpoint/2010/main" val="543543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Pagayons en famille, concert Jazz, la Fête des Tuques, Fête du 60</a:t>
            </a:r>
            <a:r>
              <a:rPr lang="fr-CA" baseline="30000" dirty="0"/>
              <a:t>e</a:t>
            </a:r>
            <a:r>
              <a:rPr lang="fr-CA" dirty="0"/>
              <a:t> anniversaire, journée sécurité, mini-conseil, les vergers à l’entrée du Lac, marche sentier des Jésuites, Fête de la Saint-Jean, 5 à 7 des bénévoles, le poulailler collectif, le miel de Lac-Delage…</a:t>
            </a:r>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15</a:t>
            </a:fld>
            <a:endParaRPr lang="fr-CA"/>
          </a:p>
        </p:txBody>
      </p:sp>
    </p:spTree>
    <p:extLst>
      <p:ext uri="{BB962C8B-B14F-4D97-AF65-F5344CB8AC3E}">
        <p14:creationId xmlns:p14="http://schemas.microsoft.com/office/powerpoint/2010/main" val="2001522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Vidanges des étangs eaux usées, affiche pour la vitesse, descente quai du Rocher (bénévoles), pompe d’alun eaux usées, supports à canots supplémentaires, affiche à l’entrée de la Ville, réparations véhicules, nettoyage arrière de l’hôtel de Ville, </a:t>
            </a:r>
            <a:r>
              <a:rPr lang="fr-CA" dirty="0" err="1"/>
              <a:t>ect</a:t>
            </a:r>
            <a:r>
              <a:rPr lang="fr-CA" dirty="0"/>
              <a:t>.</a:t>
            </a:r>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16</a:t>
            </a:fld>
            <a:endParaRPr lang="fr-CA"/>
          </a:p>
        </p:txBody>
      </p:sp>
    </p:spTree>
    <p:extLst>
      <p:ext uri="{BB962C8B-B14F-4D97-AF65-F5344CB8AC3E}">
        <p14:creationId xmlns:p14="http://schemas.microsoft.com/office/powerpoint/2010/main" val="1183688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17</a:t>
            </a:fld>
            <a:endParaRPr lang="fr-CA"/>
          </a:p>
        </p:txBody>
      </p:sp>
    </p:spTree>
    <p:extLst>
      <p:ext uri="{BB962C8B-B14F-4D97-AF65-F5344CB8AC3E}">
        <p14:creationId xmlns:p14="http://schemas.microsoft.com/office/powerpoint/2010/main" val="32766862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19</a:t>
            </a:fld>
            <a:endParaRPr lang="fr-CA"/>
          </a:p>
        </p:txBody>
      </p:sp>
    </p:spTree>
    <p:extLst>
      <p:ext uri="{BB962C8B-B14F-4D97-AF65-F5344CB8AC3E}">
        <p14:creationId xmlns:p14="http://schemas.microsoft.com/office/powerpoint/2010/main" val="3122373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Nous vous présentons donc un budget équilibré à 1 297 287 $. L’écart au niveau des revenus s’explique principalement par l’augmentation des revenus de taxation  de 50 000 $. Le Conseil municipal a décidé d’attribuer une somme de 38 009 $ à même les surplus accumulés pour équilibrer son budget en 2020.. Nous croyons qu’une partie des surplus des dernières années doivent être redistribués aux citoyens afin de ne pas augmenter le compte de taxes. </a:t>
            </a:r>
            <a:r>
              <a:rPr lang="fr-FR" sz="1600" dirty="0"/>
              <a:t>Le nouveau rôle d’évaluation 2020-2021-2022 est passé de 104 842 500 $ à 105 677 800 $, soit une augmentation de 835 300 $. Au total en 2019, c’est un montant de 3 843 500 $ pour 20 nouvelles résidences portées au rôle en 2019 pour des revenus additionnels générés de l’ordre de 50 000 $ . </a:t>
            </a:r>
            <a:r>
              <a:rPr lang="fr-CA" sz="1600" dirty="0"/>
              <a:t>Notre richesse foncière augmente ce qui permet de diminuer la pression sur l’ensemble des contribuables.</a:t>
            </a:r>
          </a:p>
          <a:p>
            <a:pPr algn="just">
              <a:lnSpc>
                <a:spcPct val="150000"/>
              </a:lnSpc>
            </a:pPr>
            <a:r>
              <a:rPr lang="fr-CA" sz="1600" dirty="0"/>
              <a:t>En effet, cette année, nous sommes capables de dégager un revenu additionnel de taxes de plus de 50 000 $ sans taxer davantage les citoyens. </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2</a:t>
            </a:fld>
            <a:endParaRPr lang="fr-CA"/>
          </a:p>
        </p:txBody>
      </p:sp>
    </p:spTree>
    <p:extLst>
      <p:ext uri="{BB962C8B-B14F-4D97-AF65-F5344CB8AC3E}">
        <p14:creationId xmlns:p14="http://schemas.microsoft.com/office/powerpoint/2010/main" val="1241831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121A54C-29BA-4084-AA36-557CF07CC61C}" type="slidenum">
              <a:rPr lang="fr-CA" smtClean="0"/>
              <a:t>3</a:t>
            </a:fld>
            <a:endParaRPr lang="fr-CA"/>
          </a:p>
        </p:txBody>
      </p:sp>
    </p:spTree>
    <p:extLst>
      <p:ext uri="{BB962C8B-B14F-4D97-AF65-F5344CB8AC3E}">
        <p14:creationId xmlns:p14="http://schemas.microsoft.com/office/powerpoint/2010/main" val="3908310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Les nouvelles résidences qui se construisent, augmentent nos revenus de taxes. Au total en 2019, c’est 20 maisons neuves qui ont été portées au rôle pour une valeur total de 2 964 300 $. Or, cela permet de limiter le fardeau fiscal de chaque foyer et de le maintenir à un niveau concurrentiel. Notre taux global de taxation est de 0,9442 $ du 100 $ d’évaluation comparativement à 0,9677 $ du 100 $ d’évaluation pour notre strate de population. Comme l’évaluation moyenne de la résidence unifamiliale est à 321 622 $ au Lac-Delage comparativement à 150 963 $ pour notre strate de population, évidemment a charge fiscale moyenne de notre municipalité est à 3 191 $ comparativement à 1 462 $ pour notre strate de population. Donc, cela ne veut pas dire que le taux de taxe est plus élevé qu’ailleurs au Lac-Delage. Le taux est comparable au taux de notre strate de population donc à peu près le même niveau de services.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4</a:t>
            </a:fld>
            <a:endParaRPr lang="fr-CA"/>
          </a:p>
        </p:txBody>
      </p:sp>
    </p:spTree>
    <p:extLst>
      <p:ext uri="{BB962C8B-B14F-4D97-AF65-F5344CB8AC3E}">
        <p14:creationId xmlns:p14="http://schemas.microsoft.com/office/powerpoint/2010/main" val="1736712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lnSpc>
                <a:spcPct val="150000"/>
              </a:lnSpc>
            </a:pPr>
            <a:r>
              <a:rPr lang="fr-CA" sz="1600" dirty="0"/>
              <a:t>Voici maintenant un résumé de nos différents postes de dépenses pour l’année 2019.</a:t>
            </a:r>
          </a:p>
          <a:p>
            <a:pPr algn="just">
              <a:lnSpc>
                <a:spcPct val="150000"/>
              </a:lnSpc>
            </a:pPr>
            <a:r>
              <a:rPr lang="fr-CA" sz="1600" dirty="0"/>
              <a:t>Nous avons réussi à présenter un budget avec une augmentation de 4 %, soit 52 016 $ de plus qu’en 2019 sans augmentations de taxes. L’écart au chapitre des dépenses s’explique par des dépenses de frais de financement de 23 000 $ de plus que 2019, l’augmentation totale de la masse salariale de 5 000 $, une augmentation du de la quote-part incendie de 15 000 $ et celle de la sûreté de 5 000 $ expliquent en grande partie les écarts au chapitre des dépenses.</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5</a:t>
            </a:fld>
            <a:endParaRPr lang="fr-CA"/>
          </a:p>
        </p:txBody>
      </p:sp>
    </p:spTree>
    <p:extLst>
      <p:ext uri="{BB962C8B-B14F-4D97-AF65-F5344CB8AC3E}">
        <p14:creationId xmlns:p14="http://schemas.microsoft.com/office/powerpoint/2010/main" val="1446936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373063"/>
            <a:ext cx="4156075" cy="3116262"/>
          </a:xfrm>
        </p:spPr>
      </p:sp>
      <p:sp>
        <p:nvSpPr>
          <p:cNvPr id="3" name="Espace réservé des commentaires 2"/>
          <p:cNvSpPr>
            <a:spLocks noGrp="1"/>
          </p:cNvSpPr>
          <p:nvPr>
            <p:ph type="body" idx="1"/>
          </p:nvPr>
        </p:nvSpPr>
        <p:spPr>
          <a:xfrm>
            <a:off x="522999" y="3860990"/>
            <a:ext cx="5904089" cy="4911687"/>
          </a:xfrm>
        </p:spPr>
        <p:txBody>
          <a:bodyPr/>
          <a:lstStyle/>
          <a:p>
            <a:pPr algn="just">
              <a:lnSpc>
                <a:spcPct val="150000"/>
              </a:lnSpc>
            </a:pPr>
            <a:r>
              <a:rPr lang="fr-CA" sz="1600" dirty="0"/>
              <a:t>Ce petit graphique représente la part de chacune de nos dépenses. </a:t>
            </a:r>
          </a:p>
          <a:p>
            <a:pPr algn="just">
              <a:lnSpc>
                <a:spcPct val="150000"/>
              </a:lnSpc>
            </a:pPr>
            <a:r>
              <a:rPr lang="fr-CA" sz="1600" dirty="0"/>
              <a:t>Ainsi, pour bien comprendre ce graphique, on peut dire qu’à chacun des dollars que vous donnez à la municipalité par votre compte de taxes, 14 ¢ vont à </a:t>
            </a:r>
            <a:r>
              <a:rPr lang="fr-CA" sz="1600" i="1" dirty="0"/>
              <a:t>au service de la sécurité publique </a:t>
            </a:r>
            <a:r>
              <a:rPr lang="fr-CA" sz="1600" dirty="0"/>
              <a:t>et ainsi de suite.</a:t>
            </a:r>
          </a:p>
          <a:p>
            <a:pPr algn="just">
              <a:lnSpc>
                <a:spcPct val="150000"/>
              </a:lnSpc>
            </a:pPr>
            <a:r>
              <a:rPr lang="fr-CA" sz="1600" dirty="0"/>
              <a:t>De plus, à chacun de ces dollars reçus, seulement 20 ¢ vont pour le budget d’opérations. Le reste des 80 ¢ vont pour les dépenses incompressibles, sur lesquelles on n’a que peu ou pas de pouvoir. On entend par ces dépenses, toutes les charges obligatoires comme la rémunération, le chauffage, l’électricité, le téléphone, le paiement des quotes-parts MRC et Sûreté du Québec, etc.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6</a:t>
            </a:fld>
            <a:endParaRPr lang="fr-CA"/>
          </a:p>
        </p:txBody>
      </p:sp>
    </p:spTree>
    <p:extLst>
      <p:ext uri="{BB962C8B-B14F-4D97-AF65-F5344CB8AC3E}">
        <p14:creationId xmlns:p14="http://schemas.microsoft.com/office/powerpoint/2010/main" val="2913518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519113"/>
            <a:ext cx="4156075" cy="3117850"/>
          </a:xfrm>
        </p:spPr>
      </p:sp>
      <p:sp>
        <p:nvSpPr>
          <p:cNvPr id="3" name="Espace réservé des commentaires 2"/>
          <p:cNvSpPr>
            <a:spLocks noGrp="1"/>
          </p:cNvSpPr>
          <p:nvPr>
            <p:ph type="body" idx="1"/>
          </p:nvPr>
        </p:nvSpPr>
        <p:spPr>
          <a:xfrm>
            <a:off x="534627" y="3865714"/>
            <a:ext cx="5981073" cy="4787428"/>
          </a:xfrm>
        </p:spPr>
        <p:txBody>
          <a:bodyPr/>
          <a:lstStyle/>
          <a:p>
            <a:pPr algn="just">
              <a:lnSpc>
                <a:spcPct val="150000"/>
              </a:lnSpc>
            </a:pPr>
            <a:r>
              <a:rPr lang="fr-CA" sz="1600" dirty="0"/>
              <a:t>Voici donc les taux que nous avons déterminés pour la municipalité.</a:t>
            </a:r>
          </a:p>
          <a:p>
            <a:pPr algn="just">
              <a:lnSpc>
                <a:spcPct val="150000"/>
              </a:lnSpc>
            </a:pPr>
            <a:endParaRPr lang="fr-CA" sz="1600" dirty="0"/>
          </a:p>
          <a:p>
            <a:pPr algn="just">
              <a:lnSpc>
                <a:spcPct val="150000"/>
              </a:lnSpc>
            </a:pPr>
            <a:r>
              <a:rPr lang="fr-CA" sz="1600" dirty="0"/>
              <a:t>Comme vous pouvez le voir, les taux de taxations de 2020 restent les mêmes que 2019. Donc pas d’augmentation de taxes. </a:t>
            </a:r>
          </a:p>
          <a:p>
            <a:pPr algn="just">
              <a:lnSpc>
                <a:spcPct val="150000"/>
              </a:lnSpc>
            </a:pPr>
            <a:endParaRPr lang="fr-CA" sz="1600" dirty="0"/>
          </a:p>
          <a:p>
            <a:pPr algn="just">
              <a:lnSpc>
                <a:spcPct val="150000"/>
              </a:lnSpc>
            </a:pPr>
            <a:r>
              <a:rPr lang="fr-CA" sz="1600" dirty="0"/>
              <a:t>Cela est possible grâce à l’augmentation de nos revenus due à l’augmentation de la valeur foncière ainsi qu’une affectation de surplus accumulés. Malgré une hausse importante des dépenses, les taux de taxation demeurent les mêmes en 2020.</a:t>
            </a:r>
          </a:p>
          <a:p>
            <a:pPr algn="just">
              <a:lnSpc>
                <a:spcPct val="150000"/>
              </a:lnSpc>
            </a:pPr>
            <a:endParaRPr lang="fr-CA" sz="1600" dirty="0"/>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7</a:t>
            </a:fld>
            <a:endParaRPr lang="fr-CA"/>
          </a:p>
        </p:txBody>
      </p:sp>
    </p:spTree>
    <p:extLst>
      <p:ext uri="{BB962C8B-B14F-4D97-AF65-F5344CB8AC3E}">
        <p14:creationId xmlns:p14="http://schemas.microsoft.com/office/powerpoint/2010/main" val="1005056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0" y="488950"/>
            <a:ext cx="4156075" cy="3117850"/>
          </a:xfrm>
        </p:spPr>
      </p:sp>
      <p:sp>
        <p:nvSpPr>
          <p:cNvPr id="3" name="Espace réservé des commentaires 2"/>
          <p:cNvSpPr>
            <a:spLocks noGrp="1"/>
          </p:cNvSpPr>
          <p:nvPr>
            <p:ph type="body" idx="1"/>
          </p:nvPr>
        </p:nvSpPr>
        <p:spPr>
          <a:xfrm>
            <a:off x="501208" y="3714045"/>
            <a:ext cx="5947660" cy="5317066"/>
          </a:xfrm>
        </p:spPr>
        <p:txBody>
          <a:bodyPr/>
          <a:lstStyle/>
          <a:p>
            <a:pPr algn="just">
              <a:lnSpc>
                <a:spcPct val="150000"/>
              </a:lnSpc>
            </a:pPr>
            <a:r>
              <a:rPr lang="fr-CA" sz="1600" dirty="0"/>
              <a:t>Ce tableau vous permet de simuler le montant que vous aurez à payer en taxes municipales pour 2020.</a:t>
            </a:r>
          </a:p>
          <a:p>
            <a:pPr algn="just">
              <a:lnSpc>
                <a:spcPct val="150000"/>
              </a:lnSpc>
            </a:pPr>
            <a:endParaRPr lang="fr-CA" sz="1600" dirty="0"/>
          </a:p>
          <a:p>
            <a:pPr algn="just">
              <a:lnSpc>
                <a:spcPct val="150000"/>
              </a:lnSpc>
            </a:pPr>
            <a:r>
              <a:rPr lang="fr-CA" sz="1600" dirty="0"/>
              <a:t>Malgré que le budget global augmente de 4%, l’accroissement de notre richesse foncière et l’affectation du surplus accumulés permet de maintenir les mêmes taux de taxes qu’en 2019. Nous avons simulé au bas du tableau, la hausse du compte de taxe si le conseil n’avait pas approprié une partie du surplus accumulés pour équilibrer le budget. </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8</a:t>
            </a:fld>
            <a:endParaRPr lang="fr-CA"/>
          </a:p>
        </p:txBody>
      </p:sp>
    </p:spTree>
    <p:extLst>
      <p:ext uri="{BB962C8B-B14F-4D97-AF65-F5344CB8AC3E}">
        <p14:creationId xmlns:p14="http://schemas.microsoft.com/office/powerpoint/2010/main" val="2608784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sz="1600" dirty="0"/>
          </a:p>
          <a:p>
            <a:r>
              <a:rPr lang="fr-CA" sz="1600" dirty="0"/>
              <a:t>Il est important d’avoir un léger surplus pour nous permettre de faire face à tous imprévus! Une municipalité n’a pas le droit de faire de déficit. Elle doit donc couvrir ses arrières. Au profil financier 2019, notre ratio du surplus accumulé par rapport aux revenus de fonctionnement était de 40,49 % comparativement à 34,18 % pour notre classe de population. De façon générale, comme les petites municipalités ont peu de latitude au niveau du budget d’opération, il est important d’avoir un surplus accumulé pour palier aux imprévus. En 2019, le Conseil municipal a puisé 317 527 $ à même son surplus accumulé, cela évite de s’endetter pour de plus petits projets et de redonner les surplus aux citoyens et ainsi éviter les augmentations de taxes. Bien qu’un montant important est été puisé à même le surplus en 2019, le surplus demeure toutefois à un niveau très acceptable,  soit 327 608 $ estimé au 31 décembre 2019, représentant environ 25 % de nos revenus de fonctionnement. Dans le domaine municipal, un surplus de 20 % est considéré comme étant souhaitable et confortable pour une saine gestion municipale.</a:t>
            </a:r>
          </a:p>
        </p:txBody>
      </p:sp>
      <p:sp>
        <p:nvSpPr>
          <p:cNvPr id="4" name="Espace réservé du numéro de diapositive 3"/>
          <p:cNvSpPr>
            <a:spLocks noGrp="1"/>
          </p:cNvSpPr>
          <p:nvPr>
            <p:ph type="sldNum" sz="quarter" idx="10"/>
          </p:nvPr>
        </p:nvSpPr>
        <p:spPr/>
        <p:txBody>
          <a:bodyPr/>
          <a:lstStyle/>
          <a:p>
            <a:fld id="{2121A54C-29BA-4084-AA36-557CF07CC61C}" type="slidenum">
              <a:rPr lang="fr-CA" smtClean="0"/>
              <a:t>9</a:t>
            </a:fld>
            <a:endParaRPr lang="fr-CA"/>
          </a:p>
        </p:txBody>
      </p:sp>
    </p:spTree>
    <p:extLst>
      <p:ext uri="{BB962C8B-B14F-4D97-AF65-F5344CB8AC3E}">
        <p14:creationId xmlns:p14="http://schemas.microsoft.com/office/powerpoint/2010/main" val="116658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a:t>Modifiez le style du titre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2019-12-16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44286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2019-12-16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818707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2019-12-16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243800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7D3D76E-725F-41ED-8FCF-D026EBDDE76A}" type="datetimeFigureOut">
              <a:rPr lang="fr-CA" smtClean="0"/>
              <a:t>2019-12-16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586401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7D3D76E-725F-41ED-8FCF-D026EBDDE76A}" type="datetimeFigureOut">
              <a:rPr lang="fr-CA" smtClean="0"/>
              <a:t>2019-12-16</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4BFD07A0-DADF-4F0F-89CA-E1425F9CD47A}" type="slidenum">
              <a:rPr lang="fr-CA" smtClean="0"/>
              <a:t>‹N°›</a:t>
            </a:fld>
            <a:endParaRPr lang="fr-CA"/>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41848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fr-FR"/>
              <a:t>Modifiez le style du titre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7D3D76E-725F-41ED-8FCF-D026EBDDE76A}" type="datetimeFigureOut">
              <a:rPr lang="fr-CA" smtClean="0"/>
              <a:t>2019-12-16</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349374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fr-FR"/>
              <a:t>Modifiez le style du titre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22960" y="2582334"/>
            <a:ext cx="3703320" cy="3378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63440" y="2582334"/>
            <a:ext cx="3703320" cy="3378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7D3D76E-725F-41ED-8FCF-D026EBDDE76A}" type="datetimeFigureOut">
              <a:rPr lang="fr-CA" smtClean="0"/>
              <a:t>2019-12-16</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637030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7D3D76E-725F-41ED-8FCF-D026EBDDE76A}" type="datetimeFigureOut">
              <a:rPr lang="fr-CA" smtClean="0"/>
              <a:t>2019-12-16</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591019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7D3D76E-725F-41ED-8FCF-D026EBDDE76A}" type="datetimeFigureOut">
              <a:rPr lang="fr-CA" smtClean="0"/>
              <a:t>2019-12-16</a:t>
            </a:fld>
            <a:endParaRPr lang="fr-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CA"/>
          </a:p>
        </p:txBody>
      </p:sp>
      <p:sp>
        <p:nvSpPr>
          <p:cNvPr id="9" name="Slide Number Placeholder 8"/>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2611353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fr-FR"/>
              <a:t>Modifiez le style du titre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E7D3D76E-725F-41ED-8FCF-D026EBDDE76A}" type="datetimeFigureOut">
              <a:rPr lang="fr-CA" smtClean="0"/>
              <a:t>2019-12-16</a:t>
            </a:fld>
            <a:endParaRPr lang="fr-CA"/>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fr-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BFD07A0-DADF-4F0F-89CA-E1425F9CD47A}" type="slidenum">
              <a:rPr lang="fr-CA" smtClean="0"/>
              <a:t>‹N°›</a:t>
            </a:fld>
            <a:endParaRPr lang="fr-CA"/>
          </a:p>
        </p:txBody>
      </p:sp>
    </p:spTree>
    <p:extLst>
      <p:ext uri="{BB962C8B-B14F-4D97-AF65-F5344CB8AC3E}">
        <p14:creationId xmlns:p14="http://schemas.microsoft.com/office/powerpoint/2010/main" val="1914409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7D3D76E-725F-41ED-8FCF-D026EBDDE76A}" type="datetimeFigureOut">
              <a:rPr lang="fr-CA" smtClean="0"/>
              <a:t>2019-12-16</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4BFD07A0-DADF-4F0F-89CA-E1425F9CD47A}" type="slidenum">
              <a:rPr lang="fr-CA" smtClean="0"/>
              <a:t>‹N°›</a:t>
            </a:fld>
            <a:endParaRPr lang="fr-CA"/>
          </a:p>
        </p:txBody>
      </p:sp>
    </p:spTree>
    <p:extLst>
      <p:ext uri="{BB962C8B-B14F-4D97-AF65-F5344CB8AC3E}">
        <p14:creationId xmlns:p14="http://schemas.microsoft.com/office/powerpoint/2010/main" val="1046845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E7D3D76E-725F-41ED-8FCF-D026EBDDE76A}" type="datetimeFigureOut">
              <a:rPr lang="fr-CA" smtClean="0"/>
              <a:t>2019-12-16</a:t>
            </a:fld>
            <a:endParaRPr lang="fr-CA"/>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CA"/>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BFD07A0-DADF-4F0F-89CA-E1425F9CD47A}" type="slidenum">
              <a:rPr lang="fr-CA" smtClean="0"/>
              <a:t>‹N°›</a:t>
            </a:fld>
            <a:endParaRPr lang="fr-CA"/>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338926"/>
      </p:ext>
    </p:extLst>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21.png"/><Relationship Id="rId5" Type="http://schemas.openxmlformats.org/officeDocument/2006/relationships/chart" Target="../charts/chart6.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22.png"/><Relationship Id="rId4" Type="http://schemas.openxmlformats.org/officeDocument/2006/relationships/chart" Target="../charts/char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6.jpeg"/><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jpg"/><Relationship Id="rId11" Type="http://schemas.openxmlformats.org/officeDocument/2006/relationships/image" Target="../media/image34.jpeg"/><Relationship Id="rId5" Type="http://schemas.openxmlformats.org/officeDocument/2006/relationships/image" Target="../media/image28.jp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 Id="rId14" Type="http://schemas.openxmlformats.org/officeDocument/2006/relationships/image" Target="../media/image37.jpeg"/></Relationships>
</file>

<file path=ppt/slides/_rels/slide16.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8.jpeg"/><Relationship Id="rId7" Type="http://schemas.openxmlformats.org/officeDocument/2006/relationships/image" Target="../media/image40.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hyperlink" Target="https://creativecommons.org/licenses/by-sa/3.0/" TargetMode="External"/><Relationship Id="rId10" Type="http://schemas.openxmlformats.org/officeDocument/2006/relationships/image" Target="../media/image43.jpeg"/><Relationship Id="rId4" Type="http://schemas.openxmlformats.org/officeDocument/2006/relationships/hyperlink" Target="https://es.wikipedia.org/wiki/Archivo:Spain_traffic_signal_r301-40.svg" TargetMode="External"/><Relationship Id="rId9" Type="http://schemas.openxmlformats.org/officeDocument/2006/relationships/image" Target="../media/image42.jpe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hyperlink" Target="https://www.maxpixel.net/Money-Euro-Christmas-Envelope-Bill-Gift-E-Mail-3413141" TargetMode="External"/><Relationship Id="rId2" Type="http://schemas.openxmlformats.org/officeDocument/2006/relationships/image" Target="../media/image47.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7.jpg"/><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12.emf"/><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package" Target="../embeddings/Microsoft_Word_Document.docx"/><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4.jpg"/><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chart" Target="../charts/chart5.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1.xml"/><Relationship Id="rId7" Type="http://schemas.openxmlformats.org/officeDocument/2006/relationships/notesSlide" Target="../notesSlides/notesSlide7.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Layout" Target="../slideLayouts/slideLayout2.xml"/><Relationship Id="rId5" Type="http://schemas.openxmlformats.org/officeDocument/2006/relationships/tags" Target="../tags/tag13.xml"/><Relationship Id="rId4" Type="http://schemas.openxmlformats.org/officeDocument/2006/relationships/tags" Target="../tags/tag1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vmlDrawing" Target="../drawings/vmlDrawing2.vml"/><Relationship Id="rId6" Type="http://schemas.openxmlformats.org/officeDocument/2006/relationships/image" Target="../media/image18.emf"/><Relationship Id="rId5" Type="http://schemas.openxmlformats.org/officeDocument/2006/relationships/package" Target="../embeddings/Microsoft_Excel_Worksheet2.xlsx"/><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9.jpe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D4EC6492-D93E-4BE2-9F62-F8444BE43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 y="0"/>
            <a:ext cx="5660909"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custDataLst>
              <p:tags r:id="rId1"/>
            </p:custDataLst>
          </p:nvPr>
        </p:nvSpPr>
        <p:spPr>
          <a:xfrm>
            <a:off x="822960" y="516835"/>
            <a:ext cx="4483452" cy="1944353"/>
          </a:xfrm>
        </p:spPr>
        <p:txBody>
          <a:bodyPr vert="horz" lIns="91440" tIns="45720" rIns="91440" bIns="45720" rtlCol="0">
            <a:normAutofit/>
          </a:bodyPr>
          <a:lstStyle/>
          <a:p>
            <a:pPr algn="ctr"/>
            <a:r>
              <a:rPr lang="en-US" sz="4000" dirty="0" err="1">
                <a:solidFill>
                  <a:srgbClr val="FFFFFF"/>
                </a:solidFill>
              </a:rPr>
              <a:t>Présentation</a:t>
            </a:r>
            <a:r>
              <a:rPr lang="en-US" sz="4000" dirty="0">
                <a:solidFill>
                  <a:srgbClr val="FFFFFF"/>
                </a:solidFill>
              </a:rPr>
              <a:t> du budget 2020</a:t>
            </a:r>
          </a:p>
        </p:txBody>
      </p:sp>
      <p:sp>
        <p:nvSpPr>
          <p:cNvPr id="9" name="Espace réservé du contenu 8">
            <a:extLst>
              <a:ext uri="{FF2B5EF4-FFF2-40B4-BE49-F238E27FC236}">
                <a16:creationId xmlns:a16="http://schemas.microsoft.com/office/drawing/2014/main" id="{D08D4BE2-D6C3-486C-BBF8-363588D2268C}"/>
              </a:ext>
            </a:extLst>
          </p:cNvPr>
          <p:cNvSpPr>
            <a:spLocks noGrp="1"/>
          </p:cNvSpPr>
          <p:nvPr>
            <p:ph idx="1"/>
          </p:nvPr>
        </p:nvSpPr>
        <p:spPr>
          <a:xfrm>
            <a:off x="822959" y="2236304"/>
            <a:ext cx="4483453" cy="3652667"/>
          </a:xfrm>
        </p:spPr>
        <p:txBody>
          <a:bodyPr vert="horz" lIns="91440" tIns="45720" rIns="91440" bIns="45720" rtlCol="0">
            <a:normAutofit/>
          </a:bodyPr>
          <a:lstStyle/>
          <a:p>
            <a:pPr marL="0" indent="0">
              <a:buNone/>
            </a:pPr>
            <a:endParaRPr lang="en-US" sz="1600" b="1" cap="all" spc="200" dirty="0">
              <a:solidFill>
                <a:srgbClr val="FFFFFF"/>
              </a:solidFill>
              <a:effectLst>
                <a:outerShdw blurRad="38100" dist="38100" dir="2700000" algn="tl">
                  <a:srgbClr val="000000">
                    <a:alpha val="43137"/>
                  </a:srgbClr>
                </a:outerShdw>
              </a:effectLst>
              <a:latin typeface="+mj-lt"/>
            </a:endParaRPr>
          </a:p>
          <a:p>
            <a:pPr marL="0" indent="0">
              <a:buNone/>
            </a:pPr>
            <a:endParaRPr lang="en-US" sz="1600" b="1" cap="all" spc="200" dirty="0">
              <a:solidFill>
                <a:srgbClr val="FFFFFF"/>
              </a:solidFill>
              <a:effectLst>
                <a:outerShdw blurRad="38100" dist="38100" dir="2700000" algn="tl">
                  <a:srgbClr val="000000">
                    <a:alpha val="43137"/>
                  </a:srgbClr>
                </a:outerShdw>
              </a:effectLst>
              <a:latin typeface="+mj-lt"/>
            </a:endParaRPr>
          </a:p>
          <a:p>
            <a:pPr marL="0" indent="0">
              <a:buNone/>
            </a:pPr>
            <a:r>
              <a:rPr lang="en-US" sz="1600" b="1" cap="all" spc="200" dirty="0">
                <a:solidFill>
                  <a:srgbClr val="FFFFFF"/>
                </a:solidFill>
                <a:effectLst>
                  <a:outerShdw blurRad="38100" dist="38100" dir="2700000" algn="tl">
                    <a:srgbClr val="000000">
                      <a:alpha val="43137"/>
                    </a:srgbClr>
                  </a:outerShdw>
                </a:effectLst>
                <a:latin typeface="+mj-lt"/>
              </a:rPr>
              <a:t>           </a:t>
            </a:r>
            <a:r>
              <a:rPr lang="en-US" sz="1600" b="1" cap="all" spc="200" dirty="0" err="1">
                <a:solidFill>
                  <a:srgbClr val="FFFFFF"/>
                </a:solidFill>
                <a:effectLst>
                  <a:outerShdw blurRad="38100" dist="38100" dir="2700000" algn="tl">
                    <a:srgbClr val="000000">
                      <a:alpha val="43137"/>
                    </a:srgbClr>
                  </a:outerShdw>
                </a:effectLst>
                <a:latin typeface="+mj-lt"/>
              </a:rPr>
              <a:t>Lundi</a:t>
            </a:r>
            <a:r>
              <a:rPr lang="en-US" sz="1600" b="1" cap="all" spc="200" dirty="0">
                <a:solidFill>
                  <a:srgbClr val="FFFFFF"/>
                </a:solidFill>
                <a:effectLst>
                  <a:outerShdw blurRad="38100" dist="38100" dir="2700000" algn="tl">
                    <a:srgbClr val="000000">
                      <a:alpha val="43137"/>
                    </a:srgbClr>
                  </a:outerShdw>
                </a:effectLst>
                <a:latin typeface="+mj-lt"/>
              </a:rPr>
              <a:t> 16 DÉCEMBRE 2019</a:t>
            </a:r>
          </a:p>
          <a:p>
            <a:pPr marL="0" indent="0">
              <a:buNone/>
            </a:pPr>
            <a:endParaRPr lang="en-US" sz="1600" b="1" cap="all" spc="200" dirty="0">
              <a:solidFill>
                <a:srgbClr val="FFFFFF"/>
              </a:solidFill>
              <a:effectLst>
                <a:outerShdw blurRad="38100" dist="38100" dir="2700000" algn="tl">
                  <a:srgbClr val="000000">
                    <a:alpha val="43137"/>
                  </a:srgbClr>
                </a:outerShdw>
              </a:effectLst>
              <a:latin typeface="+mj-lt"/>
            </a:endParaRPr>
          </a:p>
        </p:txBody>
      </p:sp>
      <p:sp>
        <p:nvSpPr>
          <p:cNvPr id="44" name="Rectangle 43">
            <a:extLst>
              <a:ext uri="{FF2B5EF4-FFF2-40B4-BE49-F238E27FC236}">
                <a16:creationId xmlns:a16="http://schemas.microsoft.com/office/drawing/2014/main" id="{1FA0270F-2FE0-4D3D-B6BA-FC740DC8B3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0920"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ZoneTexte 2"/>
          <p:cNvSpPr txBox="1"/>
          <p:nvPr>
            <p:custDataLst>
              <p:tags r:id="rId2"/>
            </p:custDataLst>
          </p:nvPr>
        </p:nvSpPr>
        <p:spPr>
          <a:xfrm>
            <a:off x="0" y="0"/>
            <a:ext cx="3810000" cy="1270000"/>
          </a:xfrm>
          <a:prstGeom prst="rect">
            <a:avLst/>
          </a:prstGeom>
          <a:noFill/>
        </p:spPr>
        <p:txBody>
          <a:bodyPr vert="horz" rtlCol="0">
            <a:spAutoFit/>
          </a:bodyPr>
          <a:lstStyle/>
          <a:p>
            <a:endParaRPr lang="fr-CA" dirty="0"/>
          </a:p>
        </p:txBody>
      </p:sp>
      <p:pic>
        <p:nvPicPr>
          <p:cNvPr id="8" name="Image 7">
            <a:extLst>
              <a:ext uri="{FF2B5EF4-FFF2-40B4-BE49-F238E27FC236}">
                <a16:creationId xmlns:a16="http://schemas.microsoft.com/office/drawing/2014/main" id="{D9795700-623A-46DA-8BFE-B5E14967C66C}"/>
              </a:ext>
            </a:extLst>
          </p:cNvPr>
          <p:cNvPicPr/>
          <p:nvPr/>
        </p:nvPicPr>
        <p:blipFill rotWithShape="1">
          <a:blip r:embed="rId5" cstate="print">
            <a:grayscl/>
            <a:extLst>
              <a:ext uri="{28A0092B-C50C-407E-A947-70E740481C1C}">
                <a14:useLocalDpi xmlns:a14="http://schemas.microsoft.com/office/drawing/2010/main" val="0"/>
              </a:ext>
            </a:extLst>
          </a:blip>
          <a:srcRect l="12099"/>
          <a:stretch/>
        </p:blipFill>
        <p:spPr bwMode="auto">
          <a:xfrm>
            <a:off x="5747103" y="1975875"/>
            <a:ext cx="2631440" cy="1965325"/>
          </a:xfrm>
          <a:prstGeom prst="rect">
            <a:avLst/>
          </a:prstGeom>
          <a:ln>
            <a:noFill/>
          </a:ln>
          <a:extLst>
            <a:ext uri="{53640926-AAD7-44D8-BBD7-CCE9431645EC}">
              <a14:shadowObscured xmlns:a14="http://schemas.microsoft.com/office/drawing/2010/main"/>
            </a:ext>
          </a:extLst>
        </p:spPr>
      </p:pic>
      <p:pic>
        <p:nvPicPr>
          <p:cNvPr id="10" name="Image 9" descr="Foyer-2_out-1024x768">
            <a:extLst>
              <a:ext uri="{FF2B5EF4-FFF2-40B4-BE49-F238E27FC236}">
                <a16:creationId xmlns:a16="http://schemas.microsoft.com/office/drawing/2014/main" id="{CC023864-9F62-4B66-8141-0AB66E919E0B}"/>
              </a:ext>
            </a:extLst>
          </p:cNvPr>
          <p:cNvPicPr/>
          <p:nvPr/>
        </p:nvPicPr>
        <p:blipFill>
          <a:blip r:embed="rId6" cstate="print">
            <a:grayscl/>
            <a:extLst>
              <a:ext uri="{28A0092B-C50C-407E-A947-70E740481C1C}">
                <a14:useLocalDpi xmlns:a14="http://schemas.microsoft.com/office/drawing/2010/main" val="0"/>
              </a:ext>
            </a:extLst>
          </a:blip>
          <a:srcRect/>
          <a:stretch>
            <a:fillRect/>
          </a:stretch>
        </p:blipFill>
        <p:spPr bwMode="auto">
          <a:xfrm>
            <a:off x="6311852" y="4062637"/>
            <a:ext cx="2720721" cy="2081789"/>
          </a:xfrm>
          <a:prstGeom prst="rect">
            <a:avLst/>
          </a:prstGeom>
          <a:noFill/>
        </p:spPr>
      </p:pic>
      <p:pic>
        <p:nvPicPr>
          <p:cNvPr id="11" name="Image 10">
            <a:extLst>
              <a:ext uri="{FF2B5EF4-FFF2-40B4-BE49-F238E27FC236}">
                <a16:creationId xmlns:a16="http://schemas.microsoft.com/office/drawing/2014/main" id="{DF195FCF-AFDB-46CC-AA44-C45309FB6587}"/>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6156466" y="129007"/>
            <a:ext cx="2669889" cy="1725431"/>
          </a:xfrm>
          <a:prstGeom prst="rect">
            <a:avLst/>
          </a:prstGeom>
        </p:spPr>
      </p:pic>
      <p:pic>
        <p:nvPicPr>
          <p:cNvPr id="23" name="Image 22" descr="Sports-24-min">
            <a:extLst>
              <a:ext uri="{FF2B5EF4-FFF2-40B4-BE49-F238E27FC236}">
                <a16:creationId xmlns:a16="http://schemas.microsoft.com/office/drawing/2014/main" id="{40898DE7-C7A7-474B-9D64-3C8EF6368482}"/>
              </a:ext>
            </a:extLst>
          </p:cNvPr>
          <p:cNvPicPr/>
          <p:nvPr/>
        </p:nvPicPr>
        <p:blipFill>
          <a:blip r:embed="rId8">
            <a:extLst>
              <a:ext uri="{28A0092B-C50C-407E-A947-70E740481C1C}">
                <a14:useLocalDpi xmlns:a14="http://schemas.microsoft.com/office/drawing/2010/main" val="0"/>
              </a:ext>
            </a:extLst>
          </a:blip>
          <a:srcRect l="50798" t="43242" r="39937" b="37839"/>
          <a:stretch>
            <a:fillRect/>
          </a:stretch>
        </p:blipFill>
        <p:spPr bwMode="auto">
          <a:xfrm>
            <a:off x="3783506" y="5807066"/>
            <a:ext cx="1191260" cy="1149985"/>
          </a:xfrm>
          <a:prstGeom prst="rect">
            <a:avLst/>
          </a:prstGeom>
          <a:noFill/>
        </p:spPr>
      </p:pic>
      <p:pic>
        <p:nvPicPr>
          <p:cNvPr id="24" name="Image 23" descr="Sports-24-min">
            <a:extLst>
              <a:ext uri="{FF2B5EF4-FFF2-40B4-BE49-F238E27FC236}">
                <a16:creationId xmlns:a16="http://schemas.microsoft.com/office/drawing/2014/main" id="{A3C2D6C9-C0B8-4D9C-873C-546CAD6590E4}"/>
              </a:ext>
            </a:extLst>
          </p:cNvPr>
          <p:cNvPicPr/>
          <p:nvPr/>
        </p:nvPicPr>
        <p:blipFill>
          <a:blip r:embed="rId8">
            <a:extLst>
              <a:ext uri="{28A0092B-C50C-407E-A947-70E740481C1C}">
                <a14:useLocalDpi xmlns:a14="http://schemas.microsoft.com/office/drawing/2010/main" val="0"/>
              </a:ext>
            </a:extLst>
          </a:blip>
          <a:srcRect l="60384" t="-1689" r="28275" b="87837"/>
          <a:stretch>
            <a:fillRect/>
          </a:stretch>
        </p:blipFill>
        <p:spPr bwMode="auto">
          <a:xfrm>
            <a:off x="2721151" y="5876916"/>
            <a:ext cx="1249045" cy="721360"/>
          </a:xfrm>
          <a:prstGeom prst="rect">
            <a:avLst/>
          </a:prstGeom>
          <a:noFill/>
        </p:spPr>
      </p:pic>
      <p:pic>
        <p:nvPicPr>
          <p:cNvPr id="25" name="Image 24" descr="Sports-24-min">
            <a:extLst>
              <a:ext uri="{FF2B5EF4-FFF2-40B4-BE49-F238E27FC236}">
                <a16:creationId xmlns:a16="http://schemas.microsoft.com/office/drawing/2014/main" id="{C8B11E99-8025-4AD3-B3BE-C762625A82AF}"/>
              </a:ext>
            </a:extLst>
          </p:cNvPr>
          <p:cNvPicPr/>
          <p:nvPr/>
        </p:nvPicPr>
        <p:blipFill>
          <a:blip r:embed="rId8">
            <a:extLst>
              <a:ext uri="{28A0092B-C50C-407E-A947-70E740481C1C}">
                <a14:useLocalDpi xmlns:a14="http://schemas.microsoft.com/office/drawing/2010/main" val="0"/>
              </a:ext>
            </a:extLst>
          </a:blip>
          <a:srcRect l="19968" t="18919" r="71263" b="63513"/>
          <a:stretch>
            <a:fillRect/>
          </a:stretch>
        </p:blipFill>
        <p:spPr bwMode="auto">
          <a:xfrm>
            <a:off x="736776" y="5788651"/>
            <a:ext cx="986790" cy="932180"/>
          </a:xfrm>
          <a:prstGeom prst="rect">
            <a:avLst/>
          </a:prstGeom>
          <a:noFill/>
        </p:spPr>
      </p:pic>
      <p:pic>
        <p:nvPicPr>
          <p:cNvPr id="26" name="Image 25" descr="Sports-24-min">
            <a:extLst>
              <a:ext uri="{FF2B5EF4-FFF2-40B4-BE49-F238E27FC236}">
                <a16:creationId xmlns:a16="http://schemas.microsoft.com/office/drawing/2014/main" id="{CE2FB8EA-6078-4778-BC60-5EA896AEE59D}"/>
              </a:ext>
            </a:extLst>
          </p:cNvPr>
          <p:cNvPicPr/>
          <p:nvPr/>
        </p:nvPicPr>
        <p:blipFill>
          <a:blip r:embed="rId8">
            <a:extLst>
              <a:ext uri="{28A0092B-C50C-407E-A947-70E740481C1C}">
                <a14:useLocalDpi xmlns:a14="http://schemas.microsoft.com/office/drawing/2010/main" val="0"/>
              </a:ext>
            </a:extLst>
          </a:blip>
          <a:srcRect l="18849" t="85135" r="71086" b="-2702"/>
          <a:stretch>
            <a:fillRect/>
          </a:stretch>
        </p:blipFill>
        <p:spPr bwMode="auto">
          <a:xfrm>
            <a:off x="1704516" y="5789286"/>
            <a:ext cx="1001395" cy="826770"/>
          </a:xfrm>
          <a:prstGeom prst="rect">
            <a:avLst/>
          </a:prstGeom>
          <a:noFill/>
        </p:spPr>
      </p:pic>
      <p:pic>
        <p:nvPicPr>
          <p:cNvPr id="27" name="Image 26" descr="Une image contenant texte&#10;&#10;Description générée automatiquement">
            <a:extLst>
              <a:ext uri="{FF2B5EF4-FFF2-40B4-BE49-F238E27FC236}">
                <a16:creationId xmlns:a16="http://schemas.microsoft.com/office/drawing/2014/main" id="{5CD2F651-3FD7-4A36-B7CC-9B3E56CAB211}"/>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2009775" y="4062637"/>
            <a:ext cx="1800225" cy="1094740"/>
          </a:xfrm>
          <a:prstGeom prst="rect">
            <a:avLst/>
          </a:prstGeom>
        </p:spPr>
      </p:pic>
    </p:spTree>
    <p:extLst>
      <p:ext uri="{BB962C8B-B14F-4D97-AF65-F5344CB8AC3E}">
        <p14:creationId xmlns:p14="http://schemas.microsoft.com/office/powerpoint/2010/main" val="424899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ZoneTexte 12"/>
          <p:cNvSpPr txBox="1"/>
          <p:nvPr>
            <p:custDataLst>
              <p:tags r:id="rId1"/>
            </p:custDataLst>
          </p:nvPr>
        </p:nvSpPr>
        <p:spPr>
          <a:xfrm>
            <a:off x="1837266" y="6163733"/>
            <a:ext cx="357790" cy="276999"/>
          </a:xfrm>
          <a:prstGeom prst="rect">
            <a:avLst/>
          </a:prstGeom>
          <a:noFill/>
        </p:spPr>
        <p:txBody>
          <a:bodyPr wrap="none" rtlCol="0">
            <a:spAutoFit/>
          </a:bodyPr>
          <a:lstStyle/>
          <a:p>
            <a:pPr marL="171450" indent="-171450">
              <a:buFont typeface="Arial" panose="020B0604020202020204" pitchFamily="34" charset="0"/>
              <a:buChar char="•"/>
            </a:pPr>
            <a:endParaRPr lang="fr-CA" sz="1200" dirty="0">
              <a:solidFill>
                <a:schemeClr val="bg1"/>
              </a:solidFill>
            </a:endParaRPr>
          </a:p>
        </p:txBody>
      </p:sp>
      <p:pic>
        <p:nvPicPr>
          <p:cNvPr id="2" name="Image 1">
            <a:extLst>
              <a:ext uri="{FF2B5EF4-FFF2-40B4-BE49-F238E27FC236}">
                <a16:creationId xmlns:a16="http://schemas.microsoft.com/office/drawing/2014/main" id="{3F11EB47-AEC4-4B74-96C4-2E934598EEE1}"/>
              </a:ext>
            </a:extLst>
          </p:cNvPr>
          <p:cNvPicPr>
            <a:picLocks noChangeAspect="1"/>
          </p:cNvPicPr>
          <p:nvPr/>
        </p:nvPicPr>
        <p:blipFill>
          <a:blip r:embed="rId4"/>
          <a:stretch>
            <a:fillRect/>
          </a:stretch>
        </p:blipFill>
        <p:spPr>
          <a:xfrm>
            <a:off x="0" y="0"/>
            <a:ext cx="9144000" cy="6440731"/>
          </a:xfrm>
          <a:prstGeom prst="rect">
            <a:avLst/>
          </a:prstGeom>
        </p:spPr>
      </p:pic>
    </p:spTree>
    <p:extLst>
      <p:ext uri="{BB962C8B-B14F-4D97-AF65-F5344CB8AC3E}">
        <p14:creationId xmlns:p14="http://schemas.microsoft.com/office/powerpoint/2010/main" val="1536380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custDataLst>
              <p:tags r:id="rId1"/>
            </p:custDataLst>
          </p:nvPr>
        </p:nvSpPr>
        <p:spPr>
          <a:xfrm>
            <a:off x="1837266" y="6350345"/>
            <a:ext cx="3593035" cy="461665"/>
          </a:xfrm>
          <a:prstGeom prst="rect">
            <a:avLst/>
          </a:prstGeom>
          <a:noFill/>
        </p:spPr>
        <p:txBody>
          <a:bodyPr wrap="none" rtlCol="0">
            <a:spAutoFit/>
          </a:bodyPr>
          <a:lstStyle/>
          <a:p>
            <a:pPr marL="171450" indent="-171450">
              <a:buFont typeface="Arial" panose="020B0604020202020204" pitchFamily="34" charset="0"/>
              <a:buChar char="•"/>
            </a:pPr>
            <a:r>
              <a:rPr lang="fr-CA" sz="1200" dirty="0">
                <a:solidFill>
                  <a:schemeClr val="bg1"/>
                </a:solidFill>
              </a:rPr>
              <a:t>St-Urbain 2017 =  taux à 0.79 $ / 100 $ d’</a:t>
            </a:r>
            <a:r>
              <a:rPr lang="fr-CA" sz="1200" dirty="0" err="1">
                <a:solidFill>
                  <a:schemeClr val="bg1"/>
                </a:solidFill>
              </a:rPr>
              <a:t>évaluaiton</a:t>
            </a:r>
            <a:r>
              <a:rPr lang="fr-CA" sz="1200" dirty="0">
                <a:solidFill>
                  <a:schemeClr val="bg1"/>
                </a:solidFill>
              </a:rPr>
              <a:t> </a:t>
            </a:r>
          </a:p>
          <a:p>
            <a:pPr marL="171450" indent="-171450">
              <a:buFont typeface="Arial" panose="020B0604020202020204" pitchFamily="34" charset="0"/>
              <a:buChar char="•"/>
            </a:pPr>
            <a:r>
              <a:rPr lang="fr-CA" sz="1200" dirty="0">
                <a:solidFill>
                  <a:schemeClr val="bg1"/>
                </a:solidFill>
              </a:rPr>
              <a:t>St-Urbain 2018 =  taux à 0.79 $ / 100 $</a:t>
            </a:r>
          </a:p>
        </p:txBody>
      </p:sp>
      <p:graphicFrame>
        <p:nvGraphicFramePr>
          <p:cNvPr id="6" name="Graphique 5"/>
          <p:cNvGraphicFramePr>
            <a:graphicFrameLocks/>
          </p:cNvGraphicFramePr>
          <p:nvPr>
            <p:custDataLst>
              <p:tags r:id="rId2"/>
            </p:custDataLst>
            <p:extLst>
              <p:ext uri="{D42A27DB-BD31-4B8C-83A1-F6EECF244321}">
                <p14:modId xmlns:p14="http://schemas.microsoft.com/office/powerpoint/2010/main" val="3804373558"/>
              </p:ext>
            </p:extLst>
          </p:nvPr>
        </p:nvGraphicFramePr>
        <p:xfrm>
          <a:off x="0" y="45990"/>
          <a:ext cx="9210675" cy="6858000"/>
        </p:xfrm>
        <a:graphic>
          <a:graphicData uri="http://schemas.openxmlformats.org/drawingml/2006/chart">
            <c:chart xmlns:c="http://schemas.openxmlformats.org/drawingml/2006/chart" xmlns:r="http://schemas.openxmlformats.org/officeDocument/2006/relationships" r:id="rId5"/>
          </a:graphicData>
        </a:graphic>
      </p:graphicFrame>
      <p:pic>
        <p:nvPicPr>
          <p:cNvPr id="2" name="Image 1">
            <a:extLst>
              <a:ext uri="{FF2B5EF4-FFF2-40B4-BE49-F238E27FC236}">
                <a16:creationId xmlns:a16="http://schemas.microsoft.com/office/drawing/2014/main" id="{FD3D210C-CD07-4CBF-A048-3F55576B95D3}"/>
              </a:ext>
            </a:extLst>
          </p:cNvPr>
          <p:cNvPicPr>
            <a:picLocks noChangeAspect="1"/>
          </p:cNvPicPr>
          <p:nvPr/>
        </p:nvPicPr>
        <p:blipFill>
          <a:blip r:embed="rId6"/>
          <a:stretch>
            <a:fillRect/>
          </a:stretch>
        </p:blipFill>
        <p:spPr>
          <a:xfrm>
            <a:off x="0" y="0"/>
            <a:ext cx="9210675" cy="6350345"/>
          </a:xfrm>
          <a:prstGeom prst="rect">
            <a:avLst/>
          </a:prstGeom>
        </p:spPr>
      </p:pic>
    </p:spTree>
    <p:extLst>
      <p:ext uri="{BB962C8B-B14F-4D97-AF65-F5344CB8AC3E}">
        <p14:creationId xmlns:p14="http://schemas.microsoft.com/office/powerpoint/2010/main" val="2992827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E8207A14-767A-4C2E-9707-2407BB4557FF}"/>
              </a:ext>
            </a:extLst>
          </p:cNvPr>
          <p:cNvGraphicFramePr>
            <a:graphicFrameLocks noGrp="1"/>
          </p:cNvGraphicFramePr>
          <p:nvPr>
            <p:ph idx="1"/>
            <p:custDataLst>
              <p:tags r:id="rId1"/>
            </p:custDataLst>
            <p:extLst>
              <p:ext uri="{D42A27DB-BD31-4B8C-83A1-F6EECF244321}">
                <p14:modId xmlns:p14="http://schemas.microsoft.com/office/powerpoint/2010/main" val="1980115562"/>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4"/>
          </a:graphicData>
        </a:graphic>
      </p:graphicFrame>
      <p:pic>
        <p:nvPicPr>
          <p:cNvPr id="2" name="Image 1">
            <a:extLst>
              <a:ext uri="{FF2B5EF4-FFF2-40B4-BE49-F238E27FC236}">
                <a16:creationId xmlns:a16="http://schemas.microsoft.com/office/drawing/2014/main" id="{B329D81C-9438-46A8-A215-AE70790755EB}"/>
              </a:ext>
            </a:extLst>
          </p:cNvPr>
          <p:cNvPicPr>
            <a:picLocks noChangeAspect="1"/>
          </p:cNvPicPr>
          <p:nvPr/>
        </p:nvPicPr>
        <p:blipFill>
          <a:blip r:embed="rId5"/>
          <a:stretch>
            <a:fillRect/>
          </a:stretch>
        </p:blipFill>
        <p:spPr>
          <a:xfrm>
            <a:off x="1" y="0"/>
            <a:ext cx="9144000" cy="6276975"/>
          </a:xfrm>
          <a:prstGeom prst="rect">
            <a:avLst/>
          </a:prstGeom>
        </p:spPr>
      </p:pic>
    </p:spTree>
    <p:extLst>
      <p:ext uri="{BB962C8B-B14F-4D97-AF65-F5344CB8AC3E}">
        <p14:creationId xmlns:p14="http://schemas.microsoft.com/office/powerpoint/2010/main" val="327442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rotWithShape="1">
          <a:blip r:embed="rId5" cstate="print">
            <a:extLst>
              <a:ext uri="{28A0092B-C50C-407E-A947-70E740481C1C}">
                <a14:useLocalDpi xmlns:a14="http://schemas.microsoft.com/office/drawing/2010/main" val="0"/>
              </a:ext>
            </a:extLst>
          </a:blip>
          <a:srcRect b="1784"/>
          <a:stretch/>
        </p:blipFill>
        <p:spPr>
          <a:xfrm>
            <a:off x="6286500" y="40551"/>
            <a:ext cx="1333500" cy="873144"/>
          </a:xfrm>
          <a:prstGeom prst="rect">
            <a:avLst/>
          </a:prstGeom>
        </p:spPr>
      </p:pic>
      <p:sp>
        <p:nvSpPr>
          <p:cNvPr id="2" name="Titre 1"/>
          <p:cNvSpPr>
            <a:spLocks noGrp="1"/>
          </p:cNvSpPr>
          <p:nvPr>
            <p:ph type="title"/>
            <p:custDataLst>
              <p:tags r:id="rId2"/>
            </p:custDataLst>
          </p:nvPr>
        </p:nvSpPr>
        <p:spPr>
          <a:xfrm>
            <a:off x="628649" y="221192"/>
            <a:ext cx="7886700" cy="1325563"/>
          </a:xfrm>
        </p:spPr>
        <p:txBody>
          <a:bodyPr>
            <a:normAutofit/>
          </a:bodyPr>
          <a:lstStyle/>
          <a:p>
            <a:pPr algn="ctr"/>
            <a:r>
              <a:rPr lang="fr-CA" sz="3200" b="1" dirty="0">
                <a:effectLst>
                  <a:outerShdw blurRad="38100" dist="38100" dir="2700000" algn="tl">
                    <a:srgbClr val="000000">
                      <a:alpha val="43137"/>
                    </a:srgbClr>
                  </a:outerShdw>
                </a:effectLst>
                <a:latin typeface="+mn-lt"/>
              </a:rPr>
              <a:t>Endettement 2018</a:t>
            </a:r>
            <a:br>
              <a:rPr lang="fr-CA" sz="3200" b="1" dirty="0">
                <a:effectLst>
                  <a:outerShdw blurRad="38100" dist="38100" dir="2700000" algn="tl">
                    <a:srgbClr val="000000">
                      <a:alpha val="43137"/>
                    </a:srgbClr>
                  </a:outerShdw>
                </a:effectLst>
                <a:latin typeface="+mn-lt"/>
              </a:rPr>
            </a:br>
            <a:r>
              <a:rPr lang="fr-CA" sz="3200" b="1" dirty="0">
                <a:effectLst>
                  <a:outerShdw blurRad="38100" dist="38100" dir="2700000" algn="tl">
                    <a:srgbClr val="000000">
                      <a:alpha val="43137"/>
                    </a:srgbClr>
                  </a:outerShdw>
                </a:effectLst>
                <a:latin typeface="+mn-lt"/>
              </a:rPr>
              <a:t>8 072 $ / par unité d’évaluation (2 817 283 $)</a:t>
            </a:r>
          </a:p>
        </p:txBody>
      </p:sp>
      <p:pic>
        <p:nvPicPr>
          <p:cNvPr id="3" name="Image 2">
            <a:extLst>
              <a:ext uri="{FF2B5EF4-FFF2-40B4-BE49-F238E27FC236}">
                <a16:creationId xmlns:a16="http://schemas.microsoft.com/office/drawing/2014/main" id="{00F7ACB6-0B9A-49CA-9448-4F5EBE67FBD0}"/>
              </a:ext>
            </a:extLst>
          </p:cNvPr>
          <p:cNvPicPr>
            <a:picLocks noChangeAspect="1"/>
          </p:cNvPicPr>
          <p:nvPr/>
        </p:nvPicPr>
        <p:blipFill>
          <a:blip r:embed="rId6"/>
          <a:stretch>
            <a:fillRect/>
          </a:stretch>
        </p:blipFill>
        <p:spPr>
          <a:xfrm>
            <a:off x="1879602" y="1780484"/>
            <a:ext cx="5673723" cy="4517524"/>
          </a:xfrm>
          <a:prstGeom prst="rect">
            <a:avLst/>
          </a:prstGeom>
        </p:spPr>
      </p:pic>
    </p:spTree>
    <p:extLst>
      <p:ext uri="{BB962C8B-B14F-4D97-AF65-F5344CB8AC3E}">
        <p14:creationId xmlns:p14="http://schemas.microsoft.com/office/powerpoint/2010/main" val="6386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a:extLst>
              <a:ext uri="{FF2B5EF4-FFF2-40B4-BE49-F238E27FC236}">
                <a16:creationId xmlns:a16="http://schemas.microsoft.com/office/drawing/2014/main" id="{33F90E76-ACCC-4CD7-9D7A-892198E69A39}"/>
              </a:ext>
            </a:extLst>
          </p:cNvPr>
          <p:cNvPicPr>
            <a:picLocks noGrp="1" noChangeAspect="1"/>
          </p:cNvPicPr>
          <p:nvPr>
            <p:ph idx="1"/>
          </p:nvPr>
        </p:nvPicPr>
        <p:blipFill>
          <a:blip r:embed="rId3"/>
          <a:stretch>
            <a:fillRect/>
          </a:stretch>
        </p:blipFill>
        <p:spPr>
          <a:xfrm>
            <a:off x="728944" y="76201"/>
            <a:ext cx="7983637" cy="6173788"/>
          </a:xfrm>
          <a:prstGeom prst="rect">
            <a:avLst/>
          </a:prstGeom>
        </p:spPr>
      </p:pic>
    </p:spTree>
    <p:extLst>
      <p:ext uri="{BB962C8B-B14F-4D97-AF65-F5344CB8AC3E}">
        <p14:creationId xmlns:p14="http://schemas.microsoft.com/office/powerpoint/2010/main" val="1474364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B2B03D-3E29-4A71-B75A-DFD6FBD1EF24}"/>
              </a:ext>
            </a:extLst>
          </p:cNvPr>
          <p:cNvSpPr>
            <a:spLocks noGrp="1"/>
          </p:cNvSpPr>
          <p:nvPr>
            <p:ph type="title"/>
          </p:nvPr>
        </p:nvSpPr>
        <p:spPr>
          <a:xfrm>
            <a:off x="822960" y="286605"/>
            <a:ext cx="7543800" cy="1124114"/>
          </a:xfrm>
        </p:spPr>
        <p:txBody>
          <a:bodyPr>
            <a:normAutofit/>
          </a:bodyPr>
          <a:lstStyle/>
          <a:p>
            <a:pPr algn="r"/>
            <a:r>
              <a:rPr lang="fr-CA" sz="4000" b="1" dirty="0"/>
              <a:t>Les beaux moments de 2019 </a:t>
            </a:r>
          </a:p>
        </p:txBody>
      </p:sp>
      <p:pic>
        <p:nvPicPr>
          <p:cNvPr id="5" name="Espace réservé du contenu 4" descr="Une image contenant eau, extérieur, groupe, petit&#10;&#10;Description générée automatiquement">
            <a:extLst>
              <a:ext uri="{FF2B5EF4-FFF2-40B4-BE49-F238E27FC236}">
                <a16:creationId xmlns:a16="http://schemas.microsoft.com/office/drawing/2014/main" id="{E4C86138-B307-4BD1-B481-0D55323D408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704009">
            <a:off x="536536" y="1840121"/>
            <a:ext cx="2163935" cy="1622951"/>
          </a:xfrm>
        </p:spPr>
      </p:pic>
      <p:pic>
        <p:nvPicPr>
          <p:cNvPr id="9" name="Image 8" descr="Une image contenant extérieur, neige, assis, rouge&#10;&#10;Description générée automatiquement">
            <a:extLst>
              <a:ext uri="{FF2B5EF4-FFF2-40B4-BE49-F238E27FC236}">
                <a16:creationId xmlns:a16="http://schemas.microsoft.com/office/drawing/2014/main" id="{C8EA957B-CD82-4D26-A92B-D461413D0D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663472">
            <a:off x="623383" y="3734512"/>
            <a:ext cx="1670938" cy="1486439"/>
          </a:xfrm>
          <a:prstGeom prst="rect">
            <a:avLst/>
          </a:prstGeom>
        </p:spPr>
      </p:pic>
      <p:pic>
        <p:nvPicPr>
          <p:cNvPr id="11" name="Image 10" descr="Une image contenant bâtiment, personne, gens, foule&#10;&#10;Description générée automatiquement">
            <a:extLst>
              <a:ext uri="{FF2B5EF4-FFF2-40B4-BE49-F238E27FC236}">
                <a16:creationId xmlns:a16="http://schemas.microsoft.com/office/drawing/2014/main" id="{F65C1E49-F855-48C1-A7FB-8CFC2D3C41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682187">
            <a:off x="3116816" y="1829933"/>
            <a:ext cx="2270291" cy="1595498"/>
          </a:xfrm>
          <a:prstGeom prst="rect">
            <a:avLst/>
          </a:prstGeom>
        </p:spPr>
      </p:pic>
      <p:pic>
        <p:nvPicPr>
          <p:cNvPr id="13" name="Image 12" descr="Une image contenant extérieur, neige, jaune, homme&#10;&#10;Description générée automatiquement">
            <a:extLst>
              <a:ext uri="{FF2B5EF4-FFF2-40B4-BE49-F238E27FC236}">
                <a16:creationId xmlns:a16="http://schemas.microsoft.com/office/drawing/2014/main" id="{73D12149-F516-44A4-99A9-11EA856E18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3846" y="3643962"/>
            <a:ext cx="2228154" cy="1501179"/>
          </a:xfrm>
          <a:prstGeom prst="rect">
            <a:avLst/>
          </a:prstGeom>
        </p:spPr>
      </p:pic>
      <p:pic>
        <p:nvPicPr>
          <p:cNvPr id="15" name="Image 14" descr="Une image contenant alimentation, anniversaire&#10;&#10;Description générée automatiquement">
            <a:extLst>
              <a:ext uri="{FF2B5EF4-FFF2-40B4-BE49-F238E27FC236}">
                <a16:creationId xmlns:a16="http://schemas.microsoft.com/office/drawing/2014/main" id="{3767C585-E7D6-41CF-B7B4-92B9920A3CD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11970">
            <a:off x="357658" y="267833"/>
            <a:ext cx="1914956" cy="1306559"/>
          </a:xfrm>
          <a:prstGeom prst="rect">
            <a:avLst/>
          </a:prstGeom>
        </p:spPr>
      </p:pic>
      <p:pic>
        <p:nvPicPr>
          <p:cNvPr id="19" name="Image 18" descr="Une image contenant personne, extérieur, route, enfant&#10;&#10;Description générée automatiquement">
            <a:extLst>
              <a:ext uri="{FF2B5EF4-FFF2-40B4-BE49-F238E27FC236}">
                <a16:creationId xmlns:a16="http://schemas.microsoft.com/office/drawing/2014/main" id="{2CFED54E-31A5-496D-939B-E2C7AD5882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467282">
            <a:off x="4760415" y="3612883"/>
            <a:ext cx="1841565" cy="1548065"/>
          </a:xfrm>
          <a:prstGeom prst="rect">
            <a:avLst/>
          </a:prstGeom>
        </p:spPr>
      </p:pic>
      <p:pic>
        <p:nvPicPr>
          <p:cNvPr id="21" name="Image 20" descr="Une image contenant intérieur, portable, personne, assis&#10;&#10;Description générée automatiquement">
            <a:extLst>
              <a:ext uri="{FF2B5EF4-FFF2-40B4-BE49-F238E27FC236}">
                <a16:creationId xmlns:a16="http://schemas.microsoft.com/office/drawing/2014/main" id="{D575D872-70AE-4AEA-B933-D31A7D09901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59610" y="3630489"/>
            <a:ext cx="1881823" cy="1411368"/>
          </a:xfrm>
          <a:prstGeom prst="rect">
            <a:avLst/>
          </a:prstGeom>
        </p:spPr>
      </p:pic>
      <p:pic>
        <p:nvPicPr>
          <p:cNvPr id="27" name="Image 26" descr="Une image contenant herbe, extérieur, champ, arbre&#10;&#10;Description générée automatiquement">
            <a:extLst>
              <a:ext uri="{FF2B5EF4-FFF2-40B4-BE49-F238E27FC236}">
                <a16:creationId xmlns:a16="http://schemas.microsoft.com/office/drawing/2014/main" id="{7AAAE976-B9E2-49F6-A8E8-7F7F9BCFB86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46232">
            <a:off x="528801" y="5353203"/>
            <a:ext cx="2130382" cy="1256037"/>
          </a:xfrm>
          <a:prstGeom prst="rect">
            <a:avLst/>
          </a:prstGeom>
        </p:spPr>
      </p:pic>
      <p:pic>
        <p:nvPicPr>
          <p:cNvPr id="29" name="Image 28" descr="Une image contenant texte&#10;&#10;Description générée automatiquement">
            <a:extLst>
              <a:ext uri="{FF2B5EF4-FFF2-40B4-BE49-F238E27FC236}">
                <a16:creationId xmlns:a16="http://schemas.microsoft.com/office/drawing/2014/main" id="{4E9CE109-46BA-42CC-BE75-45378526C41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003363" y="5235670"/>
            <a:ext cx="1568637" cy="1568637"/>
          </a:xfrm>
          <a:prstGeom prst="rect">
            <a:avLst/>
          </a:prstGeom>
        </p:spPr>
      </p:pic>
      <p:pic>
        <p:nvPicPr>
          <p:cNvPr id="31" name="Image 30" descr="Une image contenant herbe, extérieur, bâtiment, vert&#10;&#10;Description générée automatiquement">
            <a:extLst>
              <a:ext uri="{FF2B5EF4-FFF2-40B4-BE49-F238E27FC236}">
                <a16:creationId xmlns:a16="http://schemas.microsoft.com/office/drawing/2014/main" id="{A53440E0-D8BE-4B0C-8A78-53AE2E82822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78779">
            <a:off x="4970552" y="5397970"/>
            <a:ext cx="1555335" cy="1166501"/>
          </a:xfrm>
          <a:prstGeom prst="rect">
            <a:avLst/>
          </a:prstGeom>
        </p:spPr>
      </p:pic>
      <p:pic>
        <p:nvPicPr>
          <p:cNvPr id="34" name="Espace réservé du contenu 20" descr="Une image contenant personne, extérieur, gens, groupe&#10;&#10;Description générée automatiquement">
            <a:extLst>
              <a:ext uri="{FF2B5EF4-FFF2-40B4-BE49-F238E27FC236}">
                <a16:creationId xmlns:a16="http://schemas.microsoft.com/office/drawing/2014/main" id="{954DA8D5-814F-4C82-A0A4-C51F16F82DA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rot="291133">
            <a:off x="5748219" y="1784940"/>
            <a:ext cx="2701334" cy="1800890"/>
          </a:xfrm>
          <a:prstGeom prst="rect">
            <a:avLst/>
          </a:prstGeom>
        </p:spPr>
      </p:pic>
      <p:pic>
        <p:nvPicPr>
          <p:cNvPr id="37" name="Image 36" descr="Une image contenant intérieur, homme, table, assis&#10;&#10;Description générée automatiquement">
            <a:extLst>
              <a:ext uri="{FF2B5EF4-FFF2-40B4-BE49-F238E27FC236}">
                <a16:creationId xmlns:a16="http://schemas.microsoft.com/office/drawing/2014/main" id="{AB286E4F-3337-479F-88A9-C4F6F1651C98}"/>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rot="6025759">
            <a:off x="6846254" y="5152246"/>
            <a:ext cx="1767623" cy="1325717"/>
          </a:xfrm>
          <a:prstGeom prst="rect">
            <a:avLst/>
          </a:prstGeom>
        </p:spPr>
      </p:pic>
    </p:spTree>
    <p:extLst>
      <p:ext uri="{BB962C8B-B14F-4D97-AF65-F5344CB8AC3E}">
        <p14:creationId xmlns:p14="http://schemas.microsoft.com/office/powerpoint/2010/main" val="3194344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4C672B-608F-49AE-ABBD-E475A8C0F025}"/>
              </a:ext>
            </a:extLst>
          </p:cNvPr>
          <p:cNvSpPr>
            <a:spLocks noGrp="1"/>
          </p:cNvSpPr>
          <p:nvPr>
            <p:ph type="title"/>
          </p:nvPr>
        </p:nvSpPr>
        <p:spPr/>
        <p:txBody>
          <a:bodyPr/>
          <a:lstStyle/>
          <a:p>
            <a:pPr algn="ctr"/>
            <a:r>
              <a:rPr lang="fr-CA" dirty="0"/>
              <a:t>Les travaux et améliorations de 2019</a:t>
            </a:r>
          </a:p>
        </p:txBody>
      </p:sp>
      <p:pic>
        <p:nvPicPr>
          <p:cNvPr id="24" name="Espace réservé du contenu 23" descr="Une image contenant route, extérieur, rue, orange&#10;&#10;Description générée automatiquement">
            <a:extLst>
              <a:ext uri="{FF2B5EF4-FFF2-40B4-BE49-F238E27FC236}">
                <a16:creationId xmlns:a16="http://schemas.microsoft.com/office/drawing/2014/main" id="{2CCFA678-9358-478A-A53F-7EF138D82AD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260019">
            <a:off x="3819681" y="1780552"/>
            <a:ext cx="1218821" cy="2000117"/>
          </a:xfrm>
        </p:spPr>
      </p:pic>
      <p:sp>
        <p:nvSpPr>
          <p:cNvPr id="27" name="ZoneTexte 26">
            <a:extLst>
              <a:ext uri="{FF2B5EF4-FFF2-40B4-BE49-F238E27FC236}">
                <a16:creationId xmlns:a16="http://schemas.microsoft.com/office/drawing/2014/main" id="{1A2F6107-377C-4CEC-BF6F-09B475CF1491}"/>
              </a:ext>
            </a:extLst>
          </p:cNvPr>
          <p:cNvSpPr txBox="1"/>
          <p:nvPr/>
        </p:nvSpPr>
        <p:spPr>
          <a:xfrm>
            <a:off x="1143000" y="6858000"/>
            <a:ext cx="6858000" cy="230832"/>
          </a:xfrm>
          <a:prstGeom prst="rect">
            <a:avLst/>
          </a:prstGeom>
          <a:noFill/>
        </p:spPr>
        <p:txBody>
          <a:bodyPr wrap="square" rtlCol="0">
            <a:spAutoFit/>
          </a:bodyPr>
          <a:lstStyle/>
          <a:p>
            <a:r>
              <a:rPr lang="fr-CA" sz="900">
                <a:hlinkClick r:id="rId4" tooltip="https://es.wikipedia.org/wiki/Archivo:Spain_traffic_signal_r301-40.svg"/>
              </a:rPr>
              <a:t>Cette photo</a:t>
            </a:r>
            <a:r>
              <a:rPr lang="fr-CA" sz="900"/>
              <a:t> par Auteur inconnu est soumise à la licence </a:t>
            </a:r>
            <a:r>
              <a:rPr lang="fr-CA" sz="900">
                <a:hlinkClick r:id="rId5" tooltip="https://creativecommons.org/licenses/by-sa/3.0/"/>
              </a:rPr>
              <a:t>CC BY-SA</a:t>
            </a:r>
            <a:endParaRPr lang="fr-CA" sz="900"/>
          </a:p>
        </p:txBody>
      </p:sp>
      <p:pic>
        <p:nvPicPr>
          <p:cNvPr id="29" name="Image 28" descr="Une image contenant extérieur, saleté, chemin, sentier&#10;&#10;Description générée automatiquement">
            <a:extLst>
              <a:ext uri="{FF2B5EF4-FFF2-40B4-BE49-F238E27FC236}">
                <a16:creationId xmlns:a16="http://schemas.microsoft.com/office/drawing/2014/main" id="{E8441D61-BA94-4827-A1C8-FB69B76F34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7307" y="1920757"/>
            <a:ext cx="2536202" cy="1902152"/>
          </a:xfrm>
          <a:prstGeom prst="rect">
            <a:avLst/>
          </a:prstGeom>
        </p:spPr>
      </p:pic>
      <p:pic>
        <p:nvPicPr>
          <p:cNvPr id="33" name="Image 32" descr="Une image contenant extérieur, eau, assis, table&#10;&#10;Description générée automatiquement">
            <a:extLst>
              <a:ext uri="{FF2B5EF4-FFF2-40B4-BE49-F238E27FC236}">
                <a16:creationId xmlns:a16="http://schemas.microsoft.com/office/drawing/2014/main" id="{8FDAB75A-ED0B-4888-8807-C0140D67E3B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48998">
            <a:off x="286877" y="3769607"/>
            <a:ext cx="2303836" cy="2003789"/>
          </a:xfrm>
          <a:prstGeom prst="rect">
            <a:avLst/>
          </a:prstGeom>
        </p:spPr>
      </p:pic>
      <p:pic>
        <p:nvPicPr>
          <p:cNvPr id="35" name="Image 34" descr="Une image contenant clôture, herbe, bâtiment, en bois&#10;&#10;Description générée automatiquement">
            <a:extLst>
              <a:ext uri="{FF2B5EF4-FFF2-40B4-BE49-F238E27FC236}">
                <a16:creationId xmlns:a16="http://schemas.microsoft.com/office/drawing/2014/main" id="{18606431-9BB4-4686-8B94-3A6375A114B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2677286" y="4119432"/>
            <a:ext cx="2372180" cy="1779135"/>
          </a:xfrm>
          <a:prstGeom prst="rect">
            <a:avLst/>
          </a:prstGeom>
        </p:spPr>
      </p:pic>
      <p:pic>
        <p:nvPicPr>
          <p:cNvPr id="43" name="Image 42">
            <a:extLst>
              <a:ext uri="{FF2B5EF4-FFF2-40B4-BE49-F238E27FC236}">
                <a16:creationId xmlns:a16="http://schemas.microsoft.com/office/drawing/2014/main" id="{D61FECEF-ADA4-485A-9543-309217F3875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310870">
            <a:off x="5117960" y="3955679"/>
            <a:ext cx="2389482" cy="1825137"/>
          </a:xfrm>
          <a:prstGeom prst="rect">
            <a:avLst/>
          </a:prstGeom>
        </p:spPr>
      </p:pic>
      <p:pic>
        <p:nvPicPr>
          <p:cNvPr id="45" name="Image 44" descr="Une image contenant extérieur, route, homme, herbe&#10;&#10;Description générée automatiquement">
            <a:extLst>
              <a:ext uri="{FF2B5EF4-FFF2-40B4-BE49-F238E27FC236}">
                <a16:creationId xmlns:a16="http://schemas.microsoft.com/office/drawing/2014/main" id="{0A212E9F-BBFF-4E9D-B91F-A9D7518CFE2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1264765">
            <a:off x="991667" y="1797513"/>
            <a:ext cx="2085126" cy="1563844"/>
          </a:xfrm>
          <a:prstGeom prst="rect">
            <a:avLst/>
          </a:prstGeom>
        </p:spPr>
      </p:pic>
    </p:spTree>
    <p:extLst>
      <p:ext uri="{BB962C8B-B14F-4D97-AF65-F5344CB8AC3E}">
        <p14:creationId xmlns:p14="http://schemas.microsoft.com/office/powerpoint/2010/main" val="3971441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2BD07E0-9AA5-4ABF-B05B-EFBD8390F9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AAAD5804-3B55-4243-ACAA-BB04699FB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id="{19400CC8-0802-4562-A570-55AC6B933C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 name="Rectangle 19">
            <a:extLst>
              <a:ext uri="{FF2B5EF4-FFF2-40B4-BE49-F238E27FC236}">
                <a16:creationId xmlns:a16="http://schemas.microsoft.com/office/drawing/2014/main" id="{81869B9C-15E7-4261-BE71-B0B2641471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284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1FCFEA9-599B-4D08-A54F-08B026B6FF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4953000"/>
            <a:ext cx="9141714"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a:extLst>
              <a:ext uri="{FF2B5EF4-FFF2-40B4-BE49-F238E27FC236}">
                <a16:creationId xmlns:a16="http://schemas.microsoft.com/office/drawing/2014/main" id="{CDF94A27-114D-47A2-B1F1-933B2B0E453E}"/>
              </a:ext>
            </a:extLst>
          </p:cNvPr>
          <p:cNvSpPr>
            <a:spLocks noGrp="1"/>
          </p:cNvSpPr>
          <p:nvPr>
            <p:ph type="title"/>
          </p:nvPr>
        </p:nvSpPr>
        <p:spPr>
          <a:xfrm>
            <a:off x="798897" y="5120640"/>
            <a:ext cx="7543800" cy="822960"/>
          </a:xfrm>
        </p:spPr>
        <p:txBody>
          <a:bodyPr vert="horz" lIns="91440" tIns="45720" rIns="91440" bIns="45720" rtlCol="0" anchor="b">
            <a:normAutofit/>
          </a:bodyPr>
          <a:lstStyle/>
          <a:p>
            <a:r>
              <a:rPr lang="en-US" sz="3100" dirty="0">
                <a:solidFill>
                  <a:srgbClr val="FFFFFF"/>
                </a:solidFill>
              </a:rPr>
              <a:t>Le </a:t>
            </a:r>
            <a:r>
              <a:rPr lang="en-US" sz="3100" dirty="0" err="1">
                <a:solidFill>
                  <a:srgbClr val="FFFFFF"/>
                </a:solidFill>
              </a:rPr>
              <a:t>projet</a:t>
            </a:r>
            <a:r>
              <a:rPr lang="en-US" sz="3100" dirty="0">
                <a:solidFill>
                  <a:srgbClr val="FFFFFF"/>
                </a:solidFill>
              </a:rPr>
              <a:t> de 2020 ! </a:t>
            </a:r>
            <a:r>
              <a:rPr lang="en-US" sz="3100" dirty="0" err="1">
                <a:solidFill>
                  <a:srgbClr val="FFFFFF"/>
                </a:solidFill>
              </a:rPr>
              <a:t>L’espace</a:t>
            </a:r>
            <a:r>
              <a:rPr lang="en-US" sz="3100" dirty="0">
                <a:solidFill>
                  <a:srgbClr val="FFFFFF"/>
                </a:solidFill>
              </a:rPr>
              <a:t> Communautaire </a:t>
            </a:r>
          </a:p>
        </p:txBody>
      </p:sp>
      <p:pic>
        <p:nvPicPr>
          <p:cNvPr id="7" name="Image 6" descr="Une image contenant texte, tableau blanc&#10;&#10;Description générée automatiquement">
            <a:extLst>
              <a:ext uri="{FF2B5EF4-FFF2-40B4-BE49-F238E27FC236}">
                <a16:creationId xmlns:a16="http://schemas.microsoft.com/office/drawing/2014/main" id="{D24F3DEA-17DA-4F88-A81E-EF6F09F909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601" r="41516"/>
          <a:stretch/>
        </p:blipFill>
        <p:spPr>
          <a:xfrm>
            <a:off x="20" y="10"/>
            <a:ext cx="2966005" cy="4744794"/>
          </a:xfrm>
          <a:prstGeom prst="rect">
            <a:avLst/>
          </a:prstGeom>
        </p:spPr>
      </p:pic>
      <p:pic>
        <p:nvPicPr>
          <p:cNvPr id="9" name="Image 8">
            <a:extLst>
              <a:ext uri="{FF2B5EF4-FFF2-40B4-BE49-F238E27FC236}">
                <a16:creationId xmlns:a16="http://schemas.microsoft.com/office/drawing/2014/main" id="{05AD4083-67ED-43A4-9935-CF8BAD369063}"/>
              </a:ext>
            </a:extLst>
          </p:cNvPr>
          <p:cNvPicPr>
            <a:picLocks noChangeAspect="1"/>
          </p:cNvPicPr>
          <p:nvPr/>
        </p:nvPicPr>
        <p:blipFill rotWithShape="1">
          <a:blip r:embed="rId4">
            <a:extLst>
              <a:ext uri="{28A0092B-C50C-407E-A947-70E740481C1C}">
                <a14:useLocalDpi xmlns:a14="http://schemas.microsoft.com/office/drawing/2010/main" val="0"/>
              </a:ext>
            </a:extLst>
          </a:blip>
          <a:srcRect r="11826" b="4"/>
          <a:stretch/>
        </p:blipFill>
        <p:spPr>
          <a:xfrm>
            <a:off x="3086676" y="-509"/>
            <a:ext cx="2967181" cy="4756229"/>
          </a:xfrm>
          <a:prstGeom prst="rect">
            <a:avLst/>
          </a:prstGeom>
        </p:spPr>
      </p:pic>
      <p:pic>
        <p:nvPicPr>
          <p:cNvPr id="5" name="Espace réservé du contenu 4" descr="Une image contenant montagne, herbe, bâtiment, vue&#10;&#10;Description générée automatiquement">
            <a:extLst>
              <a:ext uri="{FF2B5EF4-FFF2-40B4-BE49-F238E27FC236}">
                <a16:creationId xmlns:a16="http://schemas.microsoft.com/office/drawing/2014/main" id="{940FC46D-4E3C-4BCD-A5EC-6209C6D9EFCB}"/>
              </a:ext>
            </a:extLst>
          </p:cNvPr>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l="14227" r="38883"/>
          <a:stretch/>
        </p:blipFill>
        <p:spPr>
          <a:xfrm rot="21600000">
            <a:off x="6175663" y="1965"/>
            <a:ext cx="2968337" cy="4747788"/>
          </a:xfrm>
          <a:prstGeom prst="rect">
            <a:avLst/>
          </a:prstGeom>
        </p:spPr>
      </p:pic>
      <p:sp>
        <p:nvSpPr>
          <p:cNvPr id="24" name="Rectangle 23">
            <a:extLst>
              <a:ext uri="{FF2B5EF4-FFF2-40B4-BE49-F238E27FC236}">
                <a16:creationId xmlns:a16="http://schemas.microsoft.com/office/drawing/2014/main" id="{BF8A25B8-D5D4-478D-8A3A-AE9840BD90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4906176"/>
            <a:ext cx="9141714"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41405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4" name="Rectangle 23">
            <a:extLst>
              <a:ext uri="{FF2B5EF4-FFF2-40B4-BE49-F238E27FC236}">
                <a16:creationId xmlns:a16="http://schemas.microsoft.com/office/drawing/2014/main" id="{AAAE3770-609E-4289-8B0A-45119D434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25">
            <a:extLst>
              <a:ext uri="{FF2B5EF4-FFF2-40B4-BE49-F238E27FC236}">
                <a16:creationId xmlns:a16="http://schemas.microsoft.com/office/drawing/2014/main" id="{AA8B6BCE-776F-41C6-B8BE-87214BA6A9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6" name="Straight Connector 27">
            <a:extLst>
              <a:ext uri="{FF2B5EF4-FFF2-40B4-BE49-F238E27FC236}">
                <a16:creationId xmlns:a16="http://schemas.microsoft.com/office/drawing/2014/main" id="{8BA5AC9C-E659-489D-8683-D019CE12A7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7" name="Rectangle 29">
            <a:extLst>
              <a:ext uri="{FF2B5EF4-FFF2-40B4-BE49-F238E27FC236}">
                <a16:creationId xmlns:a16="http://schemas.microsoft.com/office/drawing/2014/main" id="{2AAF3CF2-D3D4-4883-A873-C1A8B69218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2" y="0"/>
            <a:ext cx="343855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a:extLst>
              <a:ext uri="{FF2B5EF4-FFF2-40B4-BE49-F238E27FC236}">
                <a16:creationId xmlns:a16="http://schemas.microsoft.com/office/drawing/2014/main" id="{67445FA5-801D-46E5-AC4A-93DA81B5212E}"/>
              </a:ext>
            </a:extLst>
          </p:cNvPr>
          <p:cNvSpPr>
            <a:spLocks noGrp="1"/>
          </p:cNvSpPr>
          <p:nvPr>
            <p:ph type="title"/>
          </p:nvPr>
        </p:nvSpPr>
        <p:spPr>
          <a:xfrm>
            <a:off x="342900" y="640080"/>
            <a:ext cx="2744434" cy="2926080"/>
          </a:xfrm>
        </p:spPr>
        <p:txBody>
          <a:bodyPr vert="horz" lIns="91440" tIns="45720" rIns="91440" bIns="45720" rtlCol="0" anchor="b">
            <a:normAutofit/>
          </a:bodyPr>
          <a:lstStyle/>
          <a:p>
            <a:r>
              <a:rPr lang="en-US" sz="3800"/>
              <a:t>Période </a:t>
            </a:r>
            <a:r>
              <a:rPr lang="en-US" sz="3800" dirty="0"/>
              <a:t>de questions</a:t>
            </a:r>
          </a:p>
        </p:txBody>
      </p:sp>
      <p:pic>
        <p:nvPicPr>
          <p:cNvPr id="6" name="Espace réservé pour une image  5">
            <a:extLst>
              <a:ext uri="{FF2B5EF4-FFF2-40B4-BE49-F238E27FC236}">
                <a16:creationId xmlns:a16="http://schemas.microsoft.com/office/drawing/2014/main" id="{091DD17D-98A6-475E-BE97-9970C6EA618E}"/>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6068" r="6068"/>
          <a:stretch/>
        </p:blipFill>
        <p:spPr>
          <a:xfrm>
            <a:off x="3472861" y="0"/>
            <a:ext cx="5664200" cy="6857990"/>
          </a:xfrm>
          <a:prstGeom prst="rect">
            <a:avLst/>
          </a:prstGeom>
        </p:spPr>
      </p:pic>
      <p:sp>
        <p:nvSpPr>
          <p:cNvPr id="38" name="Rectangle 31">
            <a:extLst>
              <a:ext uri="{FF2B5EF4-FFF2-40B4-BE49-F238E27FC236}">
                <a16:creationId xmlns:a16="http://schemas.microsoft.com/office/drawing/2014/main" id="{167649D9-3A9D-4872-9DF6-3948CA3E6C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3856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89583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AAAE3770-609E-4289-8B0A-45119D434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id="{AA8B6BCE-776F-41C6-B8BE-87214BA6A9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1" name="Straight Connector 30">
            <a:extLst>
              <a:ext uri="{FF2B5EF4-FFF2-40B4-BE49-F238E27FC236}">
                <a16:creationId xmlns:a16="http://schemas.microsoft.com/office/drawing/2014/main" id="{8BA5AC9C-E659-489D-8683-D019CE12A7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7" name="Espace réservé pour une image  6" descr="Une image contenant extérieur, herbe, eau, avant&#10;&#10;Description générée automatiquement">
            <a:extLst>
              <a:ext uri="{FF2B5EF4-FFF2-40B4-BE49-F238E27FC236}">
                <a16:creationId xmlns:a16="http://schemas.microsoft.com/office/drawing/2014/main" id="{0DBD94BE-D870-4462-9E25-C3A673DC74C1}"/>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b="4015"/>
          <a:stretch/>
        </p:blipFill>
        <p:spPr>
          <a:xfrm>
            <a:off x="-24" y="10"/>
            <a:ext cx="9144023" cy="4915066"/>
          </a:xfrm>
          <a:prstGeom prst="rect">
            <a:avLst/>
          </a:prstGeom>
        </p:spPr>
      </p:pic>
      <p:sp>
        <p:nvSpPr>
          <p:cNvPr id="33" name="Rectangle 32">
            <a:extLst>
              <a:ext uri="{FF2B5EF4-FFF2-40B4-BE49-F238E27FC236}">
                <a16:creationId xmlns:a16="http://schemas.microsoft.com/office/drawing/2014/main" id="{6AD22785-3875-4BC9-9DB1-E9CBB5818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a:extLst>
              <a:ext uri="{FF2B5EF4-FFF2-40B4-BE49-F238E27FC236}">
                <a16:creationId xmlns:a16="http://schemas.microsoft.com/office/drawing/2014/main" id="{6B805F0D-B6E7-4A1B-94FB-3F99894277D1}"/>
              </a:ext>
            </a:extLst>
          </p:cNvPr>
          <p:cNvSpPr>
            <a:spLocks noGrp="1"/>
          </p:cNvSpPr>
          <p:nvPr>
            <p:ph type="title"/>
          </p:nvPr>
        </p:nvSpPr>
        <p:spPr>
          <a:xfrm>
            <a:off x="798897" y="5120640"/>
            <a:ext cx="7543800" cy="822960"/>
          </a:xfrm>
        </p:spPr>
        <p:txBody>
          <a:bodyPr vert="horz" lIns="91440" tIns="45720" rIns="91440" bIns="45720" rtlCol="0" anchor="b">
            <a:normAutofit/>
          </a:bodyPr>
          <a:lstStyle/>
          <a:p>
            <a:br>
              <a:rPr lang="en-US" sz="2600"/>
            </a:br>
            <a:endParaRPr lang="en-US" sz="2600"/>
          </a:p>
        </p:txBody>
      </p:sp>
      <p:sp>
        <p:nvSpPr>
          <p:cNvPr id="4" name="Espace réservé du texte 3">
            <a:extLst>
              <a:ext uri="{FF2B5EF4-FFF2-40B4-BE49-F238E27FC236}">
                <a16:creationId xmlns:a16="http://schemas.microsoft.com/office/drawing/2014/main" id="{424EED1C-E9EE-4BD5-A331-C5754BB46DEF}"/>
              </a:ext>
            </a:extLst>
          </p:cNvPr>
          <p:cNvSpPr>
            <a:spLocks noGrp="1"/>
          </p:cNvSpPr>
          <p:nvPr>
            <p:ph type="body" sz="half" idx="2"/>
          </p:nvPr>
        </p:nvSpPr>
        <p:spPr>
          <a:xfrm>
            <a:off x="798909" y="5943600"/>
            <a:ext cx="7543800" cy="543513"/>
          </a:xfrm>
        </p:spPr>
        <p:txBody>
          <a:bodyPr vert="horz" lIns="91440" tIns="45720" rIns="91440" bIns="45720" rtlCol="0">
            <a:noAutofit/>
          </a:bodyPr>
          <a:lstStyle/>
          <a:p>
            <a:pPr algn="ctr">
              <a:spcBef>
                <a:spcPts val="1200"/>
              </a:spcBef>
              <a:spcAft>
                <a:spcPts val="200"/>
              </a:spcAft>
            </a:pPr>
            <a:r>
              <a:rPr lang="en-US" sz="2000" b="1" cap="all" spc="200" dirty="0" err="1">
                <a:latin typeface="+mj-lt"/>
              </a:rPr>
              <a:t>Joyeuses</a:t>
            </a:r>
            <a:r>
              <a:rPr lang="en-US" sz="2000" b="1" cap="all" spc="200" dirty="0">
                <a:latin typeface="+mj-lt"/>
              </a:rPr>
              <a:t> fêtes à </a:t>
            </a:r>
            <a:r>
              <a:rPr lang="en-US" sz="2000" b="1" cap="all" spc="200" dirty="0" err="1">
                <a:latin typeface="+mj-lt"/>
              </a:rPr>
              <a:t>tous</a:t>
            </a:r>
            <a:r>
              <a:rPr lang="en-US" sz="2000" b="1" cap="all" spc="200" dirty="0">
                <a:latin typeface="+mj-lt"/>
              </a:rPr>
              <a:t> et </a:t>
            </a:r>
            <a:r>
              <a:rPr lang="en-US" sz="2000" b="1" cap="all" spc="200" dirty="0" err="1">
                <a:latin typeface="+mj-lt"/>
              </a:rPr>
              <a:t>souhaitons</a:t>
            </a:r>
            <a:r>
              <a:rPr lang="en-US" sz="2000" b="1" cap="all" spc="200" dirty="0">
                <a:latin typeface="+mj-lt"/>
              </a:rPr>
              <a:t>-nous un nouveau parc pour 2020 !</a:t>
            </a:r>
          </a:p>
        </p:txBody>
      </p:sp>
      <p:sp>
        <p:nvSpPr>
          <p:cNvPr id="35" name="Rectangle 34">
            <a:extLst>
              <a:ext uri="{FF2B5EF4-FFF2-40B4-BE49-F238E27FC236}">
                <a16:creationId xmlns:a16="http://schemas.microsoft.com/office/drawing/2014/main" id="{61519FF7-2605-43FB-9A2A-4747361D6C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711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custDataLst>
              <p:tags r:id="rId1"/>
            </p:custDataLst>
          </p:nvPr>
        </p:nvSpPr>
        <p:spPr>
          <a:xfrm>
            <a:off x="2286000" y="412158"/>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a:effectLst>
                  <a:outerShdw blurRad="38100" dist="38100" dir="2700000" algn="tl">
                    <a:srgbClr val="000000">
                      <a:alpha val="43137"/>
                    </a:srgbClr>
                  </a:outerShdw>
                </a:effectLst>
              </a:rPr>
              <a:t>Revenus 2019</a:t>
            </a:r>
          </a:p>
          <a:p>
            <a:pPr algn="ctr">
              <a:defRPr sz="1400" b="0" i="0" u="none" strike="noStrike" kern="1200" spc="0" baseline="0">
                <a:solidFill>
                  <a:prstClr val="black">
                    <a:lumMod val="65000"/>
                    <a:lumOff val="35000"/>
                  </a:prstClr>
                </a:solidFill>
                <a:latin typeface="+mn-lt"/>
                <a:ea typeface="+mn-ea"/>
                <a:cs typeface="+mn-cs"/>
              </a:defRPr>
            </a:pPr>
            <a:endParaRPr lang="fr-CA" sz="3200" b="1" dirty="0">
              <a:effectLst>
                <a:outerShdw blurRad="38100" dist="38100" dir="2700000" algn="tl">
                  <a:srgbClr val="000000">
                    <a:alpha val="43137"/>
                  </a:srgbClr>
                </a:outerShdw>
              </a:effectLst>
            </a:endParaRPr>
          </a:p>
        </p:txBody>
      </p:sp>
      <p:pic>
        <p:nvPicPr>
          <p:cNvPr id="7" name="Image 6">
            <a:extLst>
              <a:ext uri="{FF2B5EF4-FFF2-40B4-BE49-F238E27FC236}">
                <a16:creationId xmlns:a16="http://schemas.microsoft.com/office/drawing/2014/main" id="{86647225-3500-43F4-A5F7-9A02EAB2CF93}"/>
              </a:ext>
            </a:extLst>
          </p:cNvPr>
          <p:cNvPicPr>
            <a:picLocks noChangeAspect="1"/>
          </p:cNvPicPr>
          <p:nvPr/>
        </p:nvPicPr>
        <p:blipFill>
          <a:blip r:embed="rId4"/>
          <a:stretch>
            <a:fillRect/>
          </a:stretch>
        </p:blipFill>
        <p:spPr>
          <a:xfrm>
            <a:off x="402336" y="1875357"/>
            <a:ext cx="8405637" cy="2315643"/>
          </a:xfrm>
          <a:prstGeom prst="rect">
            <a:avLst/>
          </a:prstGeom>
        </p:spPr>
      </p:pic>
      <p:pic>
        <p:nvPicPr>
          <p:cNvPr id="9" name="Image 8">
            <a:extLst>
              <a:ext uri="{FF2B5EF4-FFF2-40B4-BE49-F238E27FC236}">
                <a16:creationId xmlns:a16="http://schemas.microsoft.com/office/drawing/2014/main" id="{A4E705DA-1317-4A9E-B80E-EECDB227E5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0142" y="4435268"/>
            <a:ext cx="2597831" cy="1709158"/>
          </a:xfrm>
          <a:prstGeom prst="rect">
            <a:avLst/>
          </a:prstGeom>
        </p:spPr>
      </p:pic>
    </p:spTree>
    <p:extLst>
      <p:ext uri="{BB962C8B-B14F-4D97-AF65-F5344CB8AC3E}">
        <p14:creationId xmlns:p14="http://schemas.microsoft.com/office/powerpoint/2010/main" val="3240937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a:extLst>
              <a:ext uri="{FF2B5EF4-FFF2-40B4-BE49-F238E27FC236}">
                <a16:creationId xmlns:a16="http://schemas.microsoft.com/office/drawing/2014/main" id="{00000000-0008-0000-0500-000002000000}"/>
              </a:ext>
            </a:extLst>
          </p:cNvPr>
          <p:cNvGraphicFramePr>
            <a:graphicFrameLocks/>
          </p:cNvGraphicFramePr>
          <p:nvPr>
            <p:extLst>
              <p:ext uri="{D42A27DB-BD31-4B8C-83A1-F6EECF244321}">
                <p14:modId xmlns:p14="http://schemas.microsoft.com/office/powerpoint/2010/main" val="292652682"/>
              </p:ext>
            </p:extLst>
          </p:nvPr>
        </p:nvGraphicFramePr>
        <p:xfrm>
          <a:off x="9524" y="628650"/>
          <a:ext cx="9124951" cy="56007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phique 5">
            <a:extLst>
              <a:ext uri="{FF2B5EF4-FFF2-40B4-BE49-F238E27FC236}">
                <a16:creationId xmlns:a16="http://schemas.microsoft.com/office/drawing/2014/main" id="{00000000-0008-0000-0500-000002000000}"/>
              </a:ext>
            </a:extLst>
          </p:cNvPr>
          <p:cNvGraphicFramePr>
            <a:graphicFrameLocks/>
          </p:cNvGraphicFramePr>
          <p:nvPr>
            <p:extLst>
              <p:ext uri="{D42A27DB-BD31-4B8C-83A1-F6EECF244321}">
                <p14:modId xmlns:p14="http://schemas.microsoft.com/office/powerpoint/2010/main" val="1103660616"/>
              </p:ext>
            </p:extLst>
          </p:nvPr>
        </p:nvGraphicFramePr>
        <p:xfrm>
          <a:off x="161924" y="781050"/>
          <a:ext cx="8870981" cy="56007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8057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t 17"/>
          <p:cNvGraphicFramePr>
            <a:graphicFrameLocks noChangeAspect="1"/>
          </p:cNvGraphicFramePr>
          <p:nvPr>
            <p:custDataLst>
              <p:tags r:id="rId2"/>
            </p:custDataLst>
            <p:extLst>
              <p:ext uri="{D42A27DB-BD31-4B8C-83A1-F6EECF244321}">
                <p14:modId xmlns:p14="http://schemas.microsoft.com/office/powerpoint/2010/main" val="2591821393"/>
              </p:ext>
            </p:extLst>
          </p:nvPr>
        </p:nvGraphicFramePr>
        <p:xfrm>
          <a:off x="295275" y="1757363"/>
          <a:ext cx="8716963" cy="5029200"/>
        </p:xfrm>
        <a:graphic>
          <a:graphicData uri="http://schemas.openxmlformats.org/presentationml/2006/ole">
            <mc:AlternateContent xmlns:mc="http://schemas.openxmlformats.org/markup-compatibility/2006">
              <mc:Choice xmlns:v="urn:schemas-microsoft-com:vml" Requires="v">
                <p:oleObj spid="_x0000_s1096" name="Document" r:id="rId6" imgW="5481279" imgH="3164338" progId="Word.Document.12">
                  <p:embed/>
                </p:oleObj>
              </mc:Choice>
              <mc:Fallback>
                <p:oleObj name="Document" r:id="rId6" imgW="5481279" imgH="3164338" progId="Word.Document.12">
                  <p:embed/>
                  <p:pic>
                    <p:nvPicPr>
                      <p:cNvPr id="0" name=""/>
                      <p:cNvPicPr/>
                      <p:nvPr/>
                    </p:nvPicPr>
                    <p:blipFill>
                      <a:blip r:embed="rId7"/>
                      <a:stretch>
                        <a:fillRect/>
                      </a:stretch>
                    </p:blipFill>
                    <p:spPr>
                      <a:xfrm>
                        <a:off x="295275" y="1757363"/>
                        <a:ext cx="8716963" cy="5029200"/>
                      </a:xfrm>
                      <a:prstGeom prst="rect">
                        <a:avLst/>
                      </a:prstGeom>
                    </p:spPr>
                  </p:pic>
                </p:oleObj>
              </mc:Fallback>
            </mc:AlternateContent>
          </a:graphicData>
        </a:graphic>
      </p:graphicFrame>
      <p:sp>
        <p:nvSpPr>
          <p:cNvPr id="47" name="Rectangle 46"/>
          <p:cNvSpPr/>
          <p:nvPr>
            <p:custDataLst>
              <p:tags r:id="rId3"/>
            </p:custDataLst>
          </p:nvPr>
        </p:nvSpPr>
        <p:spPr>
          <a:xfrm>
            <a:off x="1421394" y="257175"/>
            <a:ext cx="6301212" cy="1508105"/>
          </a:xfrm>
          <a:prstGeom prst="rect">
            <a:avLst/>
          </a:prstGeom>
          <a:noFill/>
        </p:spPr>
        <p:txBody>
          <a:bodyPr wrap="square">
            <a:spAutoFit/>
          </a:bodyPr>
          <a:lstStyle/>
          <a:p>
            <a:pPr algn="ctr">
              <a:spcAft>
                <a:spcPts val="0"/>
              </a:spcAft>
            </a:pPr>
            <a:r>
              <a:rPr lang="fr-CA" sz="3200" b="1" dirty="0">
                <a:latin typeface="Calibri" panose="020F0502020204030204" pitchFamily="34" charset="0"/>
                <a:ea typeface="Times New Roman" panose="02020603050405020304" pitchFamily="18" charset="0"/>
                <a:cs typeface="Calibri" panose="020F0502020204030204" pitchFamily="34" charset="0"/>
              </a:rPr>
              <a:t>Nombre de permis Lac-Delage, 2013-2019</a:t>
            </a:r>
          </a:p>
          <a:p>
            <a:pPr algn="ctr">
              <a:spcAft>
                <a:spcPts val="0"/>
              </a:spcAft>
            </a:pPr>
            <a:r>
              <a:rPr lang="fr-CA" sz="1400" b="1" dirty="0">
                <a:effectLst/>
                <a:latin typeface="Calibri" panose="020F0502020204030204" pitchFamily="34" charset="0"/>
                <a:ea typeface="Times New Roman" panose="02020603050405020304" pitchFamily="18" charset="0"/>
                <a:cs typeface="Calibri" panose="020F0502020204030204" pitchFamily="34" charset="0"/>
              </a:rPr>
              <a:t>2019 =  38 permis émis en 2019 pour 879 200 $ en ajout d’évaluation pour des rénovations dont 1 permis pour une nouvelle résidence. </a:t>
            </a:r>
          </a:p>
        </p:txBody>
      </p:sp>
    </p:spTree>
    <p:extLst>
      <p:ext uri="{BB962C8B-B14F-4D97-AF65-F5344CB8AC3E}">
        <p14:creationId xmlns:p14="http://schemas.microsoft.com/office/powerpoint/2010/main" val="207428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custDataLst>
              <p:tags r:id="rId1"/>
            </p:custDataLst>
          </p:nvPr>
        </p:nvSpPr>
        <p:spPr>
          <a:xfrm>
            <a:off x="2286000" y="85589"/>
            <a:ext cx="4572000" cy="1077218"/>
          </a:xfrm>
          <a:prstGeom prst="rect">
            <a:avLst/>
          </a:prstGeom>
        </p:spPr>
        <p:txBody>
          <a:bodyPr>
            <a:spAutoFit/>
          </a:bodyPr>
          <a:lstStyle/>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Dépenses 2020</a:t>
            </a:r>
          </a:p>
          <a:p>
            <a:pPr algn="ctr">
              <a:defRPr sz="1400" b="0" i="0" u="none" strike="noStrike" kern="1200" spc="0" baseline="0">
                <a:solidFill>
                  <a:prstClr val="black">
                    <a:lumMod val="65000"/>
                    <a:lumOff val="35000"/>
                  </a:prstClr>
                </a:solidFill>
                <a:latin typeface="+mn-lt"/>
                <a:ea typeface="+mn-ea"/>
                <a:cs typeface="+mn-cs"/>
              </a:defRPr>
            </a:pPr>
            <a:r>
              <a:rPr lang="fr-CA" sz="3200" b="1" dirty="0">
                <a:effectLst>
                  <a:outerShdw blurRad="38100" dist="38100" dir="2700000" algn="tl">
                    <a:srgbClr val="000000">
                      <a:alpha val="43137"/>
                    </a:srgbClr>
                  </a:outerShdw>
                </a:effectLst>
              </a:rPr>
              <a:t>1 297 287 $</a:t>
            </a:r>
          </a:p>
        </p:txBody>
      </p:sp>
      <p:pic>
        <p:nvPicPr>
          <p:cNvPr id="2" name="Image 1">
            <a:extLst>
              <a:ext uri="{FF2B5EF4-FFF2-40B4-BE49-F238E27FC236}">
                <a16:creationId xmlns:a16="http://schemas.microsoft.com/office/drawing/2014/main" id="{5D6DCD48-9633-4477-90CB-40006412F562}"/>
              </a:ext>
            </a:extLst>
          </p:cNvPr>
          <p:cNvPicPr>
            <a:picLocks noChangeAspect="1"/>
          </p:cNvPicPr>
          <p:nvPr/>
        </p:nvPicPr>
        <p:blipFill>
          <a:blip r:embed="rId4"/>
          <a:stretch>
            <a:fillRect/>
          </a:stretch>
        </p:blipFill>
        <p:spPr>
          <a:xfrm>
            <a:off x="239282" y="1777525"/>
            <a:ext cx="8417608" cy="2863153"/>
          </a:xfrm>
          <a:prstGeom prst="rect">
            <a:avLst/>
          </a:prstGeom>
        </p:spPr>
      </p:pic>
      <p:pic>
        <p:nvPicPr>
          <p:cNvPr id="9" name="Image 8" descr="Une image contenant équipement électronique, ordinateur, table&#10;&#10;Description générée automatiquement">
            <a:extLst>
              <a:ext uri="{FF2B5EF4-FFF2-40B4-BE49-F238E27FC236}">
                <a16:creationId xmlns:a16="http://schemas.microsoft.com/office/drawing/2014/main" id="{28249D1D-FC86-4FCE-AD9F-507033A414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5134" y="4640678"/>
            <a:ext cx="1691756" cy="1691756"/>
          </a:xfrm>
          <a:prstGeom prst="rect">
            <a:avLst/>
          </a:prstGeom>
        </p:spPr>
      </p:pic>
    </p:spTree>
    <p:extLst>
      <p:ext uri="{BB962C8B-B14F-4D97-AF65-F5344CB8AC3E}">
        <p14:creationId xmlns:p14="http://schemas.microsoft.com/office/powerpoint/2010/main" val="197006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aphique 7"/>
          <p:cNvGraphicFramePr>
            <a:graphicFrameLocks/>
          </p:cNvGraphicFramePr>
          <p:nvPr>
            <p:custDataLst>
              <p:tags r:id="rId1"/>
            </p:custDataLst>
            <p:extLst>
              <p:ext uri="{D42A27DB-BD31-4B8C-83A1-F6EECF244321}">
                <p14:modId xmlns:p14="http://schemas.microsoft.com/office/powerpoint/2010/main" val="500119004"/>
              </p:ext>
            </p:extLst>
          </p:nvPr>
        </p:nvGraphicFramePr>
        <p:xfrm>
          <a:off x="0" y="1"/>
          <a:ext cx="9144000" cy="6858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25">
            <a:extLst>
              <a:ext uri="{FF2B5EF4-FFF2-40B4-BE49-F238E27FC236}">
                <a16:creationId xmlns:a16="http://schemas.microsoft.com/office/drawing/2014/main" id="{00000000-0008-0000-0700-000019000000}"/>
              </a:ext>
            </a:extLst>
          </p:cNvPr>
          <p:cNvGraphicFramePr>
            <a:graphicFrameLocks/>
          </p:cNvGraphicFramePr>
          <p:nvPr>
            <p:extLst>
              <p:ext uri="{D42A27DB-BD31-4B8C-83A1-F6EECF244321}">
                <p14:modId xmlns:p14="http://schemas.microsoft.com/office/powerpoint/2010/main" val="2460969202"/>
              </p:ext>
            </p:extLst>
          </p:nvPr>
        </p:nvGraphicFramePr>
        <p:xfrm>
          <a:off x="2315910" y="1845892"/>
          <a:ext cx="4708177" cy="4113196"/>
        </p:xfrm>
        <a:graphic>
          <a:graphicData uri="http://schemas.openxmlformats.org/drawingml/2006/chart">
            <c:chart xmlns:c="http://schemas.openxmlformats.org/drawingml/2006/chart" xmlns:r="http://schemas.openxmlformats.org/officeDocument/2006/relationships" r:id="rId6"/>
          </a:graphicData>
        </a:graphic>
      </p:graphicFrame>
      <p:sp>
        <p:nvSpPr>
          <p:cNvPr id="2" name="ZoneTexte 1">
            <a:extLst>
              <a:ext uri="{FF2B5EF4-FFF2-40B4-BE49-F238E27FC236}">
                <a16:creationId xmlns:a16="http://schemas.microsoft.com/office/drawing/2014/main" id="{3AA9072E-2293-4024-BC15-A4329131B3FF}"/>
              </a:ext>
            </a:extLst>
          </p:cNvPr>
          <p:cNvSpPr txBox="1"/>
          <p:nvPr/>
        </p:nvSpPr>
        <p:spPr>
          <a:xfrm>
            <a:off x="3269870" y="830146"/>
            <a:ext cx="2604260" cy="769441"/>
          </a:xfrm>
          <a:prstGeom prst="rect">
            <a:avLst/>
          </a:prstGeom>
          <a:noFill/>
        </p:spPr>
        <p:txBody>
          <a:bodyPr wrap="square" rtlCol="0">
            <a:spAutoFit/>
          </a:bodyPr>
          <a:lstStyle/>
          <a:p>
            <a:pPr algn="ctr"/>
            <a:r>
              <a:rPr lang="fr-CA" sz="2200" b="1" dirty="0"/>
              <a:t>DÉPENSES 2020</a:t>
            </a:r>
          </a:p>
          <a:p>
            <a:pPr algn="ctr"/>
            <a:r>
              <a:rPr lang="fr-CA" sz="2200" b="1" dirty="0"/>
              <a:t>1 297 287 $</a:t>
            </a:r>
          </a:p>
        </p:txBody>
      </p:sp>
      <p:graphicFrame>
        <p:nvGraphicFramePr>
          <p:cNvPr id="10" name="Graphique 9">
            <a:extLst>
              <a:ext uri="{FF2B5EF4-FFF2-40B4-BE49-F238E27FC236}">
                <a16:creationId xmlns:a16="http://schemas.microsoft.com/office/drawing/2014/main" id="{7105A0C6-601F-4D70-866F-FB55FECF8040}"/>
              </a:ext>
            </a:extLst>
          </p:cNvPr>
          <p:cNvGraphicFramePr>
            <a:graphicFrameLocks/>
          </p:cNvGraphicFramePr>
          <p:nvPr>
            <p:custDataLst>
              <p:tags r:id="rId2"/>
            </p:custDataLst>
            <p:extLst>
              <p:ext uri="{D42A27DB-BD31-4B8C-83A1-F6EECF244321}">
                <p14:modId xmlns:p14="http://schemas.microsoft.com/office/powerpoint/2010/main" val="2712614542"/>
              </p:ext>
            </p:extLst>
          </p:nvPr>
        </p:nvGraphicFramePr>
        <p:xfrm>
          <a:off x="152400" y="152401"/>
          <a:ext cx="9144000" cy="68580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51162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198359" y="198442"/>
            <a:ext cx="8855106" cy="833654"/>
          </a:xfrm>
        </p:spPr>
        <p:txBody>
          <a:bodyPr>
            <a:normAutofit/>
          </a:bodyPr>
          <a:lstStyle/>
          <a:p>
            <a:pPr algn="ctr"/>
            <a:r>
              <a:rPr lang="fr-CA" sz="3200" b="1" dirty="0">
                <a:effectLst>
                  <a:outerShdw blurRad="38100" dist="38100" dir="2700000" algn="tl">
                    <a:srgbClr val="000000">
                      <a:alpha val="43137"/>
                    </a:srgbClr>
                  </a:outerShdw>
                </a:effectLst>
                <a:latin typeface="+mn-lt"/>
              </a:rPr>
              <a:t>Les taux de taxation et de la tarification</a:t>
            </a:r>
          </a:p>
        </p:txBody>
      </p:sp>
      <p:graphicFrame>
        <p:nvGraphicFramePr>
          <p:cNvPr id="6" name="Tableau 5"/>
          <p:cNvGraphicFramePr>
            <a:graphicFrameLocks noGrp="1"/>
          </p:cNvGraphicFramePr>
          <p:nvPr>
            <p:custDataLst>
              <p:tags r:id="rId2"/>
            </p:custDataLst>
            <p:extLst>
              <p:ext uri="{D42A27DB-BD31-4B8C-83A1-F6EECF244321}">
                <p14:modId xmlns:p14="http://schemas.microsoft.com/office/powerpoint/2010/main" val="3270417916"/>
              </p:ext>
            </p:extLst>
          </p:nvPr>
        </p:nvGraphicFramePr>
        <p:xfrm>
          <a:off x="1018104" y="1421344"/>
          <a:ext cx="7107792" cy="3441696"/>
        </p:xfrm>
        <a:graphic>
          <a:graphicData uri="http://schemas.openxmlformats.org/drawingml/2006/table">
            <a:tbl>
              <a:tblPr>
                <a:tableStyleId>{5C22544A-7EE6-4342-B048-85BDC9FD1C3A}</a:tableStyleId>
              </a:tblPr>
              <a:tblGrid>
                <a:gridCol w="3881228">
                  <a:extLst>
                    <a:ext uri="{9D8B030D-6E8A-4147-A177-3AD203B41FA5}">
                      <a16:colId xmlns:a16="http://schemas.microsoft.com/office/drawing/2014/main" val="20000"/>
                    </a:ext>
                  </a:extLst>
                </a:gridCol>
                <a:gridCol w="1613282">
                  <a:extLst>
                    <a:ext uri="{9D8B030D-6E8A-4147-A177-3AD203B41FA5}">
                      <a16:colId xmlns:a16="http://schemas.microsoft.com/office/drawing/2014/main" val="20001"/>
                    </a:ext>
                  </a:extLst>
                </a:gridCol>
                <a:gridCol w="1613282">
                  <a:extLst>
                    <a:ext uri="{9D8B030D-6E8A-4147-A177-3AD203B41FA5}">
                      <a16:colId xmlns:a16="http://schemas.microsoft.com/office/drawing/2014/main" val="20002"/>
                    </a:ext>
                  </a:extLst>
                </a:gridCol>
              </a:tblGrid>
              <a:tr h="286808">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gridSpan="2">
                  <a:txBody>
                    <a:bodyPr/>
                    <a:lstStyle/>
                    <a:p>
                      <a:pPr algn="ctr" fontAlgn="ctr"/>
                      <a:r>
                        <a:rPr lang="fr-CA" sz="1400" b="1" u="none" strike="noStrike" dirty="0">
                          <a:solidFill>
                            <a:schemeClr val="bg1"/>
                          </a:solidFill>
                          <a:effectLst/>
                          <a:latin typeface="+mn-lt"/>
                        </a:rPr>
                        <a:t>Variation des taux de taxes</a:t>
                      </a:r>
                      <a:endParaRPr lang="fr-CA" sz="1400" b="1" i="0" u="none" strike="noStrike" dirty="0">
                        <a:solidFill>
                          <a:schemeClr val="bg1"/>
                        </a:solidFill>
                        <a:effectLst/>
                        <a:latin typeface="+mn-lt"/>
                      </a:endParaRPr>
                    </a:p>
                  </a:txBody>
                  <a:tcPr marL="8238" marR="8238" marT="8238" marB="0" anchor="ctr">
                    <a:solidFill>
                      <a:schemeClr val="tx1"/>
                    </a:solidFill>
                  </a:tcPr>
                </a:tc>
                <a:tc hMerge="1">
                  <a:txBody>
                    <a:bodyPr/>
                    <a:lstStyle/>
                    <a:p>
                      <a:endParaRPr lang="fr-CA"/>
                    </a:p>
                  </a:txBody>
                  <a:tcPr/>
                </a:tc>
                <a:extLst>
                  <a:ext uri="{0D108BD9-81ED-4DB2-BD59-A6C34878D82A}">
                    <a16:rowId xmlns:a16="http://schemas.microsoft.com/office/drawing/2014/main" val="10000"/>
                  </a:ext>
                </a:extLst>
              </a:tr>
              <a:tr h="286808">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b="1" u="none" strike="noStrike" dirty="0">
                          <a:solidFill>
                            <a:schemeClr val="bg1"/>
                          </a:solidFill>
                          <a:effectLst/>
                          <a:latin typeface="+mn-lt"/>
                        </a:rPr>
                        <a:t>2019</a:t>
                      </a:r>
                      <a:endParaRPr lang="fr-CA" sz="1400" b="1" i="0" u="none" strike="noStrike" dirty="0">
                        <a:solidFill>
                          <a:schemeClr val="bg1"/>
                        </a:solidFill>
                        <a:effectLst/>
                        <a:latin typeface="+mn-lt"/>
                      </a:endParaRPr>
                    </a:p>
                  </a:txBody>
                  <a:tcPr marL="8238" marR="8238" marT="8238" marB="0" anchor="b">
                    <a:solidFill>
                      <a:schemeClr val="tx1"/>
                    </a:solidFill>
                  </a:tcPr>
                </a:tc>
                <a:tc>
                  <a:txBody>
                    <a:bodyPr/>
                    <a:lstStyle/>
                    <a:p>
                      <a:pPr algn="ctr" fontAlgn="b"/>
                      <a:r>
                        <a:rPr lang="fr-CA" sz="1400" b="1" u="none" strike="noStrike" dirty="0">
                          <a:solidFill>
                            <a:schemeClr val="bg1"/>
                          </a:solidFill>
                          <a:effectLst/>
                          <a:latin typeface="+mn-lt"/>
                        </a:rPr>
                        <a:t>2020</a:t>
                      </a:r>
                      <a:endParaRPr lang="fr-CA" sz="1400" b="1" i="0" u="none" strike="noStrike" dirty="0">
                        <a:solidFill>
                          <a:schemeClr val="bg1"/>
                        </a:solidFill>
                        <a:effectLst/>
                        <a:latin typeface="+mn-lt"/>
                      </a:endParaRPr>
                    </a:p>
                  </a:txBody>
                  <a:tcPr marL="8238" marR="8238" marT="8238" marB="0" anchor="b">
                    <a:solidFill>
                      <a:schemeClr val="tx1"/>
                    </a:solidFill>
                  </a:tcPr>
                </a:tc>
                <a:extLst>
                  <a:ext uri="{0D108BD9-81ED-4DB2-BD59-A6C34878D82A}">
                    <a16:rowId xmlns:a16="http://schemas.microsoft.com/office/drawing/2014/main" val="10001"/>
                  </a:ext>
                </a:extLst>
              </a:tr>
              <a:tr h="286808">
                <a:tc>
                  <a:txBody>
                    <a:bodyPr/>
                    <a:lstStyle/>
                    <a:p>
                      <a:pPr algn="ctr" fontAlgn="b"/>
                      <a:r>
                        <a:rPr lang="fr-CA" sz="1400" u="none" strike="noStrike" dirty="0">
                          <a:effectLst/>
                          <a:latin typeface="+mn-lt"/>
                        </a:rPr>
                        <a:t>Non résidentiel</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1.462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1.462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2"/>
                  </a:ext>
                </a:extLst>
              </a:tr>
              <a:tr h="286808">
                <a:tc>
                  <a:txBody>
                    <a:bodyPr/>
                    <a:lstStyle/>
                    <a:p>
                      <a:pPr algn="ctr" fontAlgn="b"/>
                      <a:r>
                        <a:rPr lang="fr-CA" sz="1400" u="none" strike="noStrike" dirty="0">
                          <a:effectLst/>
                          <a:latin typeface="+mn-lt"/>
                        </a:rPr>
                        <a:t>Terrains vagues </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0.784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0.784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4"/>
                  </a:ext>
                </a:extLst>
              </a:tr>
              <a:tr h="286808">
                <a:tc>
                  <a:txBody>
                    <a:bodyPr/>
                    <a:lstStyle/>
                    <a:p>
                      <a:pPr algn="ctr" fontAlgn="b"/>
                      <a:r>
                        <a:rPr lang="fr-CA" sz="1400" b="1" u="none" strike="noStrike" dirty="0">
                          <a:effectLst/>
                          <a:latin typeface="+mn-lt"/>
                        </a:rPr>
                        <a:t>Taux de base</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tc>
                  <a:txBody>
                    <a:bodyPr/>
                    <a:lstStyle/>
                    <a:p>
                      <a:pPr algn="ctr" fontAlgn="b"/>
                      <a:r>
                        <a:rPr lang="fr-CA" sz="1400" b="1" u="none" strike="noStrike" dirty="0">
                          <a:effectLst/>
                          <a:latin typeface="+mn-lt"/>
                        </a:rPr>
                        <a:t>          0.59 $ </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tc>
                  <a:txBody>
                    <a:bodyPr/>
                    <a:lstStyle/>
                    <a:p>
                      <a:pPr algn="ctr" fontAlgn="b"/>
                      <a:r>
                        <a:rPr lang="fr-CA" sz="1400" b="1" u="none" strike="noStrike" dirty="0">
                          <a:effectLst/>
                          <a:latin typeface="+mn-lt"/>
                        </a:rPr>
                        <a:t>         0.59   $ </a:t>
                      </a:r>
                      <a:endParaRPr lang="fr-CA" sz="1400" b="1" i="0" u="none" strike="noStrike" dirty="0">
                        <a:solidFill>
                          <a:srgbClr val="000000"/>
                        </a:solidFill>
                        <a:effectLst/>
                        <a:latin typeface="+mn-lt"/>
                      </a:endParaRPr>
                    </a:p>
                  </a:txBody>
                  <a:tcPr marL="8238" marR="8238" marT="8238" marB="0" anchor="b">
                    <a:solidFill>
                      <a:schemeClr val="accent6">
                        <a:lumMod val="60000"/>
                        <a:lumOff val="40000"/>
                      </a:schemeClr>
                    </a:solidFill>
                  </a:tcPr>
                </a:tc>
                <a:extLst>
                  <a:ext uri="{0D108BD9-81ED-4DB2-BD59-A6C34878D82A}">
                    <a16:rowId xmlns:a16="http://schemas.microsoft.com/office/drawing/2014/main" val="10005"/>
                  </a:ext>
                </a:extLst>
              </a:tr>
              <a:tr h="286808">
                <a:tc>
                  <a:txBody>
                    <a:bodyPr/>
                    <a:lstStyle/>
                    <a:p>
                      <a:pPr algn="ctr" fontAlgn="b"/>
                      <a:r>
                        <a:rPr lang="fr-FR" sz="1400" b="0" i="0" u="none" strike="noStrike" dirty="0">
                          <a:solidFill>
                            <a:srgbClr val="000000"/>
                          </a:solidFill>
                          <a:effectLst/>
                          <a:latin typeface="+mn-lt"/>
                        </a:rPr>
                        <a:t>Quote-part MRC</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FR" sz="1400" b="0" i="0" u="none" strike="noStrike" dirty="0">
                          <a:solidFill>
                            <a:srgbClr val="000000"/>
                          </a:solidFill>
                          <a:effectLst/>
                          <a:latin typeface="+mn-lt"/>
                        </a:rPr>
                        <a:t>        0,033 $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FR" sz="1400" b="0" i="0" u="none" strike="noStrike" dirty="0">
                          <a:solidFill>
                            <a:srgbClr val="000000"/>
                          </a:solidFill>
                          <a:effectLst/>
                          <a:latin typeface="+mn-lt"/>
                        </a:rPr>
                        <a:t>        0,033 $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117076069"/>
                  </a:ext>
                </a:extLst>
              </a:tr>
              <a:tr h="286808">
                <a:tc>
                  <a:txBody>
                    <a:bodyPr/>
                    <a:lstStyle/>
                    <a:p>
                      <a:pPr algn="ctr" fontAlgn="b"/>
                      <a:r>
                        <a:rPr lang="fr-CA" sz="1400" u="none" strike="noStrike" dirty="0">
                          <a:effectLst/>
                          <a:latin typeface="+mn-lt"/>
                        </a:rPr>
                        <a:t>Service de police</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0.0465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0,0487 $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08"/>
                  </a:ext>
                </a:extLst>
              </a:tr>
              <a:tr h="286808">
                <a:tc>
                  <a:txBody>
                    <a:bodyPr/>
                    <a:lstStyle/>
                    <a:p>
                      <a:pPr algn="ctr" fontAlgn="b"/>
                      <a:r>
                        <a:rPr lang="fr-CA" sz="1400" u="none" strike="noStrike" dirty="0">
                          <a:effectLst/>
                          <a:latin typeface="+mn-lt"/>
                        </a:rPr>
                        <a:t>Eau-Égouts</a:t>
                      </a:r>
                      <a:endParaRPr lang="fr-CA" sz="1400" b="1" i="0" u="none" strike="noStrike" dirty="0">
                        <a:solidFill>
                          <a:srgbClr val="000000"/>
                        </a:solidFill>
                        <a:effectLst/>
                        <a:latin typeface="+mn-lt"/>
                      </a:endParaRPr>
                    </a:p>
                  </a:txBody>
                  <a:tcPr marL="8238" marR="8238" marT="8238" marB="0" anchor="b">
                    <a:solidFill>
                      <a:schemeClr val="bg1">
                        <a:lumMod val="85000"/>
                      </a:schemeClr>
                    </a:solidFill>
                  </a:tcPr>
                </a:tc>
                <a:tc>
                  <a:txBody>
                    <a:bodyPr/>
                    <a:lstStyle/>
                    <a:p>
                      <a:pPr algn="ctr" fontAlgn="b"/>
                      <a:r>
                        <a:rPr lang="fr-CA" sz="1400" u="none" strike="noStrike" dirty="0">
                          <a:effectLst/>
                          <a:latin typeface="+mn-lt"/>
                        </a:rPr>
                        <a:t>          700   $ </a:t>
                      </a:r>
                      <a:endParaRPr lang="fr-CA" sz="1400" b="0" i="0" u="none" strike="noStrike" dirty="0">
                        <a:solidFill>
                          <a:srgbClr val="000000"/>
                        </a:solidFill>
                        <a:effectLst/>
                        <a:latin typeface="+mn-lt"/>
                      </a:endParaRPr>
                    </a:p>
                  </a:txBody>
                  <a:tcPr marL="8238" marR="8238" marT="8238" marB="0" anchor="b">
                    <a:solidFill>
                      <a:schemeClr val="bg1">
                        <a:lumMod val="85000"/>
                      </a:schemeClr>
                    </a:solidFill>
                  </a:tcPr>
                </a:tc>
                <a:tc>
                  <a:txBody>
                    <a:bodyPr/>
                    <a:lstStyle/>
                    <a:p>
                      <a:pPr algn="ctr" fontAlgn="b"/>
                      <a:r>
                        <a:rPr lang="fr-CA" sz="1400" u="none" strike="noStrike" dirty="0">
                          <a:effectLst/>
                          <a:latin typeface="+mn-lt"/>
                        </a:rPr>
                        <a:t>          700  $ </a:t>
                      </a:r>
                      <a:endParaRPr lang="fr-CA" sz="1400" b="0" i="0" u="none" strike="noStrike" dirty="0">
                        <a:solidFill>
                          <a:srgbClr val="000000"/>
                        </a:solidFill>
                        <a:effectLst/>
                        <a:latin typeface="+mn-lt"/>
                      </a:endParaRPr>
                    </a:p>
                  </a:txBody>
                  <a:tcPr marL="8238" marR="8238" marT="8238" marB="0" anchor="b">
                    <a:solidFill>
                      <a:schemeClr val="bg1">
                        <a:lumMod val="85000"/>
                      </a:schemeClr>
                    </a:solidFill>
                  </a:tcPr>
                </a:tc>
                <a:extLst>
                  <a:ext uri="{0D108BD9-81ED-4DB2-BD59-A6C34878D82A}">
                    <a16:rowId xmlns:a16="http://schemas.microsoft.com/office/drawing/2014/main" val="10009"/>
                  </a:ext>
                </a:extLst>
              </a:tr>
              <a:tr h="286808">
                <a:tc>
                  <a:txBody>
                    <a:bodyPr/>
                    <a:lstStyle/>
                    <a:p>
                      <a:pPr algn="ctr" fontAlgn="b"/>
                      <a:r>
                        <a:rPr lang="fr-CA" sz="1400" u="none" strike="noStrike" dirty="0">
                          <a:effectLst/>
                          <a:latin typeface="+mn-lt"/>
                        </a:rPr>
                        <a:t>Ordure-recyclage</a:t>
                      </a:r>
                      <a:endParaRPr lang="fr-CA" sz="1400" b="1"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190  $ </a:t>
                      </a:r>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190  $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10"/>
                  </a:ext>
                </a:extLst>
              </a:tr>
              <a:tr h="286808">
                <a:tc>
                  <a:txBody>
                    <a:bodyPr/>
                    <a:lstStyle/>
                    <a:p>
                      <a:pPr algn="ctr" fontAlgn="b"/>
                      <a:endParaRPr lang="fr-CA" sz="1400" b="0" i="0" u="none" strike="noStrike">
                        <a:solidFill>
                          <a:srgbClr val="000000"/>
                        </a:solidFill>
                        <a:effectLst/>
                        <a:latin typeface="+mn-lt"/>
                      </a:endParaRPr>
                    </a:p>
                  </a:txBody>
                  <a:tcPr marL="8238" marR="8238" marT="8238" marB="0" anchor="b">
                    <a:solidFill>
                      <a:schemeClr val="bg1"/>
                    </a:solidFill>
                  </a:tcPr>
                </a:tc>
                <a:tc>
                  <a:txBody>
                    <a:bodyPr/>
                    <a:lstStyle/>
                    <a:p>
                      <a:pPr algn="ctr" fontAlgn="b"/>
                      <a:endParaRPr lang="fr-CA" sz="1400" b="0" i="0" u="none" strike="noStrike" dirty="0">
                        <a:solidFill>
                          <a:srgbClr val="000000"/>
                        </a:solidFill>
                        <a:effectLst/>
                        <a:latin typeface="+mn-lt"/>
                      </a:endParaRPr>
                    </a:p>
                  </a:txBody>
                  <a:tcPr marL="8238" marR="8238" marT="8238" marB="0" anchor="b">
                    <a:solidFill>
                      <a:schemeClr val="bg1"/>
                    </a:solidFill>
                  </a:tcPr>
                </a:tc>
                <a:tc>
                  <a:txBody>
                    <a:bodyPr/>
                    <a:lstStyle/>
                    <a:p>
                      <a:pPr algn="ctr" fontAlgn="b"/>
                      <a:r>
                        <a:rPr lang="fr-CA" sz="1400" u="none" strike="noStrike" dirty="0">
                          <a:effectLst/>
                          <a:latin typeface="+mn-lt"/>
                        </a:rPr>
                        <a:t> </a:t>
                      </a:r>
                      <a:endParaRPr lang="fr-CA" sz="1400" b="0" i="0" u="none" strike="noStrike" dirty="0">
                        <a:solidFill>
                          <a:srgbClr val="000000"/>
                        </a:solidFill>
                        <a:effectLst/>
                        <a:latin typeface="+mn-lt"/>
                      </a:endParaRPr>
                    </a:p>
                  </a:txBody>
                  <a:tcPr marL="8238" marR="8238" marT="8238" marB="0" anchor="b">
                    <a:solidFill>
                      <a:schemeClr val="bg1"/>
                    </a:solidFill>
                  </a:tcPr>
                </a:tc>
                <a:extLst>
                  <a:ext uri="{0D108BD9-81ED-4DB2-BD59-A6C34878D82A}">
                    <a16:rowId xmlns:a16="http://schemas.microsoft.com/office/drawing/2014/main" val="10011"/>
                  </a:ext>
                </a:extLst>
              </a:tr>
              <a:tr h="573616">
                <a:tc>
                  <a:txBody>
                    <a:bodyPr/>
                    <a:lstStyle/>
                    <a:p>
                      <a:pPr algn="ctr" fontAlgn="ctr"/>
                      <a:r>
                        <a:rPr lang="fr-CA" sz="1400" b="1" u="sng" strike="noStrike" dirty="0">
                          <a:solidFill>
                            <a:schemeClr val="bg1"/>
                          </a:solidFill>
                          <a:effectLst/>
                          <a:latin typeface="+mn-lt"/>
                        </a:rPr>
                        <a:t>Augmentation en $ taux global</a:t>
                      </a:r>
                      <a:endParaRPr lang="fr-CA" sz="1400" b="1" i="0" u="sng" strike="noStrike" dirty="0">
                        <a:solidFill>
                          <a:schemeClr val="bg1"/>
                        </a:solidFill>
                        <a:effectLst/>
                        <a:latin typeface="+mn-lt"/>
                      </a:endParaRPr>
                    </a:p>
                  </a:txBody>
                  <a:tcPr marL="8238" marR="8238" marT="8238" marB="0" anchor="ctr">
                    <a:solidFill>
                      <a:schemeClr val="tx1"/>
                    </a:solidFill>
                  </a:tcPr>
                </a:tc>
                <a:tc>
                  <a:txBody>
                    <a:bodyPr/>
                    <a:lstStyle/>
                    <a:p>
                      <a:pPr algn="ctr" fontAlgn="ctr"/>
                      <a:endParaRPr lang="fr-CA" sz="1400" b="1" i="0" u="none" strike="noStrike" dirty="0">
                        <a:solidFill>
                          <a:schemeClr val="bg1"/>
                        </a:solidFill>
                        <a:effectLst/>
                        <a:latin typeface="Calibri" panose="020F0502020204030204" pitchFamily="34" charset="0"/>
                      </a:endParaRPr>
                    </a:p>
                  </a:txBody>
                  <a:tcPr marL="9525" marR="9525" marT="9525" marB="0" anchor="ctr">
                    <a:solidFill>
                      <a:schemeClr val="tx1"/>
                    </a:solidFill>
                  </a:tcPr>
                </a:tc>
                <a:tc>
                  <a:txBody>
                    <a:bodyPr/>
                    <a:lstStyle/>
                    <a:p>
                      <a:pPr marL="0" algn="l" defTabSz="914400" rtl="0" eaLnBrk="1" fontAlgn="b" latinLnBrk="0" hangingPunct="1">
                        <a:tabLst>
                          <a:tab pos="809625" algn="l"/>
                        </a:tabLst>
                      </a:pPr>
                      <a:r>
                        <a:rPr lang="fr-CA" sz="1400" b="1" u="none" strike="noStrike" kern="1200" dirty="0">
                          <a:solidFill>
                            <a:schemeClr val="bg1"/>
                          </a:solidFill>
                          <a:effectLst/>
                          <a:latin typeface="+mn-lt"/>
                          <a:ea typeface="+mn-ea"/>
                          <a:cs typeface="+mn-cs"/>
                        </a:rPr>
                        <a:t>               0,0022 $</a:t>
                      </a:r>
                    </a:p>
                  </a:txBody>
                  <a:tcPr marL="9525" marR="9525" marT="9525" marB="0" anchor="ctr">
                    <a:solidFill>
                      <a:schemeClr val="tx1"/>
                    </a:solidFill>
                  </a:tcPr>
                </a:tc>
                <a:extLst>
                  <a:ext uri="{0D108BD9-81ED-4DB2-BD59-A6C34878D82A}">
                    <a16:rowId xmlns:a16="http://schemas.microsoft.com/office/drawing/2014/main" val="10012"/>
                  </a:ext>
                </a:extLst>
              </a:tr>
            </a:tbl>
          </a:graphicData>
        </a:graphic>
      </p:graphicFrame>
      <p:sp>
        <p:nvSpPr>
          <p:cNvPr id="3" name="Rectangle 2"/>
          <p:cNvSpPr/>
          <p:nvPr>
            <p:custDataLst>
              <p:tags r:id="rId3"/>
            </p:custDataLst>
          </p:nvPr>
        </p:nvSpPr>
        <p:spPr>
          <a:xfrm>
            <a:off x="6519137" y="1719538"/>
            <a:ext cx="1606759" cy="371711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 name="Image 3"/>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20539107">
            <a:off x="4931441" y="5049461"/>
            <a:ext cx="1261985" cy="1273752"/>
          </a:xfrm>
          <a:prstGeom prst="rect">
            <a:avLst/>
          </a:prstGeom>
        </p:spPr>
      </p:pic>
      <p:sp>
        <p:nvSpPr>
          <p:cNvPr id="5" name="ZoneTexte 4"/>
          <p:cNvSpPr txBox="1"/>
          <p:nvPr>
            <p:custDataLst>
              <p:tags r:id="rId5"/>
            </p:custDataLst>
          </p:nvPr>
        </p:nvSpPr>
        <p:spPr>
          <a:xfrm>
            <a:off x="6169995" y="5574379"/>
            <a:ext cx="1681871" cy="1477328"/>
          </a:xfrm>
          <a:prstGeom prst="rect">
            <a:avLst/>
          </a:prstGeom>
          <a:noFill/>
        </p:spPr>
        <p:txBody>
          <a:bodyPr wrap="square" rtlCol="0">
            <a:spAutoFit/>
          </a:bodyPr>
          <a:lstStyle/>
          <a:p>
            <a:r>
              <a:rPr lang="fr-CA" b="1" i="1" dirty="0"/>
              <a:t>2020 = 12 000 $</a:t>
            </a:r>
          </a:p>
          <a:p>
            <a:r>
              <a:rPr lang="fr-CA" b="1" i="1" dirty="0"/>
              <a:t>2019 = 11 500 $</a:t>
            </a:r>
          </a:p>
          <a:p>
            <a:r>
              <a:rPr lang="fr-CA" b="1" i="1" dirty="0"/>
              <a:t>2018 = 10 000 $</a:t>
            </a:r>
          </a:p>
          <a:p>
            <a:r>
              <a:rPr lang="fr-CA" b="1" i="1" dirty="0"/>
              <a:t>2017 =  9  000 $</a:t>
            </a:r>
          </a:p>
          <a:p>
            <a:endParaRPr lang="fr-CA" b="1" i="1" dirty="0"/>
          </a:p>
        </p:txBody>
      </p:sp>
    </p:spTree>
    <p:extLst>
      <p:ext uri="{BB962C8B-B14F-4D97-AF65-F5344CB8AC3E}">
        <p14:creationId xmlns:p14="http://schemas.microsoft.com/office/powerpoint/2010/main" val="1906983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custDataLst>
              <p:tags r:id="rId2"/>
            </p:custDataLst>
            <p:extLst>
              <p:ext uri="{D42A27DB-BD31-4B8C-83A1-F6EECF244321}">
                <p14:modId xmlns:p14="http://schemas.microsoft.com/office/powerpoint/2010/main" val="956113418"/>
              </p:ext>
            </p:extLst>
          </p:nvPr>
        </p:nvGraphicFramePr>
        <p:xfrm>
          <a:off x="-1" y="0"/>
          <a:ext cx="9144003" cy="982819"/>
        </p:xfrm>
        <a:graphic>
          <a:graphicData uri="http://schemas.openxmlformats.org/drawingml/2006/table">
            <a:tbl>
              <a:tblPr>
                <a:tableStyleId>{5C22544A-7EE6-4342-B048-85BDC9FD1C3A}</a:tableStyleId>
              </a:tblPr>
              <a:tblGrid>
                <a:gridCol w="9144003">
                  <a:extLst>
                    <a:ext uri="{9D8B030D-6E8A-4147-A177-3AD203B41FA5}">
                      <a16:colId xmlns:a16="http://schemas.microsoft.com/office/drawing/2014/main" val="20000"/>
                    </a:ext>
                  </a:extLst>
                </a:gridCol>
              </a:tblGrid>
              <a:tr h="721895">
                <a:tc>
                  <a:txBody>
                    <a:bodyPr/>
                    <a:lstStyle/>
                    <a:p>
                      <a:pPr algn="ctr" fontAlgn="b"/>
                      <a:r>
                        <a:rPr lang="fr-CA" sz="3200" b="1" u="none" strike="noStrike" dirty="0">
                          <a:solidFill>
                            <a:schemeClr val="tx1"/>
                          </a:solidFill>
                          <a:effectLst>
                            <a:outerShdw blurRad="38100" dist="38100" dir="2700000" algn="tl">
                              <a:srgbClr val="000000">
                                <a:alpha val="43137"/>
                              </a:srgbClr>
                            </a:outerShdw>
                          </a:effectLst>
                          <a:latin typeface="+mn-lt"/>
                        </a:rPr>
                        <a:t>IMPACT SUR LE COMPTE DE TAXES</a:t>
                      </a:r>
                    </a:p>
                    <a:p>
                      <a:pPr marL="0" marR="0" indent="0" algn="ctr" defTabSz="914400" rtl="0" eaLnBrk="1" fontAlgn="b" latinLnBrk="0" hangingPunct="1">
                        <a:lnSpc>
                          <a:spcPct val="100000"/>
                        </a:lnSpc>
                        <a:spcBef>
                          <a:spcPts val="0"/>
                        </a:spcBef>
                        <a:spcAft>
                          <a:spcPts val="0"/>
                        </a:spcAft>
                        <a:buClrTx/>
                        <a:buSzTx/>
                        <a:buFontTx/>
                        <a:buNone/>
                        <a:tabLst/>
                        <a:defRPr/>
                      </a:pPr>
                      <a:r>
                        <a:rPr lang="fr-CA" sz="3200" b="1" u="none" strike="noStrike" dirty="0">
                          <a:solidFill>
                            <a:schemeClr val="tx1"/>
                          </a:solidFill>
                          <a:effectLst>
                            <a:outerShdw blurRad="38100" dist="38100" dir="2700000" algn="tl">
                              <a:srgbClr val="000000">
                                <a:alpha val="43137"/>
                              </a:srgbClr>
                            </a:outerShdw>
                          </a:effectLst>
                          <a:latin typeface="+mn-lt"/>
                        </a:rPr>
                        <a:t>Simulation pour une résidence unifamiliale desservie</a:t>
                      </a:r>
                    </a:p>
                  </a:txBody>
                  <a:tcPr marL="7459" marR="7459" marT="7459" marB="0" anchor="b">
                    <a:solidFill>
                      <a:schemeClr val="bg1"/>
                    </a:solidFill>
                  </a:tcPr>
                </a:tc>
                <a:extLst>
                  <a:ext uri="{0D108BD9-81ED-4DB2-BD59-A6C34878D82A}">
                    <a16:rowId xmlns:a16="http://schemas.microsoft.com/office/drawing/2014/main" val="10000"/>
                  </a:ext>
                </a:extLst>
              </a:tr>
            </a:tbl>
          </a:graphicData>
        </a:graphic>
      </p:graphicFrame>
      <p:graphicFrame>
        <p:nvGraphicFramePr>
          <p:cNvPr id="3" name="Objet 2">
            <a:extLst>
              <a:ext uri="{FF2B5EF4-FFF2-40B4-BE49-F238E27FC236}">
                <a16:creationId xmlns:a16="http://schemas.microsoft.com/office/drawing/2014/main" id="{3A1B069F-ECD9-4415-B36B-45A599CB7FBC}"/>
              </a:ext>
            </a:extLst>
          </p:cNvPr>
          <p:cNvGraphicFramePr>
            <a:graphicFrameLocks noChangeAspect="1"/>
          </p:cNvGraphicFramePr>
          <p:nvPr>
            <p:extLst>
              <p:ext uri="{D42A27DB-BD31-4B8C-83A1-F6EECF244321}">
                <p14:modId xmlns:p14="http://schemas.microsoft.com/office/powerpoint/2010/main" val="3220308101"/>
              </p:ext>
            </p:extLst>
          </p:nvPr>
        </p:nvGraphicFramePr>
        <p:xfrm>
          <a:off x="71438" y="1766888"/>
          <a:ext cx="9001125" cy="3659691"/>
        </p:xfrm>
        <a:graphic>
          <a:graphicData uri="http://schemas.openxmlformats.org/presentationml/2006/ole">
            <mc:AlternateContent xmlns:mc="http://schemas.openxmlformats.org/markup-compatibility/2006">
              <mc:Choice xmlns:v="urn:schemas-microsoft-com:vml" Requires="v">
                <p:oleObj spid="_x0000_s3097" name="Worksheet" r:id="rId5" imgW="9001100" imgH="3324240" progId="Excel.Sheet.12">
                  <p:embed/>
                </p:oleObj>
              </mc:Choice>
              <mc:Fallback>
                <p:oleObj name="Worksheet" r:id="rId5" imgW="9001100" imgH="3324240" progId="Excel.Sheet.12">
                  <p:embed/>
                  <p:pic>
                    <p:nvPicPr>
                      <p:cNvPr id="0" name=""/>
                      <p:cNvPicPr/>
                      <p:nvPr/>
                    </p:nvPicPr>
                    <p:blipFill>
                      <a:blip r:embed="rId6"/>
                      <a:stretch>
                        <a:fillRect/>
                      </a:stretch>
                    </p:blipFill>
                    <p:spPr>
                      <a:xfrm>
                        <a:off x="71438" y="1766888"/>
                        <a:ext cx="9001125" cy="3659691"/>
                      </a:xfrm>
                      <a:prstGeom prst="rect">
                        <a:avLst/>
                      </a:prstGeom>
                    </p:spPr>
                  </p:pic>
                </p:oleObj>
              </mc:Fallback>
            </mc:AlternateContent>
          </a:graphicData>
        </a:graphic>
      </p:graphicFrame>
    </p:spTree>
    <p:extLst>
      <p:ext uri="{BB962C8B-B14F-4D97-AF65-F5344CB8AC3E}">
        <p14:creationId xmlns:p14="http://schemas.microsoft.com/office/powerpoint/2010/main" val="2356000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7"/>
          <p:cNvGraphicFramePr>
            <a:graphicFrameLocks noGrp="1"/>
          </p:cNvGraphicFramePr>
          <p:nvPr>
            <p:custDataLst>
              <p:tags r:id="rId1"/>
            </p:custDataLst>
            <p:extLst>
              <p:ext uri="{D42A27DB-BD31-4B8C-83A1-F6EECF244321}">
                <p14:modId xmlns:p14="http://schemas.microsoft.com/office/powerpoint/2010/main" val="72568058"/>
              </p:ext>
            </p:extLst>
          </p:nvPr>
        </p:nvGraphicFramePr>
        <p:xfrm>
          <a:off x="317240" y="1790732"/>
          <a:ext cx="8306915" cy="1789767"/>
        </p:xfrm>
        <a:graphic>
          <a:graphicData uri="http://schemas.openxmlformats.org/drawingml/2006/table">
            <a:tbl>
              <a:tblPr>
                <a:tableStyleId>{9D7B26C5-4107-4FEC-AEDC-1716B250A1EF}</a:tableStyleId>
              </a:tblPr>
              <a:tblGrid>
                <a:gridCol w="1110218">
                  <a:extLst>
                    <a:ext uri="{9D8B030D-6E8A-4147-A177-3AD203B41FA5}">
                      <a16:colId xmlns:a16="http://schemas.microsoft.com/office/drawing/2014/main" val="20000"/>
                    </a:ext>
                  </a:extLst>
                </a:gridCol>
                <a:gridCol w="760265">
                  <a:extLst>
                    <a:ext uri="{9D8B030D-6E8A-4147-A177-3AD203B41FA5}">
                      <a16:colId xmlns:a16="http://schemas.microsoft.com/office/drawing/2014/main" val="20001"/>
                    </a:ext>
                  </a:extLst>
                </a:gridCol>
                <a:gridCol w="839001">
                  <a:extLst>
                    <a:ext uri="{9D8B030D-6E8A-4147-A177-3AD203B41FA5}">
                      <a16:colId xmlns:a16="http://schemas.microsoft.com/office/drawing/2014/main" val="20002"/>
                    </a:ext>
                  </a:extLst>
                </a:gridCol>
                <a:gridCol w="799633">
                  <a:extLst>
                    <a:ext uri="{9D8B030D-6E8A-4147-A177-3AD203B41FA5}">
                      <a16:colId xmlns:a16="http://schemas.microsoft.com/office/drawing/2014/main" val="20003"/>
                    </a:ext>
                  </a:extLst>
                </a:gridCol>
                <a:gridCol w="782840">
                  <a:extLst>
                    <a:ext uri="{9D8B030D-6E8A-4147-A177-3AD203B41FA5}">
                      <a16:colId xmlns:a16="http://schemas.microsoft.com/office/drawing/2014/main" val="20004"/>
                    </a:ext>
                  </a:extLst>
                </a:gridCol>
                <a:gridCol w="816426">
                  <a:extLst>
                    <a:ext uri="{9D8B030D-6E8A-4147-A177-3AD203B41FA5}">
                      <a16:colId xmlns:a16="http://schemas.microsoft.com/office/drawing/2014/main" val="20005"/>
                    </a:ext>
                  </a:extLst>
                </a:gridCol>
                <a:gridCol w="799633">
                  <a:extLst>
                    <a:ext uri="{9D8B030D-6E8A-4147-A177-3AD203B41FA5}">
                      <a16:colId xmlns:a16="http://schemas.microsoft.com/office/drawing/2014/main" val="20006"/>
                    </a:ext>
                  </a:extLst>
                </a:gridCol>
                <a:gridCol w="799633">
                  <a:extLst>
                    <a:ext uri="{9D8B030D-6E8A-4147-A177-3AD203B41FA5}">
                      <a16:colId xmlns:a16="http://schemas.microsoft.com/office/drawing/2014/main" val="20008"/>
                    </a:ext>
                  </a:extLst>
                </a:gridCol>
                <a:gridCol w="799633">
                  <a:extLst>
                    <a:ext uri="{9D8B030D-6E8A-4147-A177-3AD203B41FA5}">
                      <a16:colId xmlns:a16="http://schemas.microsoft.com/office/drawing/2014/main" val="20009"/>
                    </a:ext>
                  </a:extLst>
                </a:gridCol>
                <a:gridCol w="799633">
                  <a:extLst>
                    <a:ext uri="{9D8B030D-6E8A-4147-A177-3AD203B41FA5}">
                      <a16:colId xmlns:a16="http://schemas.microsoft.com/office/drawing/2014/main" val="20010"/>
                    </a:ext>
                  </a:extLst>
                </a:gridCol>
              </a:tblGrid>
              <a:tr h="1002268">
                <a:tc>
                  <a:txBody>
                    <a:bodyPr/>
                    <a:lstStyle/>
                    <a:p>
                      <a:pPr algn="l" fontAlgn="ctr"/>
                      <a:r>
                        <a:rPr lang="fr-CA" sz="900" u="none" strike="noStrike" dirty="0">
                          <a:effectLst/>
                        </a:rPr>
                        <a:t> </a:t>
                      </a:r>
                      <a:endParaRPr lang="fr-CA" sz="900" b="0"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i="0" u="none" strike="noStrike" dirty="0">
                          <a:solidFill>
                            <a:srgbClr val="000000"/>
                          </a:solidFill>
                          <a:effectLst/>
                          <a:latin typeface="Arial" panose="020B0604020202020204" pitchFamily="34" charset="0"/>
                        </a:rPr>
                        <a:t>Fonds de roulement</a:t>
                      </a:r>
                    </a:p>
                  </a:txBody>
                  <a:tcPr marL="8215" marR="8215" marT="8215" marB="0" anchor="ctr"/>
                </a:tc>
                <a:tc>
                  <a:txBody>
                    <a:bodyPr/>
                    <a:lstStyle/>
                    <a:p>
                      <a:pPr algn="ctr" fontAlgn="ctr"/>
                      <a:r>
                        <a:rPr lang="fr-CA" sz="1000" b="1" u="none" strike="noStrike" dirty="0">
                          <a:effectLst/>
                        </a:rPr>
                        <a:t>Réserve aqueduc et égout</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Réserve règlement d’urbanisme</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Évaluation</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Réserve vidange fosses septiques</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Diagnose du lac</a:t>
                      </a:r>
                      <a:endParaRPr lang="fr-CA" sz="1000" b="1" i="0" u="none" strike="noStrike" dirty="0">
                        <a:solidFill>
                          <a:srgbClr val="000000"/>
                        </a:solidFill>
                        <a:effectLst/>
                        <a:latin typeface="Arial" panose="020B0604020202020204" pitchFamily="34" charset="0"/>
                      </a:endParaRPr>
                    </a:p>
                  </a:txBody>
                  <a:tcPr marL="8215" marR="8215" marT="8215" marB="0" anchor="ctr"/>
                </a:tc>
                <a:tc>
                  <a:txBody>
                    <a:bodyPr/>
                    <a:lstStyle/>
                    <a:p>
                      <a:pPr algn="ctr" fontAlgn="ctr"/>
                      <a:r>
                        <a:rPr lang="fr-CA" sz="1000" b="1" u="none" strike="noStrike" dirty="0">
                          <a:effectLst/>
                        </a:rPr>
                        <a:t>Surplus accumulés non-affectés</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000" b="1" u="none" strike="noStrike" dirty="0">
                          <a:effectLst/>
                        </a:rPr>
                        <a:t>Réserve fond de parc</a:t>
                      </a:r>
                      <a:endParaRPr lang="fr-CA" sz="10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ctr" fontAlgn="ctr"/>
                      <a:r>
                        <a:rPr lang="fr-CA" sz="1100" b="1" u="none" strike="noStrike" dirty="0">
                          <a:effectLst/>
                        </a:rPr>
                        <a:t>TOTAL</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0"/>
                  </a:ext>
                </a:extLst>
              </a:tr>
              <a:tr h="297394">
                <a:tc>
                  <a:txBody>
                    <a:bodyPr/>
                    <a:lstStyle/>
                    <a:p>
                      <a:pPr algn="l" fontAlgn="b"/>
                      <a:r>
                        <a:rPr lang="fr-CA" sz="1000" u="none" strike="noStrike" dirty="0">
                          <a:effectLst/>
                        </a:rPr>
                        <a:t>Solde au 31-12-2018</a:t>
                      </a:r>
                      <a:endParaRPr lang="fr-CA" sz="1000" b="1" i="0" u="none" strike="noStrike" dirty="0">
                        <a:solidFill>
                          <a:srgbClr val="000000"/>
                        </a:solidFill>
                        <a:effectLst/>
                        <a:latin typeface="Calibri" panose="020F0502020204030204" pitchFamily="34" charset="0"/>
                      </a:endParaRPr>
                    </a:p>
                  </a:txBody>
                  <a:tcPr marL="8215" marR="8215" marT="8215" marB="0" anchor="b"/>
                </a:tc>
                <a:tc>
                  <a:txBody>
                    <a:bodyPr/>
                    <a:lstStyle/>
                    <a:p>
                      <a:pPr algn="r" fontAlgn="b"/>
                      <a:r>
                        <a:rPr lang="fr-CA" sz="1100" b="0" i="0" u="none" strike="noStrike" dirty="0">
                          <a:solidFill>
                            <a:srgbClr val="000000"/>
                          </a:solidFill>
                          <a:effectLst/>
                          <a:latin typeface="Arial" panose="020B0604020202020204" pitchFamily="34" charset="0"/>
                        </a:rPr>
                        <a:t>0 $ </a:t>
                      </a:r>
                    </a:p>
                  </a:txBody>
                  <a:tcPr marL="8215" marR="8215" marT="8215" marB="0" anchor="ctr"/>
                </a:tc>
                <a:tc>
                  <a:txBody>
                    <a:bodyPr/>
                    <a:lstStyle/>
                    <a:p>
                      <a:pPr algn="r" fontAlgn="b"/>
                      <a:r>
                        <a:rPr lang="fr-CA" sz="1100" u="none" strike="noStrike" dirty="0">
                          <a:effectLst/>
                        </a:rPr>
                        <a:t>       1 206 $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9 315 $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1 791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9235 $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        4 000  $ </a:t>
                      </a:r>
                      <a:endParaRPr lang="fr-CA" sz="1100" b="1" i="0" u="none" strike="noStrike" dirty="0">
                        <a:solidFill>
                          <a:srgbClr val="000000"/>
                        </a:solidFill>
                        <a:effectLst/>
                        <a:latin typeface="Arial" panose="020B0604020202020204" pitchFamily="34" charset="0"/>
                      </a:endParaRPr>
                    </a:p>
                  </a:txBody>
                  <a:tcPr marL="8215" marR="8215" marT="8215" marB="0" anchor="ctr"/>
                </a:tc>
                <a:tc>
                  <a:txBody>
                    <a:bodyPr/>
                    <a:lstStyle/>
                    <a:p>
                      <a:pPr algn="r" fontAlgn="b"/>
                      <a:r>
                        <a:rPr lang="fr-CA" sz="1100" u="none" strike="noStrike" dirty="0">
                          <a:effectLst/>
                        </a:rPr>
                        <a:t>420 545$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52 883 $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498 975 $ </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1"/>
                  </a:ext>
                </a:extLst>
              </a:tr>
              <a:tr h="490105">
                <a:tc>
                  <a:txBody>
                    <a:bodyPr/>
                    <a:lstStyle/>
                    <a:p>
                      <a:pPr algn="l" fontAlgn="b"/>
                      <a:r>
                        <a:rPr lang="fr-CA" sz="1000" u="none" strike="noStrike" dirty="0">
                          <a:effectLst/>
                        </a:rPr>
                        <a:t>Solde au 31-12-2019</a:t>
                      </a:r>
                      <a:endParaRPr lang="fr-CA" sz="1000" b="1" i="0" u="none" strike="noStrike" dirty="0">
                        <a:solidFill>
                          <a:srgbClr val="000000"/>
                        </a:solidFill>
                        <a:effectLst/>
                        <a:latin typeface="Calibri" panose="020F0502020204030204" pitchFamily="34" charset="0"/>
                      </a:endParaRPr>
                    </a:p>
                  </a:txBody>
                  <a:tcPr marL="8215" marR="8215" marT="8215" marB="0" anchor="b"/>
                </a:tc>
                <a:tc>
                  <a:txBody>
                    <a:bodyPr/>
                    <a:lstStyle/>
                    <a:p>
                      <a:pPr algn="r" fontAlgn="b"/>
                      <a:endParaRPr lang="fr-CA" sz="1100" b="0" i="0" u="none" strike="noStrike" dirty="0">
                        <a:solidFill>
                          <a:srgbClr val="000000"/>
                        </a:solidFill>
                        <a:effectLst/>
                        <a:latin typeface="Calibri" panose="020F0502020204030204" pitchFamily="34" charset="0"/>
                      </a:endParaRPr>
                    </a:p>
                    <a:p>
                      <a:pPr algn="r" fontAlgn="b"/>
                      <a:r>
                        <a:rPr lang="fr-CA" sz="1100" b="0" i="0" u="none" strike="noStrike" dirty="0">
                          <a:solidFill>
                            <a:srgbClr val="000000"/>
                          </a:solidFill>
                          <a:effectLst/>
                          <a:latin typeface="Calibri" panose="020F0502020204030204" pitchFamily="34" charset="0"/>
                        </a:rPr>
                        <a:t>100 000 $</a:t>
                      </a:r>
                    </a:p>
                  </a:txBody>
                  <a:tcPr marL="8215" marR="8215" marT="8215" marB="0" anchor="ctr"/>
                </a:tc>
                <a:tc>
                  <a:txBody>
                    <a:bodyPr/>
                    <a:lstStyle/>
                    <a:p>
                      <a:pPr algn="r" fontAlgn="b"/>
                      <a:r>
                        <a:rPr lang="fr-CA" sz="1100" u="none" strike="noStrike" dirty="0">
                          <a:effectLst/>
                        </a:rPr>
                        <a:t>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       4 725 $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170 000 $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52 883 $ </a:t>
                      </a:r>
                      <a:endParaRPr lang="fr-CA" sz="1100" b="1" i="0" u="none" strike="noStrike" dirty="0">
                        <a:solidFill>
                          <a:srgbClr val="000000"/>
                        </a:solidFill>
                        <a:effectLst/>
                        <a:latin typeface="Calibri" panose="020F0502020204030204" pitchFamily="34" charset="0"/>
                      </a:endParaRPr>
                    </a:p>
                  </a:txBody>
                  <a:tcPr marL="8215" marR="8215" marT="8215" marB="0" anchor="ctr"/>
                </a:tc>
                <a:tc>
                  <a:txBody>
                    <a:bodyPr/>
                    <a:lstStyle/>
                    <a:p>
                      <a:pPr algn="r" fontAlgn="b"/>
                      <a:r>
                        <a:rPr lang="fr-CA" sz="1100" u="none" strike="noStrike" dirty="0">
                          <a:effectLst/>
                        </a:rPr>
                        <a:t>327 608 $ </a:t>
                      </a:r>
                      <a:endParaRPr lang="fr-CA" sz="1100" b="1" i="0" u="none" strike="noStrike" dirty="0">
                        <a:solidFill>
                          <a:srgbClr val="000000"/>
                        </a:solidFill>
                        <a:effectLst/>
                        <a:latin typeface="Calibri" panose="020F0502020204030204" pitchFamily="34" charset="0"/>
                      </a:endParaRPr>
                    </a:p>
                  </a:txBody>
                  <a:tcPr marL="8215" marR="8215" marT="8215" marB="0" anchor="ctr"/>
                </a:tc>
                <a:extLst>
                  <a:ext uri="{0D108BD9-81ED-4DB2-BD59-A6C34878D82A}">
                    <a16:rowId xmlns:a16="http://schemas.microsoft.com/office/drawing/2014/main" val="10002"/>
                  </a:ext>
                </a:extLst>
              </a:tr>
            </a:tbl>
          </a:graphicData>
        </a:graphic>
      </p:graphicFrame>
      <p:sp>
        <p:nvSpPr>
          <p:cNvPr id="9" name="Rectangle 8"/>
          <p:cNvSpPr/>
          <p:nvPr>
            <p:custDataLst>
              <p:tags r:id="rId2"/>
            </p:custDataLst>
          </p:nvPr>
        </p:nvSpPr>
        <p:spPr>
          <a:xfrm>
            <a:off x="1856792" y="951722"/>
            <a:ext cx="5430416" cy="369332"/>
          </a:xfrm>
          <a:prstGeom prst="rect">
            <a:avLst/>
          </a:prstGeom>
        </p:spPr>
        <p:txBody>
          <a:bodyPr wrap="square">
            <a:spAutoFit/>
          </a:bodyPr>
          <a:lstStyle/>
          <a:p>
            <a:pPr algn="ctr"/>
            <a:r>
              <a:rPr lang="fr-CA" b="1" dirty="0">
                <a:solidFill>
                  <a:srgbClr val="000000"/>
                </a:solidFill>
                <a:latin typeface="Arial" panose="020B0604020202020204" pitchFamily="34" charset="0"/>
              </a:rPr>
              <a:t>RÉSERVES ET SURPLUS ACCUMULÉS 2019</a:t>
            </a:r>
            <a:r>
              <a:rPr lang="fr-CA" dirty="0"/>
              <a:t> </a:t>
            </a:r>
          </a:p>
        </p:txBody>
      </p:sp>
      <p:pic>
        <p:nvPicPr>
          <p:cNvPr id="7" name="Image 6"/>
          <p:cNvPicPr>
            <a:picLocks noChangeAspect="1"/>
          </p:cNvPicPr>
          <p:nvPr>
            <p:custDataLst>
              <p:tags r:id="rId3"/>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65476" y="3719610"/>
            <a:ext cx="4230849" cy="2795511"/>
          </a:xfrm>
          <a:prstGeom prst="rect">
            <a:avLst/>
          </a:prstGeom>
        </p:spPr>
      </p:pic>
    </p:spTree>
    <p:extLst>
      <p:ext uri="{BB962C8B-B14F-4D97-AF65-F5344CB8AC3E}">
        <p14:creationId xmlns:p14="http://schemas.microsoft.com/office/powerpoint/2010/main" val="30882190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Rétrospective">
  <a:themeElements>
    <a:clrScheme name="Rétrospective">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Helvetica"/>
      <a:ea typeface="Helvetica"/>
      <a:cs typeface="Helvetica"/>
    </a:majorFont>
    <a:minorFont>
      <a:latin typeface="Helvetica"/>
      <a:ea typeface="Helvetica"/>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106</TotalTime>
  <Words>2458</Words>
  <Application>Microsoft Office PowerPoint</Application>
  <PresentationFormat>Affichage à l'écran (4:3)</PresentationFormat>
  <Paragraphs>169</Paragraphs>
  <Slides>19</Slides>
  <Notes>18</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2</vt:i4>
      </vt:variant>
      <vt:variant>
        <vt:lpstr>Titres des diapositives</vt:lpstr>
      </vt:variant>
      <vt:variant>
        <vt:i4>19</vt:i4>
      </vt:variant>
    </vt:vector>
  </HeadingPairs>
  <TitlesOfParts>
    <vt:vector size="25" baseType="lpstr">
      <vt:lpstr>Calibri</vt:lpstr>
      <vt:lpstr>Calibri Light</vt:lpstr>
      <vt:lpstr>Arial</vt:lpstr>
      <vt:lpstr>Rétrospective</vt:lpstr>
      <vt:lpstr>Document</vt:lpstr>
      <vt:lpstr>Worksheet</vt:lpstr>
      <vt:lpstr>Présentation du budget 2020</vt:lpstr>
      <vt:lpstr>Présentation PowerPoint</vt:lpstr>
      <vt:lpstr>Présentation PowerPoint</vt:lpstr>
      <vt:lpstr>Présentation PowerPoint</vt:lpstr>
      <vt:lpstr>Présentation PowerPoint</vt:lpstr>
      <vt:lpstr>Présentation PowerPoint</vt:lpstr>
      <vt:lpstr>Les taux de taxation et de la tarification</vt:lpstr>
      <vt:lpstr>Présentation PowerPoint</vt:lpstr>
      <vt:lpstr>Présentation PowerPoint</vt:lpstr>
      <vt:lpstr>Présentation PowerPoint</vt:lpstr>
      <vt:lpstr>Présentation PowerPoint</vt:lpstr>
      <vt:lpstr>Présentation PowerPoint</vt:lpstr>
      <vt:lpstr>Endettement 2018 8 072 $ / par unité d’évaluation (2 817 283 $)</vt:lpstr>
      <vt:lpstr>Présentation PowerPoint</vt:lpstr>
      <vt:lpstr>Les beaux moments de 2019 </vt:lpstr>
      <vt:lpstr>Les travaux et améliorations de 2019</vt:lpstr>
      <vt:lpstr>Le projet de 2020 ! L’espace Communautaire </vt:lpstr>
      <vt:lpstr>Période de questions</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 budget 2020</dc:title>
  <dc:creator>Directrice</dc:creator>
  <cp:lastModifiedBy>Directrice</cp:lastModifiedBy>
  <cp:revision>14</cp:revision>
  <cp:lastPrinted>2019-12-12T18:48:15Z</cp:lastPrinted>
  <dcterms:created xsi:type="dcterms:W3CDTF">2019-12-11T18:33:22Z</dcterms:created>
  <dcterms:modified xsi:type="dcterms:W3CDTF">2019-12-16T23:10:49Z</dcterms:modified>
</cp:coreProperties>
</file>