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8" r:id="rId7"/>
    <p:sldId id="282" r:id="rId8"/>
    <p:sldId id="280" r:id="rId9"/>
    <p:sldId id="259" r:id="rId10"/>
    <p:sldId id="283" r:id="rId11"/>
    <p:sldId id="284" r:id="rId12"/>
    <p:sldId id="263" r:id="rId13"/>
    <p:sldId id="286" r:id="rId14"/>
    <p:sldId id="287" r:id="rId15"/>
    <p:sldId id="285" r:id="rId16"/>
    <p:sldId id="260" r:id="rId17"/>
    <p:sldId id="261" r:id="rId18"/>
    <p:sldId id="264" r:id="rId19"/>
    <p:sldId id="262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65" r:id="rId31"/>
    <p:sldId id="266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86D992-03A6-4614-84AD-389F3C1D71A1}" v="1" dt="2026-01-20T15:49:15.6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rection Général" userId="e79f8725-cf04-4af4-9407-193725ea7c5f" providerId="ADAL" clId="{9C3166C2-2E92-4884-A153-2A9C4C7A4502}"/>
    <pc:docChg chg="modSld">
      <pc:chgData name="Direction Général" userId="e79f8725-cf04-4af4-9407-193725ea7c5f" providerId="ADAL" clId="{9C3166C2-2E92-4884-A153-2A9C4C7A4502}" dt="2026-01-20T15:49:15.624" v="180"/>
      <pc:docMkLst>
        <pc:docMk/>
      </pc:docMkLst>
      <pc:sldChg chg="modSp mod">
        <pc:chgData name="Direction Général" userId="e79f8725-cf04-4af4-9407-193725ea7c5f" providerId="ADAL" clId="{9C3166C2-2E92-4884-A153-2A9C4C7A4502}" dt="2026-01-20T00:47:45.297" v="175" actId="20577"/>
        <pc:sldMkLst>
          <pc:docMk/>
          <pc:sldMk cId="770925159" sldId="260"/>
        </pc:sldMkLst>
        <pc:graphicFrameChg chg="modGraphic">
          <ac:chgData name="Direction Général" userId="e79f8725-cf04-4af4-9407-193725ea7c5f" providerId="ADAL" clId="{9C3166C2-2E92-4884-A153-2A9C4C7A4502}" dt="2026-01-20T00:47:45.297" v="175" actId="20577"/>
          <ac:graphicFrameMkLst>
            <pc:docMk/>
            <pc:sldMk cId="770925159" sldId="260"/>
            <ac:graphicFrameMk id="3" creationId="{08553069-1A99-1374-4873-C564E57F9502}"/>
          </ac:graphicFrameMkLst>
        </pc:graphicFrameChg>
      </pc:sldChg>
      <pc:sldChg chg="modSp mod">
        <pc:chgData name="Direction Général" userId="e79f8725-cf04-4af4-9407-193725ea7c5f" providerId="ADAL" clId="{9C3166C2-2E92-4884-A153-2A9C4C7A4502}" dt="2026-01-20T00:42:12.258" v="156" actId="20577"/>
        <pc:sldMkLst>
          <pc:docMk/>
          <pc:sldMk cId="2996386524" sldId="266"/>
        </pc:sldMkLst>
        <pc:graphicFrameChg chg="modGraphic">
          <ac:chgData name="Direction Général" userId="e79f8725-cf04-4af4-9407-193725ea7c5f" providerId="ADAL" clId="{9C3166C2-2E92-4884-A153-2A9C4C7A4502}" dt="2026-01-20T00:42:12.258" v="156" actId="20577"/>
          <ac:graphicFrameMkLst>
            <pc:docMk/>
            <pc:sldMk cId="2996386524" sldId="266"/>
            <ac:graphicFrameMk id="5" creationId="{63BF5ADC-27E3-04B0-8A28-64298E458368}"/>
          </ac:graphicFrameMkLst>
        </pc:graphicFrameChg>
      </pc:sldChg>
      <pc:sldChg chg="mod">
        <pc:chgData name="Direction Général" userId="e79f8725-cf04-4af4-9407-193725ea7c5f" providerId="ADAL" clId="{9C3166C2-2E92-4884-A153-2A9C4C7A4502}" dt="2026-01-19T23:54:01.995" v="135" actId="27918"/>
        <pc:sldMkLst>
          <pc:docMk/>
          <pc:sldMk cId="2948803819" sldId="270"/>
        </pc:sldMkLst>
      </pc:sldChg>
      <pc:sldChg chg="modSp mod">
        <pc:chgData name="Direction Général" userId="e79f8725-cf04-4af4-9407-193725ea7c5f" providerId="ADAL" clId="{9C3166C2-2E92-4884-A153-2A9C4C7A4502}" dt="2026-01-19T23:52:42.687" v="133" actId="20577"/>
        <pc:sldMkLst>
          <pc:docMk/>
          <pc:sldMk cId="3513806614" sldId="276"/>
        </pc:sldMkLst>
        <pc:spChg chg="mod">
          <ac:chgData name="Direction Général" userId="e79f8725-cf04-4af4-9407-193725ea7c5f" providerId="ADAL" clId="{9C3166C2-2E92-4884-A153-2A9C4C7A4502}" dt="2026-01-19T22:57:15.425" v="78" actId="20577"/>
          <ac:spMkLst>
            <pc:docMk/>
            <pc:sldMk cId="3513806614" sldId="276"/>
            <ac:spMk id="2" creationId="{13484979-094E-B422-D7F8-AF4B55ECFB4B}"/>
          </ac:spMkLst>
        </pc:spChg>
        <pc:graphicFrameChg chg="modGraphic">
          <ac:chgData name="Direction Général" userId="e79f8725-cf04-4af4-9407-193725ea7c5f" providerId="ADAL" clId="{9C3166C2-2E92-4884-A153-2A9C4C7A4502}" dt="2026-01-19T23:52:42.687" v="133" actId="20577"/>
          <ac:graphicFrameMkLst>
            <pc:docMk/>
            <pc:sldMk cId="3513806614" sldId="276"/>
            <ac:graphicFrameMk id="3" creationId="{40FCA126-E746-942D-A5D4-68C4C1EEED91}"/>
          </ac:graphicFrameMkLst>
        </pc:graphicFrameChg>
      </pc:sldChg>
      <pc:sldChg chg="modSp mod">
        <pc:chgData name="Direction Général" userId="e79f8725-cf04-4af4-9407-193725ea7c5f" providerId="ADAL" clId="{9C3166C2-2E92-4884-A153-2A9C4C7A4502}" dt="2026-01-19T23:50:27.508" v="89" actId="20577"/>
        <pc:sldMkLst>
          <pc:docMk/>
          <pc:sldMk cId="3630798984" sldId="280"/>
        </pc:sldMkLst>
        <pc:graphicFrameChg chg="modGraphic">
          <ac:chgData name="Direction Général" userId="e79f8725-cf04-4af4-9407-193725ea7c5f" providerId="ADAL" clId="{9C3166C2-2E92-4884-A153-2A9C4C7A4502}" dt="2026-01-19T23:50:27.508" v="89" actId="20577"/>
          <ac:graphicFrameMkLst>
            <pc:docMk/>
            <pc:sldMk cId="3630798984" sldId="280"/>
            <ac:graphicFrameMk id="2" creationId="{EBD77D70-E781-2D7F-144E-C662279B1F33}"/>
          </ac:graphicFrameMkLst>
        </pc:graphicFrameChg>
      </pc:sldChg>
      <pc:sldChg chg="modSp mod">
        <pc:chgData name="Direction Général" userId="e79f8725-cf04-4af4-9407-193725ea7c5f" providerId="ADAL" clId="{9C3166C2-2E92-4884-A153-2A9C4C7A4502}" dt="2026-01-19T23:49:54.834" v="82" actId="20577"/>
        <pc:sldMkLst>
          <pc:docMk/>
          <pc:sldMk cId="3413145946" sldId="282"/>
        </pc:sldMkLst>
        <pc:graphicFrameChg chg="modGraphic">
          <ac:chgData name="Direction Général" userId="e79f8725-cf04-4af4-9407-193725ea7c5f" providerId="ADAL" clId="{9C3166C2-2E92-4884-A153-2A9C4C7A4502}" dt="2026-01-19T23:49:54.834" v="82" actId="20577"/>
          <ac:graphicFrameMkLst>
            <pc:docMk/>
            <pc:sldMk cId="3413145946" sldId="282"/>
            <ac:graphicFrameMk id="6" creationId="{556450D2-9A3A-5081-DCAE-C4417AE0AC6F}"/>
          </ac:graphicFrameMkLst>
        </pc:graphicFrameChg>
      </pc:sldChg>
      <pc:sldChg chg="modSp mod">
        <pc:chgData name="Direction Général" userId="e79f8725-cf04-4af4-9407-193725ea7c5f" providerId="ADAL" clId="{9C3166C2-2E92-4884-A153-2A9C4C7A4502}" dt="2026-01-20T15:49:15.624" v="180"/>
        <pc:sldMkLst>
          <pc:docMk/>
          <pc:sldMk cId="329051183" sldId="284"/>
        </pc:sldMkLst>
        <pc:graphicFrameChg chg="mod modGraphic">
          <ac:chgData name="Direction Général" userId="e79f8725-cf04-4af4-9407-193725ea7c5f" providerId="ADAL" clId="{9C3166C2-2E92-4884-A153-2A9C4C7A4502}" dt="2026-01-20T15:49:15.624" v="180"/>
          <ac:graphicFrameMkLst>
            <pc:docMk/>
            <pc:sldMk cId="329051183" sldId="284"/>
            <ac:graphicFrameMk id="6" creationId="{CFB902A2-381F-D303-AF32-2A7B1877C35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Dépenses pour chaque dollar de taxe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382-4C4D-8074-0D2B74DE35E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382-4C4D-8074-0D2B74DE35E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382-4C4D-8074-0D2B74DE35E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382-4C4D-8074-0D2B74DE35E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382-4C4D-8074-0D2B74DE35E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C382-4C4D-8074-0D2B74DE35E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C382-4C4D-8074-0D2B74DE35E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C382-4C4D-8074-0D2B74DE35E7}"/>
              </c:ext>
            </c:extLst>
          </c:dPt>
          <c:dLbls>
            <c:dLbl>
              <c:idx val="4"/>
              <c:layout>
                <c:manualLayout>
                  <c:x val="-9.5833333333333354E-2"/>
                  <c:y val="2.407407407407400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382-4C4D-8074-0D2B74DE35E7}"/>
                </c:ext>
              </c:extLst>
            </c:dLbl>
            <c:dLbl>
              <c:idx val="5"/>
              <c:layout>
                <c:manualLayout>
                  <c:x val="-2.6041666666666668E-2"/>
                  <c:y val="-5.555555555555555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382-4C4D-8074-0D2B74DE35E7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Feuil1!$A$2:$A$9</c:f>
              <c:strCache>
                <c:ptCount val="8"/>
                <c:pt idx="0">
                  <c:v>Administration</c:v>
                </c:pt>
                <c:pt idx="1">
                  <c:v>Sécurité publique</c:v>
                </c:pt>
                <c:pt idx="2">
                  <c:v>Transport</c:v>
                </c:pt>
                <c:pt idx="3">
                  <c:v>Hygiène du milieu</c:v>
                </c:pt>
                <c:pt idx="4">
                  <c:v>Santé &amp; bien être</c:v>
                </c:pt>
                <c:pt idx="5">
                  <c:v>Urbanisme</c:v>
                </c:pt>
                <c:pt idx="6">
                  <c:v>Loisirs et Culture</c:v>
                </c:pt>
                <c:pt idx="7">
                  <c:v>Frais de financement </c:v>
                </c:pt>
              </c:strCache>
              <c:extLst/>
            </c:strRef>
          </c:cat>
          <c:val>
            <c:numRef>
              <c:f>Feuil1!$B$2:$B$9</c:f>
              <c:numCache>
                <c:formatCode>General</c:formatCode>
                <c:ptCount val="8"/>
                <c:pt idx="0">
                  <c:v>20</c:v>
                </c:pt>
                <c:pt idx="1">
                  <c:v>6</c:v>
                </c:pt>
                <c:pt idx="2">
                  <c:v>32</c:v>
                </c:pt>
                <c:pt idx="3">
                  <c:v>17</c:v>
                </c:pt>
                <c:pt idx="4">
                  <c:v>0</c:v>
                </c:pt>
                <c:pt idx="5">
                  <c:v>3</c:v>
                </c:pt>
                <c:pt idx="6">
                  <c:v>4</c:v>
                </c:pt>
                <c:pt idx="7">
                  <c:v>18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2-C382-4C4D-8074-0D2B74DE35E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Revenus de la Municipalité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BC8-4B25-B7F6-EB0F083B7F59}"/>
              </c:ext>
            </c:extLst>
          </c:dPt>
          <c:dPt>
            <c:idx val="1"/>
            <c:bubble3D val="0"/>
            <c:spPr>
              <a:solidFill>
                <a:schemeClr val="accent2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BC8-4B25-B7F6-EB0F083B7F59}"/>
              </c:ext>
            </c:extLst>
          </c:dPt>
          <c:dPt>
            <c:idx val="2"/>
            <c:bubble3D val="0"/>
            <c:spPr>
              <a:solidFill>
                <a:schemeClr val="accent3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536-43BA-8107-70C5794B0775}"/>
              </c:ext>
            </c:extLst>
          </c:dPt>
          <c:dPt>
            <c:idx val="3"/>
            <c:bubble3D val="0"/>
            <c:spPr>
              <a:solidFill>
                <a:schemeClr val="accent4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BC8-4B25-B7F6-EB0F083B7F59}"/>
              </c:ext>
            </c:extLst>
          </c:dPt>
          <c:dPt>
            <c:idx val="4"/>
            <c:bubble3D val="0"/>
            <c:spPr>
              <a:solidFill>
                <a:schemeClr val="accent5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BC8-4B25-B7F6-EB0F083B7F59}"/>
              </c:ext>
            </c:extLst>
          </c:dPt>
          <c:dPt>
            <c:idx val="5"/>
            <c:bubble3D val="0"/>
            <c:spPr>
              <a:solidFill>
                <a:schemeClr val="accent6">
                  <a:shade val="6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BC8-4B25-B7F6-EB0F083B7F59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536-43BA-8107-70C5794B0775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8536-43BA-8107-70C5794B0775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8536-43BA-8107-70C5794B0775}"/>
              </c:ext>
            </c:extLst>
          </c:dPt>
          <c:dPt>
            <c:idx val="9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536-43BA-8107-70C5794B0775}"/>
              </c:ext>
            </c:extLst>
          </c:dPt>
          <c:dPt>
            <c:idx val="10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8536-43BA-8107-70C5794B0775}"/>
              </c:ext>
            </c:extLst>
          </c:dPt>
          <c:dPt>
            <c:idx val="11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536-43BA-8107-70C5794B0775}"/>
              </c:ext>
            </c:extLst>
          </c:dPt>
          <c:dLbls>
            <c:dLbl>
              <c:idx val="1"/>
              <c:layout>
                <c:manualLayout>
                  <c:x val="-3.0837653204160112E-2"/>
                  <c:y val="0.1476546444862636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BC8-4B25-B7F6-EB0F083B7F59}"/>
                </c:ext>
              </c:extLst>
            </c:dLbl>
            <c:dLbl>
              <c:idx val="2"/>
              <c:layout>
                <c:manualLayout>
                  <c:x val="-6.5550839214698897E-2"/>
                  <c:y val="9.861911035170109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36-43BA-8107-70C5794B0775}"/>
                </c:ext>
              </c:extLst>
            </c:dLbl>
            <c:dLbl>
              <c:idx val="6"/>
              <c:layout>
                <c:manualLayout>
                  <c:x val="-8.7515149160570502E-2"/>
                  <c:y val="-0.1128742181279652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536-43BA-8107-70C5794B0775}"/>
                </c:ext>
              </c:extLst>
            </c:dLbl>
            <c:dLbl>
              <c:idx val="7"/>
              <c:layout>
                <c:manualLayout>
                  <c:x val="-4.1116341724157283E-2"/>
                  <c:y val="-0.2191170067841756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536-43BA-8107-70C5794B0775}"/>
                </c:ext>
              </c:extLst>
            </c:dLbl>
            <c:dLbl>
              <c:idx val="8"/>
              <c:layout>
                <c:manualLayout>
                  <c:x val="-7.6940318307713293E-2"/>
                  <c:y val="-0.1724053394613552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536-43BA-8107-70C5794B0775}"/>
                </c:ext>
              </c:extLst>
            </c:dLbl>
            <c:dLbl>
              <c:idx val="9"/>
              <c:layout>
                <c:manualLayout>
                  <c:x val="1.0025132407188846E-2"/>
                  <c:y val="-2.112247197047388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536-43BA-8107-70C5794B0775}"/>
                </c:ext>
              </c:extLst>
            </c:dLbl>
            <c:dLbl>
              <c:idx val="10"/>
              <c:layout>
                <c:manualLayout>
                  <c:x val="-2.7533018562642227E-2"/>
                  <c:y val="-0.1569224490385008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536-43BA-8107-70C5794B0775}"/>
                </c:ext>
              </c:extLst>
            </c:dLbl>
            <c:dLbl>
              <c:idx val="11"/>
              <c:layout>
                <c:manualLayout>
                  <c:x val="1.0816899893151504E-2"/>
                  <c:y val="-0.1572483877459875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36-43BA-8107-70C5794B0775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Feuil1!$A$2:$A$13</c:f>
              <c:strCache>
                <c:ptCount val="12"/>
                <c:pt idx="0">
                  <c:v>Taxes </c:v>
                </c:pt>
                <c:pt idx="1">
                  <c:v>Compensation tenant lieu de taxe</c:v>
                </c:pt>
                <c:pt idx="2">
                  <c:v>Quote-Parts</c:v>
                </c:pt>
                <c:pt idx="3">
                  <c:v>Transfert relatifs à des ententes de partage des frais et autres transferts</c:v>
                </c:pt>
                <c:pt idx="4">
                  <c:v>Transferts de droit</c:v>
                </c:pt>
                <c:pt idx="5">
                  <c:v>Services rendus</c:v>
                </c:pt>
                <c:pt idx="6">
                  <c:v>Imposition de droits</c:v>
                </c:pt>
                <c:pt idx="7">
                  <c:v>Amendes et pénalités</c:v>
                </c:pt>
                <c:pt idx="8">
                  <c:v>Autres revenus d'intérêts</c:v>
                </c:pt>
                <c:pt idx="9">
                  <c:v>Autres revenus</c:v>
                </c:pt>
                <c:pt idx="10">
                  <c:v>Revenus de placements </c:v>
                </c:pt>
                <c:pt idx="11">
                  <c:v>Effet net des opérations de restructuration</c:v>
                </c:pt>
              </c:strCache>
            </c:strRef>
          </c:cat>
          <c:val>
            <c:numRef>
              <c:f>Feuil1!$B$2:$B$13</c:f>
              <c:numCache>
                <c:formatCode>General</c:formatCode>
                <c:ptCount val="12"/>
                <c:pt idx="0">
                  <c:v>60</c:v>
                </c:pt>
                <c:pt idx="1">
                  <c:v>0</c:v>
                </c:pt>
                <c:pt idx="2">
                  <c:v>0</c:v>
                </c:pt>
                <c:pt idx="3">
                  <c:v>14</c:v>
                </c:pt>
                <c:pt idx="4">
                  <c:v>3</c:v>
                </c:pt>
                <c:pt idx="5">
                  <c:v>9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11</c:v>
                </c:pt>
                <c:pt idx="10">
                  <c:v>0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36-43BA-8107-70C5794B077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133454847259762"/>
          <c:y val="0.11244765135703559"/>
          <c:w val="0.35827805607727309"/>
          <c:h val="0.8395720059943857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fr-CA" dirty="0"/>
              <a:t>Coût en administration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2025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Feuil1!$A$2:$A$4</c:f>
              <c:strCache>
                <c:ptCount val="3"/>
                <c:pt idx="0">
                  <c:v>Conseil</c:v>
                </c:pt>
                <c:pt idx="1">
                  <c:v>Application de la loi</c:v>
                </c:pt>
                <c:pt idx="2">
                  <c:v>Gestion financière</c:v>
                </c:pt>
              </c:strCache>
            </c:strRef>
          </c:cat>
          <c:val>
            <c:numRef>
              <c:f>Feuil1!$B$2:$B$4</c:f>
              <c:numCache>
                <c:formatCode>#,##0</c:formatCode>
                <c:ptCount val="3"/>
                <c:pt idx="0">
                  <c:v>30490</c:v>
                </c:pt>
                <c:pt idx="1">
                  <c:v>6282</c:v>
                </c:pt>
                <c:pt idx="2" formatCode="General">
                  <c:v>231652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24-4805-9274-4F41CD106BF4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2026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lumMod val="114000"/>
                  </a:schemeClr>
                </a:gs>
                <a:gs pos="100000">
                  <a:schemeClr val="accent2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Feuil1!$A$2:$A$4</c:f>
              <c:strCache>
                <c:ptCount val="3"/>
                <c:pt idx="0">
                  <c:v>Conseil</c:v>
                </c:pt>
                <c:pt idx="1">
                  <c:v>Application de la loi</c:v>
                </c:pt>
                <c:pt idx="2">
                  <c:v>Gestion financière</c:v>
                </c:pt>
              </c:strCache>
            </c:strRef>
          </c:cat>
          <c:val>
            <c:numRef>
              <c:f>Feuil1!$C$2:$C$4</c:f>
              <c:numCache>
                <c:formatCode>#,##0</c:formatCode>
                <c:ptCount val="3"/>
                <c:pt idx="0">
                  <c:v>37864</c:v>
                </c:pt>
                <c:pt idx="1">
                  <c:v>16105</c:v>
                </c:pt>
                <c:pt idx="2" formatCode="General">
                  <c:v>302912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24-4805-9274-4F41CD106B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88523552"/>
        <c:axId val="88524992"/>
      </c:barChart>
      <c:catAx>
        <c:axId val="8852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8524992"/>
        <c:crosses val="autoZero"/>
        <c:auto val="1"/>
        <c:lblAlgn val="ctr"/>
        <c:lblOffset val="100"/>
        <c:noMultiLvlLbl val="0"/>
      </c:catAx>
      <c:valAx>
        <c:axId val="88524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852355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95000"/>
                <a:alpha val="54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fr-CA"/>
              <a:t>Coût en sécurité publique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2025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Feuil1!$A$2:$A$5</c:f>
              <c:strCache>
                <c:ptCount val="4"/>
                <c:pt idx="0">
                  <c:v>Police</c:v>
                </c:pt>
                <c:pt idx="1">
                  <c:v>Incendie</c:v>
                </c:pt>
                <c:pt idx="2">
                  <c:v>Sécurité civile</c:v>
                </c:pt>
                <c:pt idx="3">
                  <c:v>Sutres - Sécurité</c:v>
                </c:pt>
              </c:strCache>
            </c:strRef>
          </c:cat>
          <c:val>
            <c:numRef>
              <c:f>Feuil1!$B$2:$B$5</c:f>
              <c:numCache>
                <c:formatCode>#,##0</c:formatCode>
                <c:ptCount val="4"/>
                <c:pt idx="0">
                  <c:v>52748</c:v>
                </c:pt>
                <c:pt idx="1">
                  <c:v>41000</c:v>
                </c:pt>
                <c:pt idx="2">
                  <c:v>2000</c:v>
                </c:pt>
                <c:pt idx="3">
                  <c:v>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34-44B7-B34D-8114A92C991E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2026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lumMod val="114000"/>
                  </a:schemeClr>
                </a:gs>
                <a:gs pos="100000">
                  <a:schemeClr val="accent2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Feuil1!$A$2:$A$5</c:f>
              <c:strCache>
                <c:ptCount val="4"/>
                <c:pt idx="0">
                  <c:v>Police</c:v>
                </c:pt>
                <c:pt idx="1">
                  <c:v>Incendie</c:v>
                </c:pt>
                <c:pt idx="2">
                  <c:v>Sécurité civile</c:v>
                </c:pt>
                <c:pt idx="3">
                  <c:v>Sutres - Sécurité</c:v>
                </c:pt>
              </c:strCache>
            </c:strRef>
          </c:cat>
          <c:val>
            <c:numRef>
              <c:f>Feuil1!$C$2:$C$5</c:f>
              <c:numCache>
                <c:formatCode>#,##0</c:formatCode>
                <c:ptCount val="4"/>
                <c:pt idx="0" formatCode="#,##0.00">
                  <c:v>58702</c:v>
                </c:pt>
                <c:pt idx="1">
                  <c:v>42750</c:v>
                </c:pt>
                <c:pt idx="2">
                  <c:v>2000</c:v>
                </c:pt>
                <c:pt idx="3">
                  <c:v>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34-44B7-B34D-8114A92C99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3743232"/>
        <c:axId val="23743712"/>
      </c:barChart>
      <c:catAx>
        <c:axId val="2374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3743712"/>
        <c:crosses val="autoZero"/>
        <c:auto val="1"/>
        <c:lblAlgn val="ctr"/>
        <c:lblOffset val="100"/>
        <c:noMultiLvlLbl val="0"/>
      </c:catAx>
      <c:valAx>
        <c:axId val="23743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37432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95000"/>
                <a:alpha val="54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fr-CA" dirty="0"/>
              <a:t>Coût en Transport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2025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Feuil1!$A$2:$A$6</c:f>
              <c:strCache>
                <c:ptCount val="5"/>
                <c:pt idx="0">
                  <c:v>Voirie</c:v>
                </c:pt>
                <c:pt idx="1">
                  <c:v>Déneigement</c:v>
                </c:pt>
                <c:pt idx="2">
                  <c:v>Éclairage</c:v>
                </c:pt>
                <c:pt idx="3">
                  <c:v>Circulation</c:v>
                </c:pt>
                <c:pt idx="4">
                  <c:v>Transport en commun</c:v>
                </c:pt>
              </c:strCache>
            </c:strRef>
          </c:cat>
          <c:val>
            <c:numRef>
              <c:f>Feuil1!$B$2:$B$6</c:f>
              <c:numCache>
                <c:formatCode>#,##0</c:formatCode>
                <c:ptCount val="5"/>
                <c:pt idx="0">
                  <c:v>368772</c:v>
                </c:pt>
                <c:pt idx="1">
                  <c:v>150110</c:v>
                </c:pt>
                <c:pt idx="2">
                  <c:v>9500</c:v>
                </c:pt>
                <c:pt idx="3" formatCode="General">
                  <c:v>500</c:v>
                </c:pt>
                <c:pt idx="4">
                  <c:v>3104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C9-4B5E-ADEB-E0870B5EA3D7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2026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lumMod val="114000"/>
                  </a:schemeClr>
                </a:gs>
                <a:gs pos="100000">
                  <a:schemeClr val="accent2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Feuil1!$A$2:$A$6</c:f>
              <c:strCache>
                <c:ptCount val="5"/>
                <c:pt idx="0">
                  <c:v>Voirie</c:v>
                </c:pt>
                <c:pt idx="1">
                  <c:v>Déneigement</c:v>
                </c:pt>
                <c:pt idx="2">
                  <c:v>Éclairage</c:v>
                </c:pt>
                <c:pt idx="3">
                  <c:v>Circulation</c:v>
                </c:pt>
                <c:pt idx="4">
                  <c:v>Transport en commun</c:v>
                </c:pt>
              </c:strCache>
            </c:strRef>
          </c:cat>
          <c:val>
            <c:numRef>
              <c:f>Feuil1!$C$2:$C$6</c:f>
              <c:numCache>
                <c:formatCode>#,##0</c:formatCode>
                <c:ptCount val="5"/>
                <c:pt idx="0">
                  <c:v>373140</c:v>
                </c:pt>
                <c:pt idx="1">
                  <c:v>188000</c:v>
                </c:pt>
                <c:pt idx="2">
                  <c:v>9000</c:v>
                </c:pt>
                <c:pt idx="3">
                  <c:v>1000</c:v>
                </c:pt>
                <c:pt idx="4" formatCode="General">
                  <c:v>20540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C9-4B5E-ADEB-E0870B5EA3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86113104"/>
        <c:axId val="86112624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Feuil1!$D$1</c15:sqref>
                        </c15:formulaRef>
                      </c:ext>
                    </c:extLst>
                    <c:strCache>
                      <c:ptCount val="1"/>
                      <c:pt idx="0">
                        <c:v>Colonne1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3">
                          <a:tint val="98000"/>
                          <a:lumMod val="114000"/>
                        </a:schemeClr>
                      </a:gs>
                      <a:gs pos="100000">
                        <a:schemeClr val="accent3">
                          <a:shade val="90000"/>
                          <a:lumMod val="84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63500" dist="38100" dir="5400000" rotWithShape="0">
                      <a:srgbClr val="000000">
                        <a:alpha val="60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l"/>
                  </a:scene3d>
                  <a:sp3d prstMaterial="plastic">
                    <a:bevelT w="0" h="0"/>
                  </a:sp3d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Feuil1!$A$2:$A$6</c15:sqref>
                        </c15:formulaRef>
                      </c:ext>
                    </c:extLst>
                    <c:strCache>
                      <c:ptCount val="5"/>
                      <c:pt idx="0">
                        <c:v>Voirie</c:v>
                      </c:pt>
                      <c:pt idx="1">
                        <c:v>Déneigement</c:v>
                      </c:pt>
                      <c:pt idx="2">
                        <c:v>Éclairage</c:v>
                      </c:pt>
                      <c:pt idx="3">
                        <c:v>Circulation</c:v>
                      </c:pt>
                      <c:pt idx="4">
                        <c:v>Transport en commun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Feuil1!$D$2:$D$6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01C9-4B5E-ADEB-E0870B5EA3D7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Feuil1!$E$1</c15:sqref>
                        </c15:formulaRef>
                      </c:ext>
                    </c:extLst>
                    <c:strCache>
                      <c:ptCount val="1"/>
                      <c:pt idx="0">
                        <c:v>Colonne2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4">
                          <a:tint val="98000"/>
                          <a:lumMod val="114000"/>
                        </a:schemeClr>
                      </a:gs>
                      <a:gs pos="100000">
                        <a:schemeClr val="accent4">
                          <a:shade val="90000"/>
                          <a:lumMod val="84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63500" dist="38100" dir="5400000" rotWithShape="0">
                      <a:srgbClr val="000000">
                        <a:alpha val="60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l"/>
                  </a:scene3d>
                  <a:sp3d prstMaterial="plastic">
                    <a:bevelT w="0" h="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Feuil1!$A$2:$A$6</c15:sqref>
                        </c15:formulaRef>
                      </c:ext>
                    </c:extLst>
                    <c:strCache>
                      <c:ptCount val="5"/>
                      <c:pt idx="0">
                        <c:v>Voirie</c:v>
                      </c:pt>
                      <c:pt idx="1">
                        <c:v>Déneigement</c:v>
                      </c:pt>
                      <c:pt idx="2">
                        <c:v>Éclairage</c:v>
                      </c:pt>
                      <c:pt idx="3">
                        <c:v>Circulation</c:v>
                      </c:pt>
                      <c:pt idx="4">
                        <c:v>Transport en commun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Feuil1!$E$2:$E$6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01C9-4B5E-ADEB-E0870B5EA3D7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Feuil1!$F$1</c15:sqref>
                        </c15:formulaRef>
                      </c:ext>
                    </c:extLst>
                    <c:strCache>
                      <c:ptCount val="1"/>
                      <c:pt idx="0">
                        <c:v>Colonne3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5">
                          <a:tint val="98000"/>
                          <a:lumMod val="114000"/>
                        </a:schemeClr>
                      </a:gs>
                      <a:gs pos="100000">
                        <a:schemeClr val="accent5">
                          <a:shade val="90000"/>
                          <a:lumMod val="84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63500" dist="38100" dir="5400000" rotWithShape="0">
                      <a:srgbClr val="000000">
                        <a:alpha val="60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l"/>
                  </a:scene3d>
                  <a:sp3d prstMaterial="plastic">
                    <a:bevelT w="0" h="0"/>
                  </a:sp3d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Feuil1!$A$2:$A$6</c15:sqref>
                        </c15:formulaRef>
                      </c:ext>
                    </c:extLst>
                    <c:strCache>
                      <c:ptCount val="5"/>
                      <c:pt idx="0">
                        <c:v>Voirie</c:v>
                      </c:pt>
                      <c:pt idx="1">
                        <c:v>Déneigement</c:v>
                      </c:pt>
                      <c:pt idx="2">
                        <c:v>Éclairage</c:v>
                      </c:pt>
                      <c:pt idx="3">
                        <c:v>Circulation</c:v>
                      </c:pt>
                      <c:pt idx="4">
                        <c:v>Transport en commun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Feuil1!$F$2:$F$6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01C9-4B5E-ADEB-E0870B5EA3D7}"/>
                  </c:ext>
                </c:extLst>
              </c15:ser>
            </c15:filteredBarSeries>
          </c:ext>
        </c:extLst>
      </c:barChart>
      <c:catAx>
        <c:axId val="8611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6112624"/>
        <c:crosses val="autoZero"/>
        <c:auto val="1"/>
        <c:lblAlgn val="ctr"/>
        <c:lblOffset val="100"/>
        <c:noMultiLvlLbl val="0"/>
      </c:catAx>
      <c:valAx>
        <c:axId val="86112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61131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95000"/>
                <a:alpha val="54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fr-CA" dirty="0"/>
              <a:t>Coût en hygiène du milieu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2025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Feuil1!$A$2:$A$5</c:f>
              <c:strCache>
                <c:ptCount val="4"/>
                <c:pt idx="0">
                  <c:v>Eau - Égout</c:v>
                </c:pt>
                <c:pt idx="1">
                  <c:v>Matière résiduelles</c:v>
                </c:pt>
                <c:pt idx="2">
                  <c:v>Cours d'eau</c:v>
                </c:pt>
                <c:pt idx="3">
                  <c:v>Fosse septique</c:v>
                </c:pt>
              </c:strCache>
            </c:strRef>
          </c:cat>
          <c:val>
            <c:numRef>
              <c:f>Feuil1!$B$2:$B$5</c:f>
              <c:numCache>
                <c:formatCode>#,##0</c:formatCode>
                <c:ptCount val="4"/>
                <c:pt idx="0">
                  <c:v>82500</c:v>
                </c:pt>
                <c:pt idx="1">
                  <c:v>90187</c:v>
                </c:pt>
                <c:pt idx="2">
                  <c:v>1000</c:v>
                </c:pt>
                <c:pt idx="3">
                  <c:v>68937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8B-4C3D-9177-250C87F277C3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2026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lumMod val="114000"/>
                  </a:schemeClr>
                </a:gs>
                <a:gs pos="100000">
                  <a:schemeClr val="accent2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Feuil1!$A$2:$A$5</c:f>
              <c:strCache>
                <c:ptCount val="4"/>
                <c:pt idx="0">
                  <c:v>Eau - Égout</c:v>
                </c:pt>
                <c:pt idx="1">
                  <c:v>Matière résiduelles</c:v>
                </c:pt>
                <c:pt idx="2">
                  <c:v>Cours d'eau</c:v>
                </c:pt>
                <c:pt idx="3">
                  <c:v>Fosse septique</c:v>
                </c:pt>
              </c:strCache>
            </c:strRef>
          </c:cat>
          <c:val>
            <c:numRef>
              <c:f>Feuil1!$C$2:$C$5</c:f>
              <c:numCache>
                <c:formatCode>#,##0</c:formatCode>
                <c:ptCount val="4"/>
                <c:pt idx="0">
                  <c:v>100500</c:v>
                </c:pt>
                <c:pt idx="1">
                  <c:v>91062</c:v>
                </c:pt>
                <c:pt idx="2">
                  <c:v>1814</c:v>
                </c:pt>
                <c:pt idx="3">
                  <c:v>55407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8B-4C3D-9177-250C87F277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32267072"/>
        <c:axId val="212452240"/>
      </c:barChart>
      <c:catAx>
        <c:axId val="13226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12452240"/>
        <c:crosses val="autoZero"/>
        <c:auto val="1"/>
        <c:lblAlgn val="ctr"/>
        <c:lblOffset val="100"/>
        <c:noMultiLvlLbl val="0"/>
      </c:catAx>
      <c:valAx>
        <c:axId val="212452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226707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95000"/>
                <a:alpha val="54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fr-CA"/>
              <a:t>Coût en Loisirs &amp; Culture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2025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Feuil1!$A$2:$A$6</c:f>
              <c:strCache>
                <c:ptCount val="5"/>
                <c:pt idx="0">
                  <c:v>Patinoire</c:v>
                </c:pt>
                <c:pt idx="1">
                  <c:v>Terrain de jeux</c:v>
                </c:pt>
                <c:pt idx="2">
                  <c:v>Festivals</c:v>
                </c:pt>
                <c:pt idx="3">
                  <c:v>Activité spécial</c:v>
                </c:pt>
                <c:pt idx="4">
                  <c:v>Culture</c:v>
                </c:pt>
              </c:strCache>
            </c:strRef>
          </c:cat>
          <c:val>
            <c:numRef>
              <c:f>Feuil1!$B$2:$B$6</c:f>
              <c:numCache>
                <c:formatCode>#,##0</c:formatCode>
                <c:ptCount val="5"/>
                <c:pt idx="0">
                  <c:v>15750</c:v>
                </c:pt>
                <c:pt idx="1">
                  <c:v>28172</c:v>
                </c:pt>
                <c:pt idx="2">
                  <c:v>0</c:v>
                </c:pt>
                <c:pt idx="3">
                  <c:v>3653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AF-4644-B7C1-10422792F323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2026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lumMod val="114000"/>
                  </a:schemeClr>
                </a:gs>
                <a:gs pos="100000">
                  <a:schemeClr val="accent2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Feuil1!$A$2:$A$6</c:f>
              <c:strCache>
                <c:ptCount val="5"/>
                <c:pt idx="0">
                  <c:v>Patinoire</c:v>
                </c:pt>
                <c:pt idx="1">
                  <c:v>Terrain de jeux</c:v>
                </c:pt>
                <c:pt idx="2">
                  <c:v>Festivals</c:v>
                </c:pt>
                <c:pt idx="3">
                  <c:v>Activité spécial</c:v>
                </c:pt>
                <c:pt idx="4">
                  <c:v>Culture</c:v>
                </c:pt>
              </c:strCache>
            </c:strRef>
          </c:cat>
          <c:val>
            <c:numRef>
              <c:f>Feuil1!$C$2:$C$6</c:f>
              <c:numCache>
                <c:formatCode>#,##0</c:formatCode>
                <c:ptCount val="5"/>
                <c:pt idx="0">
                  <c:v>14000</c:v>
                </c:pt>
                <c:pt idx="1">
                  <c:v>31222</c:v>
                </c:pt>
                <c:pt idx="2">
                  <c:v>23000</c:v>
                </c:pt>
                <c:pt idx="3">
                  <c:v>4454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AF-4644-B7C1-10422792F3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75358720"/>
        <c:axId val="75357280"/>
      </c:barChart>
      <c:catAx>
        <c:axId val="7535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5357280"/>
        <c:crosses val="autoZero"/>
        <c:auto val="1"/>
        <c:lblAlgn val="ctr"/>
        <c:lblOffset val="100"/>
        <c:noMultiLvlLbl val="0"/>
      </c:catAx>
      <c:valAx>
        <c:axId val="75357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53587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95000"/>
                <a:alpha val="54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3">
  <a:schemeClr val="accent1"/>
  <a:schemeClr val="accent1"/>
  <a:schemeClr val="accent1"/>
  <a:schemeClr val="accent1"/>
  <a:schemeClr val="accent1"/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759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06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671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5206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381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483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937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83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97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289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45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19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343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33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1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5B0A250-5CC0-1746-B209-08E8B0DAE6AF}" type="datetimeFigureOut">
              <a:rPr lang="en-US" smtClean="0"/>
              <a:pPr/>
              <a:t>1/19/2026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BCAEC-7D34-E549-A96E-FCEDAADBE4B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0390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Tir angulaire de stylo sur un graphique">
            <a:extLst>
              <a:ext uri="{FF2B5EF4-FFF2-40B4-BE49-F238E27FC236}">
                <a16:creationId xmlns:a16="http://schemas.microsoft.com/office/drawing/2014/main" id="{3A8854E3-536E-224A-868F-404B9C6D5E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3391" r="9091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448AC97-691A-BAFA-82EB-FE7FCAA275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>
            <a:normAutofit/>
          </a:bodyPr>
          <a:lstStyle/>
          <a:p>
            <a:r>
              <a:rPr lang="fr-CA" dirty="0">
                <a:latin typeface="Bookman Old Style" panose="02050604050505020204" pitchFamily="18" charset="0"/>
              </a:rPr>
              <a:t>PRÉSENTATION </a:t>
            </a:r>
            <a:r>
              <a:rPr lang="fr-CA" u="sng" dirty="0">
                <a:latin typeface="Bookman Old Style" panose="02050604050505020204" pitchFamily="18" charset="0"/>
              </a:rPr>
              <a:t>BUDGÉTAIRE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D41B3EF-BC9A-CFC4-C549-005D33051D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>
            <a:noAutofit/>
          </a:bodyPr>
          <a:lstStyle/>
          <a:p>
            <a:r>
              <a:rPr lang="fr-CA" sz="6000" dirty="0">
                <a:solidFill>
                  <a:schemeClr val="tx1"/>
                </a:solidFill>
                <a:latin typeface="Bookman Old Style" panose="02050604050505020204" pitchFamily="18" charset="0"/>
              </a:rPr>
              <a:t>2026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5733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E735D1-631C-0569-2056-49F2D4629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9763CAA-13B7-9286-81A1-94974A6CB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312E54-C725-A939-7472-F7092499E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57905F23-5AD4-D5C9-A20F-81E2D9E13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B59CF2C-CB71-0FAE-9D6E-6C78B312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LA FACTURE DE TAXES POUR UNE RÉSIDENCE UNIFAMILIALE MOYENNE</a:t>
            </a: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7660E824-D3DF-76AC-386C-F39D5A7047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fr-CA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FF0F46E9-A47C-3C53-3F9B-16659B0764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290130"/>
              </p:ext>
            </p:extLst>
          </p:nvPr>
        </p:nvGraphicFramePr>
        <p:xfrm>
          <a:off x="3048001" y="2476885"/>
          <a:ext cx="6683826" cy="3751848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2288410">
                  <a:extLst>
                    <a:ext uri="{9D8B030D-6E8A-4147-A177-3AD203B41FA5}">
                      <a16:colId xmlns:a16="http://schemas.microsoft.com/office/drawing/2014/main" val="4179932499"/>
                    </a:ext>
                  </a:extLst>
                </a:gridCol>
                <a:gridCol w="2197708">
                  <a:extLst>
                    <a:ext uri="{9D8B030D-6E8A-4147-A177-3AD203B41FA5}">
                      <a16:colId xmlns:a16="http://schemas.microsoft.com/office/drawing/2014/main" val="2788130605"/>
                    </a:ext>
                  </a:extLst>
                </a:gridCol>
                <a:gridCol w="2197708">
                  <a:extLst>
                    <a:ext uri="{9D8B030D-6E8A-4147-A177-3AD203B41FA5}">
                      <a16:colId xmlns:a16="http://schemas.microsoft.com/office/drawing/2014/main" val="2853594471"/>
                    </a:ext>
                  </a:extLst>
                </a:gridCol>
              </a:tblGrid>
              <a:tr h="7580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all" spc="6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Secteur </a:t>
                      </a:r>
                      <a:r>
                        <a:rPr lang="fr-CA" sz="1400" b="1" cap="all" spc="6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Vilage</a:t>
                      </a:r>
                      <a:endParaRPr lang="fr-CA" sz="14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all" spc="6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fr-CA" sz="14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all" spc="6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fr-CA" sz="14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954168"/>
                  </a:ext>
                </a:extLst>
              </a:tr>
              <a:tr h="4460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100 000 $</a:t>
                      </a:r>
                      <a:endParaRPr lang="fr-CA" sz="14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3 748,82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2 536,00</a:t>
                      </a:r>
                      <a:endParaRPr lang="fr-CA" sz="14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988011"/>
                  </a:ext>
                </a:extLst>
              </a:tr>
              <a:tr h="4723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150 000 $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4 714,74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3 102,50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5471285"/>
                  </a:ext>
                </a:extLst>
              </a:tr>
              <a:tr h="4353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5 680,66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3 669,00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5967"/>
                  </a:ext>
                </a:extLst>
              </a:tr>
              <a:tr h="398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6 646,58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4 235,51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318626"/>
                  </a:ext>
                </a:extLst>
              </a:tr>
              <a:tr h="3704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7 612,50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4 802,01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7747"/>
                  </a:ext>
                </a:extLst>
              </a:tr>
              <a:tr h="4908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350 000 $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8 578,42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5 368,51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668632"/>
                  </a:ext>
                </a:extLst>
              </a:tr>
              <a:tr h="3804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9 544,34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5 935,01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121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202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53D929-04BB-D381-953B-DEAF62142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8438A0F-B00A-DE7A-2801-AE5620BD65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8C78D6-AEC9-FD60-A2AC-901266DDD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814E7D84-78FD-94F5-183C-5C8C1EB2B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B458837-FE72-C0DD-A684-220DDAB24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LA FACTURE DE TAXES POUR UNE RÉSIDENCE UNIFAMILIALE MOYENNE</a:t>
            </a: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BF6B1037-DACD-6480-9A01-F386FEA10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fr-CA"/>
          </a:p>
        </p:txBody>
      </p:sp>
      <p:graphicFrame>
        <p:nvGraphicFramePr>
          <p:cNvPr id="8" name="Espace réservé du contenu 5">
            <a:extLst>
              <a:ext uri="{FF2B5EF4-FFF2-40B4-BE49-F238E27FC236}">
                <a16:creationId xmlns:a16="http://schemas.microsoft.com/office/drawing/2014/main" id="{45ED41CB-42FB-CFF2-4649-272F28421F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451191"/>
              </p:ext>
            </p:extLst>
          </p:nvPr>
        </p:nvGraphicFramePr>
        <p:xfrm>
          <a:off x="6448928" y="2837853"/>
          <a:ext cx="5169863" cy="3249155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770059">
                  <a:extLst>
                    <a:ext uri="{9D8B030D-6E8A-4147-A177-3AD203B41FA5}">
                      <a16:colId xmlns:a16="http://schemas.microsoft.com/office/drawing/2014/main" val="4179932499"/>
                    </a:ext>
                  </a:extLst>
                </a:gridCol>
                <a:gridCol w="1699902">
                  <a:extLst>
                    <a:ext uri="{9D8B030D-6E8A-4147-A177-3AD203B41FA5}">
                      <a16:colId xmlns:a16="http://schemas.microsoft.com/office/drawing/2014/main" val="2788130605"/>
                    </a:ext>
                  </a:extLst>
                </a:gridCol>
                <a:gridCol w="1699902">
                  <a:extLst>
                    <a:ext uri="{9D8B030D-6E8A-4147-A177-3AD203B41FA5}">
                      <a16:colId xmlns:a16="http://schemas.microsoft.com/office/drawing/2014/main" val="2853594471"/>
                    </a:ext>
                  </a:extLst>
                </a:gridCol>
              </a:tblGrid>
              <a:tr h="6564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all" spc="6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Secteur LACS</a:t>
                      </a:r>
                      <a:endParaRPr lang="fr-CA" sz="14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all" spc="6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fr-CA" sz="14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all" spc="6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fr-CA" sz="14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954168"/>
                  </a:ext>
                </a:extLst>
              </a:tr>
              <a:tr h="386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200 000 $</a:t>
                      </a:r>
                      <a:endParaRPr lang="fr-CA" sz="14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2 501,68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1 847,00</a:t>
                      </a:r>
                      <a:endParaRPr lang="fr-CA" sz="14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988011"/>
                  </a:ext>
                </a:extLst>
              </a:tr>
              <a:tr h="4090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300 000 $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3 579,52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2 374,01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5471285"/>
                  </a:ext>
                </a:extLst>
              </a:tr>
              <a:tr h="3769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4 657,36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2 901,01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5967"/>
                  </a:ext>
                </a:extLst>
              </a:tr>
              <a:tr h="3449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5 735,20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3 428,01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318626"/>
                  </a:ext>
                </a:extLst>
              </a:tr>
              <a:tr h="3208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6 813,04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3 955,01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7747"/>
                  </a:ext>
                </a:extLst>
              </a:tr>
              <a:tr h="4251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700 000 $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7 890,88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4 482,02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668632"/>
                  </a:ext>
                </a:extLst>
              </a:tr>
              <a:tr h="32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8 968,72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5 009,02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121743"/>
                  </a:ext>
                </a:extLst>
              </a:tr>
            </a:tbl>
          </a:graphicData>
        </a:graphic>
      </p:graphicFrame>
      <p:graphicFrame>
        <p:nvGraphicFramePr>
          <p:cNvPr id="9" name="Espace réservé du contenu 5">
            <a:extLst>
              <a:ext uri="{FF2B5EF4-FFF2-40B4-BE49-F238E27FC236}">
                <a16:creationId xmlns:a16="http://schemas.microsoft.com/office/drawing/2014/main" id="{8D12F464-B290-A12E-2DAB-6177E3DA86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625221"/>
              </p:ext>
            </p:extLst>
          </p:nvPr>
        </p:nvGraphicFramePr>
        <p:xfrm>
          <a:off x="639533" y="2837854"/>
          <a:ext cx="5169863" cy="3249155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770059">
                  <a:extLst>
                    <a:ext uri="{9D8B030D-6E8A-4147-A177-3AD203B41FA5}">
                      <a16:colId xmlns:a16="http://schemas.microsoft.com/office/drawing/2014/main" val="4179932499"/>
                    </a:ext>
                  </a:extLst>
                </a:gridCol>
                <a:gridCol w="1699902">
                  <a:extLst>
                    <a:ext uri="{9D8B030D-6E8A-4147-A177-3AD203B41FA5}">
                      <a16:colId xmlns:a16="http://schemas.microsoft.com/office/drawing/2014/main" val="2788130605"/>
                    </a:ext>
                  </a:extLst>
                </a:gridCol>
                <a:gridCol w="1699902">
                  <a:extLst>
                    <a:ext uri="{9D8B030D-6E8A-4147-A177-3AD203B41FA5}">
                      <a16:colId xmlns:a16="http://schemas.microsoft.com/office/drawing/2014/main" val="2853594471"/>
                    </a:ext>
                  </a:extLst>
                </a:gridCol>
              </a:tblGrid>
              <a:tr h="6564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all" spc="6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Secteur RURAL</a:t>
                      </a:r>
                      <a:endParaRPr lang="fr-CA" sz="14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all" spc="6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fr-CA" sz="14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all" spc="6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fr-CA" sz="14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954168"/>
                  </a:ext>
                </a:extLst>
              </a:tr>
              <a:tr h="386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100 000 $</a:t>
                      </a:r>
                      <a:endParaRPr lang="fr-CA" sz="14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1 423,84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1 320,00</a:t>
                      </a:r>
                      <a:endParaRPr lang="fr-CA" sz="14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988011"/>
                  </a:ext>
                </a:extLst>
              </a:tr>
              <a:tr h="4090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150 000 $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1 962,76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1 583,50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5471285"/>
                  </a:ext>
                </a:extLst>
              </a:tr>
              <a:tr h="3769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2 501,68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1 847,00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55967"/>
                  </a:ext>
                </a:extLst>
              </a:tr>
              <a:tr h="3449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3 040,60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2 110,51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318626"/>
                  </a:ext>
                </a:extLst>
              </a:tr>
              <a:tr h="3208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3 579,52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2 374,01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7747"/>
                  </a:ext>
                </a:extLst>
              </a:tr>
              <a:tr h="4251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350 000 $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4 118,44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2 637,51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668632"/>
                  </a:ext>
                </a:extLst>
              </a:tr>
              <a:tr h="32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400 000 $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4 657,36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2 901,01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121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341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4828C6-21AF-1CA8-90B1-DFB50738F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C26BC4-1FFD-8C6E-53F5-ABB262C5E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68334"/>
            <a:ext cx="8791501" cy="28664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7200" dirty="0"/>
              <a:t>BUDGET EN BREF</a:t>
            </a:r>
          </a:p>
        </p:txBody>
      </p:sp>
    </p:spTree>
    <p:extLst>
      <p:ext uri="{BB962C8B-B14F-4D97-AF65-F5344CB8AC3E}">
        <p14:creationId xmlns:p14="http://schemas.microsoft.com/office/powerpoint/2010/main" val="4284787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7B325C-3E35-45CF-9D07-3BCB281F3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15D3379-81DB-EBE0-463F-D3FA92269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DÉTAILS DU BUDGET</a:t>
            </a:r>
          </a:p>
        </p:txBody>
      </p:sp>
      <p:sp>
        <p:nvSpPr>
          <p:cNvPr id="22" name="Freeform 36">
            <a:extLst>
              <a:ext uri="{FF2B5EF4-FFF2-40B4-BE49-F238E27FC236}">
                <a16:creationId xmlns:a16="http://schemas.microsoft.com/office/drawing/2014/main" id="{C24BEC42-AFF3-40D1-93A2-A27A42E1E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608F427C-1EC9-4280-9367-F2B3AA063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98810A7-E114-447A-A7D6-69B27CFB5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8553069-1A99-1374-4873-C564E57F9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467917"/>
              </p:ext>
            </p:extLst>
          </p:nvPr>
        </p:nvGraphicFramePr>
        <p:xfrm>
          <a:off x="643854" y="729760"/>
          <a:ext cx="6270665" cy="5373607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</a:tblPr>
              <a:tblGrid>
                <a:gridCol w="1811887">
                  <a:extLst>
                    <a:ext uri="{9D8B030D-6E8A-4147-A177-3AD203B41FA5}">
                      <a16:colId xmlns:a16="http://schemas.microsoft.com/office/drawing/2014/main" val="573529846"/>
                    </a:ext>
                  </a:extLst>
                </a:gridCol>
                <a:gridCol w="1170093">
                  <a:extLst>
                    <a:ext uri="{9D8B030D-6E8A-4147-A177-3AD203B41FA5}">
                      <a16:colId xmlns:a16="http://schemas.microsoft.com/office/drawing/2014/main" val="3193201503"/>
                    </a:ext>
                  </a:extLst>
                </a:gridCol>
                <a:gridCol w="950351">
                  <a:extLst>
                    <a:ext uri="{9D8B030D-6E8A-4147-A177-3AD203B41FA5}">
                      <a16:colId xmlns:a16="http://schemas.microsoft.com/office/drawing/2014/main" val="108381259"/>
                    </a:ext>
                  </a:extLst>
                </a:gridCol>
                <a:gridCol w="1205156">
                  <a:extLst>
                    <a:ext uri="{9D8B030D-6E8A-4147-A177-3AD203B41FA5}">
                      <a16:colId xmlns:a16="http://schemas.microsoft.com/office/drawing/2014/main" val="3473933937"/>
                    </a:ext>
                  </a:extLst>
                </a:gridCol>
                <a:gridCol w="1133178">
                  <a:extLst>
                    <a:ext uri="{9D8B030D-6E8A-4147-A177-3AD203B41FA5}">
                      <a16:colId xmlns:a16="http://schemas.microsoft.com/office/drawing/2014/main" val="3345120416"/>
                    </a:ext>
                  </a:extLst>
                </a:gridCol>
              </a:tblGrid>
              <a:tr h="69487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fr-CA" sz="16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 2025</a:t>
                      </a:r>
                      <a:endParaRPr lang="fr-CA" sz="16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 2026</a:t>
                      </a:r>
                      <a:endParaRPr lang="fr-CA" sz="16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Variation $</a:t>
                      </a:r>
                      <a:endParaRPr lang="fr-CA" sz="16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6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Variation %</a:t>
                      </a:r>
                      <a:endParaRPr lang="fr-CA" sz="16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238752"/>
                  </a:ext>
                </a:extLst>
              </a:tr>
              <a:tr h="377414">
                <a:tc gridSpan="5"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REVENUS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101258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806581"/>
                  </a:ext>
                </a:extLst>
              </a:tr>
              <a:tr h="3916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Revenus de taxes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1 036 340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1 039 567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+ 3 227 $ 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727727"/>
                  </a:ext>
                </a:extLst>
              </a:tr>
              <a:tr h="596346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Paiements tenant lieu de taxes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977633"/>
                  </a:ext>
                </a:extLst>
              </a:tr>
              <a:tr h="3916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Services rendus</a:t>
                      </a:r>
                      <a:endParaRPr lang="fr-CA" sz="1200" b="1" i="0" u="none" strike="noStrike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159 101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148 851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(10 250 $)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(6,5 %)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932662"/>
                  </a:ext>
                </a:extLst>
              </a:tr>
              <a:tr h="3916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Imposition de droits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21 000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20 500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(500 $)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(2,4  %)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066125"/>
                  </a:ext>
                </a:extLst>
              </a:tr>
              <a:tr h="3916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Amendes et pénalités</a:t>
                      </a:r>
                      <a:endParaRPr lang="fr-CA" sz="1200" b="1" i="0" u="none" strike="noStrike" cap="none" spc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1 200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2 000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+ 800 $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+ 66,7 %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071157"/>
                  </a:ext>
                </a:extLst>
              </a:tr>
              <a:tr h="3916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Intérêts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11 500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7 500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(4 000 $)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(34,8 %)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074320"/>
                  </a:ext>
                </a:extLst>
              </a:tr>
              <a:tr h="3916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Autres revenus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200 000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+ 200 000 $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721087"/>
                  </a:ext>
                </a:extLst>
              </a:tr>
              <a:tr h="3916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Opérations de restructuration</a:t>
                      </a: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5 000</a:t>
                      </a: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30 000</a:t>
                      </a: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+ 25 000 $</a:t>
                      </a: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+ 600 %</a:t>
                      </a: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139530"/>
                  </a:ext>
                </a:extLst>
              </a:tr>
              <a:tr h="3916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Transfert de droit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158 097</a:t>
                      </a: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285 070</a:t>
                      </a: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+ 126 973 $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+ 66.4 %</a:t>
                      </a:r>
                      <a:endParaRPr lang="fr-CA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431699"/>
                  </a:ext>
                </a:extLst>
              </a:tr>
              <a:tr h="39163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DES REVENUS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1 392 238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1 733 488</a:t>
                      </a: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+ 341 251 $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200" b="1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+ 25 %</a:t>
                      </a:r>
                      <a:endParaRPr lang="fr-CA" sz="1200" b="1" i="0" u="none" strike="noStrike" cap="none" spc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305" marR="75944" marT="17801" marB="13351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192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9251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57B325C-3E35-45CF-9D07-3BCB281F3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0ED2505-4915-F7A3-F7BE-C4488BC99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DÉTAILS DU BUDGET</a:t>
            </a:r>
          </a:p>
        </p:txBody>
      </p:sp>
      <p:sp>
        <p:nvSpPr>
          <p:cNvPr id="25" name="Freeform 36">
            <a:extLst>
              <a:ext uri="{FF2B5EF4-FFF2-40B4-BE49-F238E27FC236}">
                <a16:creationId xmlns:a16="http://schemas.microsoft.com/office/drawing/2014/main" id="{C24BEC42-AFF3-40D1-93A2-A27A42E1E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7" name="Freeform: Shape 26">
            <a:extLst>
              <a:ext uri="{FF2B5EF4-FFF2-40B4-BE49-F238E27FC236}">
                <a16:creationId xmlns:a16="http://schemas.microsoft.com/office/drawing/2014/main" id="{608F427C-1EC9-4280-9367-F2B3AA063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8810A7-E114-447A-A7D6-69B27CFB5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6F229CD0-86A9-66C0-703A-4AB4A014FA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521644"/>
              </p:ext>
            </p:extLst>
          </p:nvPr>
        </p:nvGraphicFramePr>
        <p:xfrm>
          <a:off x="339053" y="999998"/>
          <a:ext cx="7124628" cy="4643700"/>
        </p:xfrm>
        <a:graphic>
          <a:graphicData uri="http://schemas.openxmlformats.org/drawingml/2006/table">
            <a:tbl>
              <a:tblPr firstRow="1" firstCol="1" bandRow="1"/>
              <a:tblGrid>
                <a:gridCol w="2716450">
                  <a:extLst>
                    <a:ext uri="{9D8B030D-6E8A-4147-A177-3AD203B41FA5}">
                      <a16:colId xmlns:a16="http://schemas.microsoft.com/office/drawing/2014/main" val="1152975657"/>
                    </a:ext>
                  </a:extLst>
                </a:gridCol>
                <a:gridCol w="1139029">
                  <a:extLst>
                    <a:ext uri="{9D8B030D-6E8A-4147-A177-3AD203B41FA5}">
                      <a16:colId xmlns:a16="http://schemas.microsoft.com/office/drawing/2014/main" val="3809197096"/>
                    </a:ext>
                  </a:extLst>
                </a:gridCol>
                <a:gridCol w="1035816">
                  <a:extLst>
                    <a:ext uri="{9D8B030D-6E8A-4147-A177-3AD203B41FA5}">
                      <a16:colId xmlns:a16="http://schemas.microsoft.com/office/drawing/2014/main" val="1024210712"/>
                    </a:ext>
                  </a:extLst>
                </a:gridCol>
                <a:gridCol w="1147630">
                  <a:extLst>
                    <a:ext uri="{9D8B030D-6E8A-4147-A177-3AD203B41FA5}">
                      <a16:colId xmlns:a16="http://schemas.microsoft.com/office/drawing/2014/main" val="2801517438"/>
                    </a:ext>
                  </a:extLst>
                </a:gridCol>
                <a:gridCol w="1085703">
                  <a:extLst>
                    <a:ext uri="{9D8B030D-6E8A-4147-A177-3AD203B41FA5}">
                      <a16:colId xmlns:a16="http://schemas.microsoft.com/office/drawing/2014/main" val="222921660"/>
                    </a:ext>
                  </a:extLst>
                </a:gridCol>
              </a:tblGrid>
              <a:tr h="51258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 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 2025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 2026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Variation $</a:t>
                      </a:r>
                      <a:endParaRPr lang="fr-CA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Variation %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020477"/>
                  </a:ext>
                </a:extLst>
              </a:tr>
              <a:tr h="375102">
                <a:tc gridSpan="5"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CHARGES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6939" marR="106939" marT="53470" marB="534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1847578"/>
                  </a:ext>
                </a:extLst>
              </a:tr>
              <a:tr h="29674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Administration générale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268 424 $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356 881$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+ 88 881 $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+ 33 %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213033"/>
                  </a:ext>
                </a:extLst>
              </a:tr>
              <a:tr h="29674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Sécurité publique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98 248 $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105 952 $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+ 7 704 $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+ 8 %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7578370"/>
                  </a:ext>
                </a:extLst>
              </a:tr>
              <a:tr h="54746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Transport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531 986 $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573 948 $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+ 41 962 $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+ 8 %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542778"/>
                  </a:ext>
                </a:extLst>
              </a:tr>
              <a:tr h="29674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Hygiène du milieu + autres</a:t>
                      </a:r>
                      <a:endParaRPr lang="fr-CA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242 624 $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248 783 $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+ 6 159 $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+ 3 %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3081852"/>
                  </a:ext>
                </a:extLst>
              </a:tr>
              <a:tr h="54746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Aménagement, Urbanisme et Développement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35 397 $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46 357 $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+ 10 960 $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+ 31 %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505396"/>
                  </a:ext>
                </a:extLst>
              </a:tr>
              <a:tr h="29674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Loisirs et culture</a:t>
                      </a:r>
                      <a:endParaRPr lang="fr-CA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47 575 $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72 676 $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+ 25 101 $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+ 53 %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1130885"/>
                  </a:ext>
                </a:extLst>
              </a:tr>
              <a:tr h="54746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Frais de financement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158 067 $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328 891 $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+ 170 824 $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+ 208 %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375766"/>
                  </a:ext>
                </a:extLst>
              </a:tr>
              <a:tr h="29674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Investissement</a:t>
                      </a:r>
                      <a:endParaRPr lang="fr-CA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1302872"/>
                  </a:ext>
                </a:extLst>
              </a:tr>
              <a:tr h="54746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TORAL DES DÉPENSES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1 382 321 $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1 733 488 $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+ 351 167 $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+ 25 %</a:t>
                      </a:r>
                      <a:endParaRPr lang="fr-CA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04" marR="80204" marT="111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316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862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747F1B4-B831-4277-8AB0-32767F7EB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D80CFA21-AB7C-4BEB-9BFF-05764FBBF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6115950-496C-6787-848E-269F2FEA3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INTÉRÊT SUR LA DETTE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2F7E335-851A-4CAE-B09F-E657819D4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0B541F0-7F6E-402E-84D8-CF96EACA5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" y="1762067"/>
            <a:ext cx="12192418" cy="5095933"/>
          </a:xfrm>
          <a:custGeom>
            <a:avLst/>
            <a:gdLst>
              <a:gd name="connsiteX0" fmla="*/ 1 w 12192418"/>
              <a:gd name="connsiteY0" fmla="*/ 0 h 5095933"/>
              <a:gd name="connsiteX1" fmla="*/ 71932 w 12192418"/>
              <a:gd name="connsiteY1" fmla="*/ 12261 h 5095933"/>
              <a:gd name="connsiteX2" fmla="*/ 282849 w 12192418"/>
              <a:gd name="connsiteY2" fmla="*/ 48343 h 5095933"/>
              <a:gd name="connsiteX3" fmla="*/ 436464 w 12192418"/>
              <a:gd name="connsiteY3" fmla="*/ 73565 h 5095933"/>
              <a:gd name="connsiteX4" fmla="*/ 619339 w 12192418"/>
              <a:gd name="connsiteY4" fmla="*/ 100188 h 5095933"/>
              <a:gd name="connsiteX5" fmla="*/ 836351 w 12192418"/>
              <a:gd name="connsiteY5" fmla="*/ 132066 h 5095933"/>
              <a:gd name="connsiteX6" fmla="*/ 1076528 w 12192418"/>
              <a:gd name="connsiteY6" fmla="*/ 165696 h 5095933"/>
              <a:gd name="connsiteX7" fmla="*/ 1347184 w 12192418"/>
              <a:gd name="connsiteY7" fmla="*/ 201077 h 5095933"/>
              <a:gd name="connsiteX8" fmla="*/ 1642223 w 12192418"/>
              <a:gd name="connsiteY8" fmla="*/ 238560 h 5095933"/>
              <a:gd name="connsiteX9" fmla="*/ 1962864 w 12192418"/>
              <a:gd name="connsiteY9" fmla="*/ 276043 h 5095933"/>
              <a:gd name="connsiteX10" fmla="*/ 2304232 w 12192418"/>
              <a:gd name="connsiteY10" fmla="*/ 314227 h 5095933"/>
              <a:gd name="connsiteX11" fmla="*/ 2672421 w 12192418"/>
              <a:gd name="connsiteY11" fmla="*/ 349608 h 5095933"/>
              <a:gd name="connsiteX12" fmla="*/ 3057678 w 12192418"/>
              <a:gd name="connsiteY12" fmla="*/ 383588 h 5095933"/>
              <a:gd name="connsiteX13" fmla="*/ 3464881 w 12192418"/>
              <a:gd name="connsiteY13" fmla="*/ 414415 h 5095933"/>
              <a:gd name="connsiteX14" fmla="*/ 3889152 w 12192418"/>
              <a:gd name="connsiteY14" fmla="*/ 443841 h 5095933"/>
              <a:gd name="connsiteX15" fmla="*/ 4331710 w 12192418"/>
              <a:gd name="connsiteY15" fmla="*/ 471515 h 5095933"/>
              <a:gd name="connsiteX16" fmla="*/ 4558476 w 12192418"/>
              <a:gd name="connsiteY16" fmla="*/ 481324 h 5095933"/>
              <a:gd name="connsiteX17" fmla="*/ 4790118 w 12192418"/>
              <a:gd name="connsiteY17" fmla="*/ 492183 h 5095933"/>
              <a:gd name="connsiteX18" fmla="*/ 5025418 w 12192418"/>
              <a:gd name="connsiteY18" fmla="*/ 502342 h 5095933"/>
              <a:gd name="connsiteX19" fmla="*/ 5261937 w 12192418"/>
              <a:gd name="connsiteY19" fmla="*/ 508998 h 5095933"/>
              <a:gd name="connsiteX20" fmla="*/ 5503332 w 12192418"/>
              <a:gd name="connsiteY20" fmla="*/ 514953 h 5095933"/>
              <a:gd name="connsiteX21" fmla="*/ 5747167 w 12192418"/>
              <a:gd name="connsiteY21" fmla="*/ 521259 h 5095933"/>
              <a:gd name="connsiteX22" fmla="*/ 5995877 w 12192418"/>
              <a:gd name="connsiteY22" fmla="*/ 525463 h 5095933"/>
              <a:gd name="connsiteX23" fmla="*/ 6247026 w 12192418"/>
              <a:gd name="connsiteY23" fmla="*/ 525463 h 5095933"/>
              <a:gd name="connsiteX24" fmla="*/ 6500613 w 12192418"/>
              <a:gd name="connsiteY24" fmla="*/ 527565 h 5095933"/>
              <a:gd name="connsiteX25" fmla="*/ 6756639 w 12192418"/>
              <a:gd name="connsiteY25" fmla="*/ 525463 h 5095933"/>
              <a:gd name="connsiteX26" fmla="*/ 7016322 w 12192418"/>
              <a:gd name="connsiteY26" fmla="*/ 521259 h 5095933"/>
              <a:gd name="connsiteX27" fmla="*/ 7276005 w 12192418"/>
              <a:gd name="connsiteY27" fmla="*/ 517406 h 5095933"/>
              <a:gd name="connsiteX28" fmla="*/ 7539345 w 12192418"/>
              <a:gd name="connsiteY28" fmla="*/ 508998 h 5095933"/>
              <a:gd name="connsiteX29" fmla="*/ 7805124 w 12192418"/>
              <a:gd name="connsiteY29" fmla="*/ 500241 h 5095933"/>
              <a:gd name="connsiteX30" fmla="*/ 8070903 w 12192418"/>
              <a:gd name="connsiteY30" fmla="*/ 490082 h 5095933"/>
              <a:gd name="connsiteX31" fmla="*/ 8339121 w 12192418"/>
              <a:gd name="connsiteY31" fmla="*/ 475719 h 5095933"/>
              <a:gd name="connsiteX32" fmla="*/ 8609776 w 12192418"/>
              <a:gd name="connsiteY32" fmla="*/ 458554 h 5095933"/>
              <a:gd name="connsiteX33" fmla="*/ 8881651 w 12192418"/>
              <a:gd name="connsiteY33" fmla="*/ 442089 h 5095933"/>
              <a:gd name="connsiteX34" fmla="*/ 9153526 w 12192418"/>
              <a:gd name="connsiteY34" fmla="*/ 421071 h 5095933"/>
              <a:gd name="connsiteX35" fmla="*/ 9429058 w 12192418"/>
              <a:gd name="connsiteY35" fmla="*/ 395849 h 5095933"/>
              <a:gd name="connsiteX36" fmla="*/ 9700933 w 12192418"/>
              <a:gd name="connsiteY36" fmla="*/ 370626 h 5095933"/>
              <a:gd name="connsiteX37" fmla="*/ 9977684 w 12192418"/>
              <a:gd name="connsiteY37" fmla="*/ 341551 h 5095933"/>
              <a:gd name="connsiteX38" fmla="*/ 10255655 w 12192418"/>
              <a:gd name="connsiteY38" fmla="*/ 309673 h 5095933"/>
              <a:gd name="connsiteX39" fmla="*/ 10529968 w 12192418"/>
              <a:gd name="connsiteY39" fmla="*/ 276043 h 5095933"/>
              <a:gd name="connsiteX40" fmla="*/ 10807939 w 12192418"/>
              <a:gd name="connsiteY40" fmla="*/ 236809 h 5095933"/>
              <a:gd name="connsiteX41" fmla="*/ 11084690 w 12192418"/>
              <a:gd name="connsiteY41" fmla="*/ 194772 h 5095933"/>
              <a:gd name="connsiteX42" fmla="*/ 11362661 w 12192418"/>
              <a:gd name="connsiteY42" fmla="*/ 153085 h 5095933"/>
              <a:gd name="connsiteX43" fmla="*/ 11639412 w 12192418"/>
              <a:gd name="connsiteY43" fmla="*/ 104392 h 5095933"/>
              <a:gd name="connsiteX44" fmla="*/ 11914945 w 12192418"/>
              <a:gd name="connsiteY44" fmla="*/ 54648 h 5095933"/>
              <a:gd name="connsiteX45" fmla="*/ 12191696 w 12192418"/>
              <a:gd name="connsiteY45" fmla="*/ 2452 h 5095933"/>
              <a:gd name="connsiteX46" fmla="*/ 12191696 w 12192418"/>
              <a:gd name="connsiteY46" fmla="*/ 2109542 h 5095933"/>
              <a:gd name="connsiteX47" fmla="*/ 12191999 w 12192418"/>
              <a:gd name="connsiteY47" fmla="*/ 2109542 h 5095933"/>
              <a:gd name="connsiteX48" fmla="*/ 12191999 w 12192418"/>
              <a:gd name="connsiteY48" fmla="*/ 2802467 h 5095933"/>
              <a:gd name="connsiteX49" fmla="*/ 12192418 w 12192418"/>
              <a:gd name="connsiteY49" fmla="*/ 2802467 h 5095933"/>
              <a:gd name="connsiteX50" fmla="*/ 12192418 w 12192418"/>
              <a:gd name="connsiteY50" fmla="*/ 5095933 h 5095933"/>
              <a:gd name="connsiteX51" fmla="*/ 1 w 12192418"/>
              <a:gd name="connsiteY51" fmla="*/ 5095933 h 5095933"/>
              <a:gd name="connsiteX52" fmla="*/ 1 w 12192418"/>
              <a:gd name="connsiteY52" fmla="*/ 4074529 h 5095933"/>
              <a:gd name="connsiteX53" fmla="*/ 0 w 12192418"/>
              <a:gd name="connsiteY53" fmla="*/ 4074529 h 5095933"/>
              <a:gd name="connsiteX54" fmla="*/ 0 w 12192418"/>
              <a:gd name="connsiteY54" fmla="*/ 2109542 h 5095933"/>
              <a:gd name="connsiteX55" fmla="*/ 1 w 12192418"/>
              <a:gd name="connsiteY55" fmla="*/ 2109542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418" h="5095933">
                <a:moveTo>
                  <a:pt x="1" y="0"/>
                </a:moveTo>
                <a:lnTo>
                  <a:pt x="71932" y="12261"/>
                </a:lnTo>
                <a:lnTo>
                  <a:pt x="282849" y="48343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4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7"/>
                </a:lnTo>
                <a:lnTo>
                  <a:pt x="2672421" y="349608"/>
                </a:lnTo>
                <a:lnTo>
                  <a:pt x="3057678" y="383588"/>
                </a:lnTo>
                <a:lnTo>
                  <a:pt x="3464881" y="414415"/>
                </a:lnTo>
                <a:lnTo>
                  <a:pt x="3889152" y="443841"/>
                </a:lnTo>
                <a:lnTo>
                  <a:pt x="4331710" y="471515"/>
                </a:lnTo>
                <a:lnTo>
                  <a:pt x="4558476" y="481324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7" y="521259"/>
                </a:lnTo>
                <a:lnTo>
                  <a:pt x="5995877" y="525463"/>
                </a:lnTo>
                <a:lnTo>
                  <a:pt x="6247026" y="525463"/>
                </a:lnTo>
                <a:lnTo>
                  <a:pt x="6500613" y="527565"/>
                </a:lnTo>
                <a:lnTo>
                  <a:pt x="6756639" y="525463"/>
                </a:lnTo>
                <a:lnTo>
                  <a:pt x="7016322" y="521259"/>
                </a:lnTo>
                <a:lnTo>
                  <a:pt x="7276005" y="517406"/>
                </a:lnTo>
                <a:lnTo>
                  <a:pt x="7539345" y="508998"/>
                </a:lnTo>
                <a:lnTo>
                  <a:pt x="7805124" y="500241"/>
                </a:lnTo>
                <a:lnTo>
                  <a:pt x="8070903" y="490082"/>
                </a:lnTo>
                <a:lnTo>
                  <a:pt x="8339121" y="475719"/>
                </a:lnTo>
                <a:lnTo>
                  <a:pt x="8609776" y="458554"/>
                </a:lnTo>
                <a:lnTo>
                  <a:pt x="8881651" y="442089"/>
                </a:lnTo>
                <a:lnTo>
                  <a:pt x="9153526" y="421071"/>
                </a:lnTo>
                <a:lnTo>
                  <a:pt x="9429058" y="395849"/>
                </a:lnTo>
                <a:lnTo>
                  <a:pt x="9700933" y="370626"/>
                </a:lnTo>
                <a:lnTo>
                  <a:pt x="9977684" y="341551"/>
                </a:lnTo>
                <a:lnTo>
                  <a:pt x="10255655" y="309673"/>
                </a:lnTo>
                <a:lnTo>
                  <a:pt x="10529968" y="276043"/>
                </a:lnTo>
                <a:lnTo>
                  <a:pt x="10807939" y="236809"/>
                </a:lnTo>
                <a:lnTo>
                  <a:pt x="11084690" y="194772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109542"/>
                </a:lnTo>
                <a:lnTo>
                  <a:pt x="12191999" y="2109542"/>
                </a:lnTo>
                <a:lnTo>
                  <a:pt x="12191999" y="2802467"/>
                </a:lnTo>
                <a:lnTo>
                  <a:pt x="12192418" y="2802467"/>
                </a:lnTo>
                <a:lnTo>
                  <a:pt x="12192418" y="5095933"/>
                </a:lnTo>
                <a:lnTo>
                  <a:pt x="1" y="5095933"/>
                </a:lnTo>
                <a:lnTo>
                  <a:pt x="1" y="4074529"/>
                </a:lnTo>
                <a:lnTo>
                  <a:pt x="0" y="4074529"/>
                </a:lnTo>
                <a:lnTo>
                  <a:pt x="0" y="2109542"/>
                </a:lnTo>
                <a:lnTo>
                  <a:pt x="1" y="21095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fr-CA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5DA7C12C-4C5E-10D9-CAC1-3CDF798F46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7826844"/>
              </p:ext>
            </p:extLst>
          </p:nvPr>
        </p:nvGraphicFramePr>
        <p:xfrm>
          <a:off x="648930" y="3131270"/>
          <a:ext cx="10895373" cy="2712444"/>
        </p:xfrm>
        <a:graphic>
          <a:graphicData uri="http://schemas.openxmlformats.org/drawingml/2006/table">
            <a:tbl>
              <a:tblPr firstRow="1" firstCol="1" bandRow="1"/>
              <a:tblGrid>
                <a:gridCol w="3160640">
                  <a:extLst>
                    <a:ext uri="{9D8B030D-6E8A-4147-A177-3AD203B41FA5}">
                      <a16:colId xmlns:a16="http://schemas.microsoft.com/office/drawing/2014/main" val="915675440"/>
                    </a:ext>
                  </a:extLst>
                </a:gridCol>
                <a:gridCol w="2562904">
                  <a:extLst>
                    <a:ext uri="{9D8B030D-6E8A-4147-A177-3AD203B41FA5}">
                      <a16:colId xmlns:a16="http://schemas.microsoft.com/office/drawing/2014/main" val="1624272567"/>
                    </a:ext>
                  </a:extLst>
                </a:gridCol>
                <a:gridCol w="2562904">
                  <a:extLst>
                    <a:ext uri="{9D8B030D-6E8A-4147-A177-3AD203B41FA5}">
                      <a16:colId xmlns:a16="http://schemas.microsoft.com/office/drawing/2014/main" val="3755474644"/>
                    </a:ext>
                  </a:extLst>
                </a:gridCol>
                <a:gridCol w="2608925">
                  <a:extLst>
                    <a:ext uri="{9D8B030D-6E8A-4147-A177-3AD203B41FA5}">
                      <a16:colId xmlns:a16="http://schemas.microsoft.com/office/drawing/2014/main" val="407594437"/>
                    </a:ext>
                  </a:extLst>
                </a:gridCol>
              </a:tblGrid>
              <a:tr h="460375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1" i="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fr-CA" sz="36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fr-CA" sz="3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fr-CA" sz="3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Variation $</a:t>
                      </a:r>
                      <a:endParaRPr lang="fr-CA" sz="3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534345"/>
                  </a:ext>
                </a:extLst>
              </a:tr>
              <a:tr h="460375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Intérêts</a:t>
                      </a:r>
                      <a:endParaRPr lang="fr-CA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131 302 $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136 738 $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+ 5 436 $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97076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Frais de financement</a:t>
                      </a:r>
                      <a:endParaRPr lang="fr-CA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11 571 $</a:t>
                      </a:r>
                      <a:endParaRPr lang="fr-CA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(11 571 $)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256929"/>
                  </a:ext>
                </a:extLst>
              </a:tr>
              <a:tr h="460375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Paiement en capital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15 194 $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192 153 $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+ 176 959 $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9410670"/>
                  </a:ext>
                </a:extLst>
              </a:tr>
              <a:tr h="460375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Autres intérêts et frais</a:t>
                      </a:r>
                      <a:endParaRPr lang="fr-CA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CA" sz="2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475096"/>
                  </a:ext>
                </a:extLst>
              </a:tr>
              <a:tr h="460375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fr-CA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158 067 $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328 891 $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+ 170 824 $</a:t>
                      </a:r>
                      <a:endParaRPr lang="fr-CA" sz="3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8371" marR="138371" marT="192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245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121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385109D7-F292-05DF-DEBF-8363894883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39890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4880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92E254-C4B7-09D3-98E5-9AFE2782C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68334"/>
            <a:ext cx="8791501" cy="286640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7200" dirty="0"/>
              <a:t>SITUATION FINANCIÈRE DE LA MUNICIPALITÉ</a:t>
            </a:r>
          </a:p>
        </p:txBody>
      </p:sp>
    </p:spTree>
    <p:extLst>
      <p:ext uri="{BB962C8B-B14F-4D97-AF65-F5344CB8AC3E}">
        <p14:creationId xmlns:p14="http://schemas.microsoft.com/office/powerpoint/2010/main" val="2407884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964943-B91F-CEBC-9B3C-D2A570BCA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SOURCE DE REVENUS</a:t>
            </a:r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AE99F399-AFE8-7DFC-AA8E-CA888BEFC7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946523"/>
              </p:ext>
            </p:extLst>
          </p:nvPr>
        </p:nvGraphicFramePr>
        <p:xfrm>
          <a:off x="646110" y="1295400"/>
          <a:ext cx="10707689" cy="4988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72282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Espace réservé du contenu 12">
            <a:extLst>
              <a:ext uri="{FF2B5EF4-FFF2-40B4-BE49-F238E27FC236}">
                <a16:creationId xmlns:a16="http://schemas.microsoft.com/office/drawing/2014/main" id="{05E6787D-888F-0C04-32CF-4DC2079481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127665"/>
              </p:ext>
            </p:extLst>
          </p:nvPr>
        </p:nvGraphicFramePr>
        <p:xfrm>
          <a:off x="565150" y="576943"/>
          <a:ext cx="7882164" cy="5184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1295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57B325C-3E35-45CF-9D07-3BCB281F3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8E7F580-5796-982B-06BB-4E426E268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400" b="0" i="0" u="sng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RÔLE D’ÉVALUATION</a:t>
            </a:r>
          </a:p>
        </p:txBody>
      </p:sp>
      <p:sp>
        <p:nvSpPr>
          <p:cNvPr id="25" name="Freeform 36">
            <a:extLst>
              <a:ext uri="{FF2B5EF4-FFF2-40B4-BE49-F238E27FC236}">
                <a16:creationId xmlns:a16="http://schemas.microsoft.com/office/drawing/2014/main" id="{C24BEC42-AFF3-40D1-93A2-A27A42E1E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7" name="Freeform: Shape 26">
            <a:extLst>
              <a:ext uri="{FF2B5EF4-FFF2-40B4-BE49-F238E27FC236}">
                <a16:creationId xmlns:a16="http://schemas.microsoft.com/office/drawing/2014/main" id="{608F427C-1EC9-4280-9367-F2B3AA063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8810A7-E114-447A-A7D6-69B27CFB5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9F76CB8-B264-8196-8B18-CC13786190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307801"/>
              </p:ext>
            </p:extLst>
          </p:nvPr>
        </p:nvGraphicFramePr>
        <p:xfrm>
          <a:off x="643854" y="722233"/>
          <a:ext cx="6641201" cy="54130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19072">
                  <a:extLst>
                    <a:ext uri="{9D8B030D-6E8A-4147-A177-3AD203B41FA5}">
                      <a16:colId xmlns:a16="http://schemas.microsoft.com/office/drawing/2014/main" val="4171496149"/>
                    </a:ext>
                  </a:extLst>
                </a:gridCol>
                <a:gridCol w="3122129">
                  <a:extLst>
                    <a:ext uri="{9D8B030D-6E8A-4147-A177-3AD203B41FA5}">
                      <a16:colId xmlns:a16="http://schemas.microsoft.com/office/drawing/2014/main" val="1969077158"/>
                    </a:ext>
                  </a:extLst>
                </a:gridCol>
              </a:tblGrid>
              <a:tr h="1092111">
                <a:tc>
                  <a:txBody>
                    <a:bodyPr/>
                    <a:lstStyle/>
                    <a:p>
                      <a:pPr algn="ctr"/>
                      <a:r>
                        <a:rPr lang="fr-CA" sz="3100"/>
                        <a:t>CATÉGORIE</a:t>
                      </a:r>
                      <a:endParaRPr lang="fr-CA" sz="3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100"/>
                        <a:t>VALEUR FONCIÈRE</a:t>
                      </a:r>
                      <a:endParaRPr lang="fr-CA" sz="3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504921"/>
                  </a:ext>
                </a:extLst>
              </a:tr>
              <a:tr h="617280">
                <a:tc>
                  <a:txBody>
                    <a:bodyPr/>
                    <a:lstStyle/>
                    <a:p>
                      <a:r>
                        <a:rPr lang="fr-CA" sz="3100"/>
                        <a:t>Résidentielle</a:t>
                      </a:r>
                      <a:endParaRPr lang="fr-CA" sz="3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100" dirty="0"/>
                        <a:t>95 085 776$</a:t>
                      </a:r>
                      <a:endParaRPr lang="fr-CA" sz="3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297575"/>
                  </a:ext>
                </a:extLst>
              </a:tr>
              <a:tr h="617280">
                <a:tc>
                  <a:txBody>
                    <a:bodyPr/>
                    <a:lstStyle/>
                    <a:p>
                      <a:r>
                        <a:rPr lang="fr-CA" sz="3100" dirty="0"/>
                        <a:t>6 logements et +</a:t>
                      </a:r>
                      <a:endParaRPr lang="fr-CA" sz="3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sz="3100" dirty="0"/>
                        <a:t>0 $</a:t>
                      </a:r>
                      <a:endParaRPr lang="fr-CA" sz="3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463837"/>
                  </a:ext>
                </a:extLst>
              </a:tr>
              <a:tr h="617280">
                <a:tc>
                  <a:txBody>
                    <a:bodyPr/>
                    <a:lstStyle/>
                    <a:p>
                      <a:r>
                        <a:rPr lang="fr-CA" sz="3100"/>
                        <a:t>Non résidentielle</a:t>
                      </a:r>
                      <a:endParaRPr lang="fr-CA" sz="3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sz="3100" dirty="0"/>
                        <a:t>4 528 924 $</a:t>
                      </a:r>
                      <a:endParaRPr lang="fr-CA" sz="3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290458"/>
                  </a:ext>
                </a:extLst>
              </a:tr>
              <a:tr h="617280">
                <a:tc>
                  <a:txBody>
                    <a:bodyPr/>
                    <a:lstStyle/>
                    <a:p>
                      <a:r>
                        <a:rPr lang="fr-CA" sz="3100"/>
                        <a:t>Industrielle</a:t>
                      </a:r>
                      <a:endParaRPr lang="fr-CA" sz="3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sz="3100" dirty="0"/>
                        <a:t>409 500 $</a:t>
                      </a:r>
                      <a:endParaRPr lang="fr-CA" sz="3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840667"/>
                  </a:ext>
                </a:extLst>
              </a:tr>
              <a:tr h="617280">
                <a:tc>
                  <a:txBody>
                    <a:bodyPr/>
                    <a:lstStyle/>
                    <a:p>
                      <a:r>
                        <a:rPr lang="fr-CA" sz="3100"/>
                        <a:t>Agricole</a:t>
                      </a:r>
                      <a:endParaRPr lang="fr-CA" sz="3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sz="3100" dirty="0"/>
                        <a:t>14 999 300 $</a:t>
                      </a:r>
                      <a:endParaRPr lang="fr-CA" sz="3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4968904"/>
                  </a:ext>
                </a:extLst>
              </a:tr>
              <a:tr h="617280">
                <a:tc>
                  <a:txBody>
                    <a:bodyPr/>
                    <a:lstStyle/>
                    <a:p>
                      <a:r>
                        <a:rPr lang="fr-CA" sz="3100"/>
                        <a:t>Forestière</a:t>
                      </a:r>
                      <a:endParaRPr lang="fr-CA" sz="3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lnB w="12700" cmpd="sng"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sz="3100" dirty="0"/>
                        <a:t>9 498 600 $</a:t>
                      </a:r>
                      <a:endParaRPr lang="fr-CA" sz="3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lnB w="12700" cmpd="sng">
                      <a:noFill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49680"/>
                  </a:ext>
                </a:extLst>
              </a:tr>
              <a:tr h="617280">
                <a:tc>
                  <a:txBody>
                    <a:bodyPr/>
                    <a:lstStyle/>
                    <a:p>
                      <a:pPr algn="l"/>
                      <a:r>
                        <a:rPr lang="fr-CA" sz="3100" b="1" dirty="0"/>
                        <a:t>TOTAL</a:t>
                      </a:r>
                      <a:endParaRPr lang="fr-CA" sz="3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sz="3100" b="1" dirty="0"/>
                        <a:t>124 607 900 $</a:t>
                      </a:r>
                      <a:endParaRPr lang="fr-CA" sz="3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1749" marR="101749" marT="50875" marB="50875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9577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573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Espace réservé du contenu 12">
            <a:extLst>
              <a:ext uri="{FF2B5EF4-FFF2-40B4-BE49-F238E27FC236}">
                <a16:creationId xmlns:a16="http://schemas.microsoft.com/office/drawing/2014/main" id="{21B6AD48-9BE0-E224-C6D6-EB5BAA18D5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3083946"/>
              </p:ext>
            </p:extLst>
          </p:nvPr>
        </p:nvGraphicFramePr>
        <p:xfrm>
          <a:off x="565150" y="576943"/>
          <a:ext cx="8132536" cy="5184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88038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7A868CFA-A9A7-AF8B-61B5-3964E7EC87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8815264"/>
              </p:ext>
            </p:extLst>
          </p:nvPr>
        </p:nvGraphicFramePr>
        <p:xfrm>
          <a:off x="565149" y="631371"/>
          <a:ext cx="8241393" cy="5129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79421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8BF64B20-C94D-9130-EA69-B26922EF76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561149"/>
              </p:ext>
            </p:extLst>
          </p:nvPr>
        </p:nvGraphicFramePr>
        <p:xfrm>
          <a:off x="565150" y="533400"/>
          <a:ext cx="8350250" cy="5227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0602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60C102AF-16CD-E275-76EA-D85D0952F9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866483"/>
              </p:ext>
            </p:extLst>
          </p:nvPr>
        </p:nvGraphicFramePr>
        <p:xfrm>
          <a:off x="565149" y="468086"/>
          <a:ext cx="8676821" cy="5292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25717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40B216-6275-1FC7-875A-246178C0B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QUOTE-PART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5BA03647-B293-3FEE-387C-D45A79C403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8481670"/>
              </p:ext>
            </p:extLst>
          </p:nvPr>
        </p:nvGraphicFramePr>
        <p:xfrm>
          <a:off x="737551" y="1234440"/>
          <a:ext cx="9573483" cy="494684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67438">
                  <a:extLst>
                    <a:ext uri="{9D8B030D-6E8A-4147-A177-3AD203B41FA5}">
                      <a16:colId xmlns:a16="http://schemas.microsoft.com/office/drawing/2014/main" val="2028087853"/>
                    </a:ext>
                  </a:extLst>
                </a:gridCol>
                <a:gridCol w="1903310">
                  <a:extLst>
                    <a:ext uri="{9D8B030D-6E8A-4147-A177-3AD203B41FA5}">
                      <a16:colId xmlns:a16="http://schemas.microsoft.com/office/drawing/2014/main" val="143827011"/>
                    </a:ext>
                  </a:extLst>
                </a:gridCol>
                <a:gridCol w="1903310">
                  <a:extLst>
                    <a:ext uri="{9D8B030D-6E8A-4147-A177-3AD203B41FA5}">
                      <a16:colId xmlns:a16="http://schemas.microsoft.com/office/drawing/2014/main" val="505182993"/>
                    </a:ext>
                  </a:extLst>
                </a:gridCol>
                <a:gridCol w="2199425">
                  <a:extLst>
                    <a:ext uri="{9D8B030D-6E8A-4147-A177-3AD203B41FA5}">
                      <a16:colId xmlns:a16="http://schemas.microsoft.com/office/drawing/2014/main" val="2535659326"/>
                    </a:ext>
                  </a:extLst>
                </a:gridCol>
              </a:tblGrid>
              <a:tr h="290991">
                <a:tc gridSpan="4">
                  <a:txBody>
                    <a:bodyPr/>
                    <a:lstStyle/>
                    <a:p>
                      <a:pPr algn="ctr"/>
                      <a:r>
                        <a:rPr lang="fr-CA" sz="1000" dirty="0"/>
                        <a:t>QUOTE PART MRC</a:t>
                      </a:r>
                    </a:p>
                  </a:txBody>
                  <a:tcPr marL="52994" marR="52994" marT="26497" marB="26497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610154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 b="1"/>
                        <a:t>POSTE BUDGÉTAIRE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 dirty="0"/>
                        <a:t>2025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2026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VARIATION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1504657771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Législation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dirty="0"/>
                        <a:t>6 282 $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6 105 $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- 3 %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117455742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Administration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dirty="0"/>
                        <a:t>10 456 $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12 440 $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+ 19 %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2678442705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Évaluation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17 731 $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18 495 $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+ 4 %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2419384645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Sécurité publique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2 297 $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2 098 $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- 9 %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2204269318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Transport adapté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dirty="0"/>
                        <a:t>2 580 $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2 586 $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 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2129863629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Transport collectif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524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222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- 58 %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1542288469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Matières résiduelles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32 741 $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32 809 $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452770704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Matières recyclables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5 646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dirty="0"/>
                        <a:t>3 863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- 32 %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2953040299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Cours d’eau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2 996 $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dirty="0"/>
                        <a:t>1 814 $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- 39 %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1621639107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Fosses septiques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35 941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35 407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- 1 %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1174207388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Aménagement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11 975 $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1 566 $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- 87 %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209563551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Inspection régionale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23 422 $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dirty="0"/>
                        <a:t>32 068 $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+ 37 %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3882042291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Développement économique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endParaRPr lang="fr-CA" sz="1000"/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12 723 $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-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1932662747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/>
                        <a:t>Loisirs et Culture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/>
                        <a:t>3 453 $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dirty="0"/>
                        <a:t>4 454 $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+ 29 %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3706072773"/>
                  </a:ext>
                </a:extLst>
              </a:tr>
              <a:tr h="290991">
                <a:tc>
                  <a:txBody>
                    <a:bodyPr/>
                    <a:lstStyle/>
                    <a:p>
                      <a:r>
                        <a:rPr lang="fr-CA" sz="1000" b="1"/>
                        <a:t>TOTAL</a:t>
                      </a:r>
                    </a:p>
                  </a:txBody>
                  <a:tcPr marL="52994" marR="52994" marT="26497" marB="264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/>
                        <a:t>156 044 $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 dirty="0"/>
                        <a:t>166 650 $</a:t>
                      </a:r>
                    </a:p>
                  </a:txBody>
                  <a:tcPr marL="52994" marR="52994" marT="26497" marB="2649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 dirty="0"/>
                        <a:t>7 %</a:t>
                      </a:r>
                    </a:p>
                  </a:txBody>
                  <a:tcPr marL="52994" marR="52994" marT="26497" marB="26497" anchor="ctr"/>
                </a:tc>
                <a:extLst>
                  <a:ext uri="{0D108BD9-81ED-4DB2-BD59-A6C34878D82A}">
                    <a16:rowId xmlns:a16="http://schemas.microsoft.com/office/drawing/2014/main" val="1148093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86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FB5BAC-04F0-39C9-2640-C0B8613E9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8791501" cy="2866405"/>
          </a:xfrm>
        </p:spPr>
        <p:txBody>
          <a:bodyPr>
            <a:normAutofit/>
          </a:bodyPr>
          <a:lstStyle/>
          <a:p>
            <a:r>
              <a:rPr lang="fr-CA" sz="7200" dirty="0"/>
              <a:t>ÉVOLUTION DE LA TAXATION</a:t>
            </a:r>
          </a:p>
        </p:txBody>
      </p:sp>
    </p:spTree>
    <p:extLst>
      <p:ext uri="{BB962C8B-B14F-4D97-AF65-F5344CB8AC3E}">
        <p14:creationId xmlns:p14="http://schemas.microsoft.com/office/powerpoint/2010/main" val="521621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27CF008-4B18-436D-B2D5-C1346C12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22DAD8-5F67-4B73-ADA9-06EF381F7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3484979-094E-B422-D7F8-AF4B55ECFB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916" y="4854346"/>
            <a:ext cx="9149350" cy="868026"/>
          </a:xfrm>
        </p:spPr>
        <p:txBody>
          <a:bodyPr>
            <a:normAutofit/>
          </a:bodyPr>
          <a:lstStyle/>
          <a:p>
            <a:r>
              <a:rPr lang="fr-CA" sz="4800" dirty="0">
                <a:solidFill>
                  <a:srgbClr val="EBEBEB"/>
                </a:solidFill>
              </a:rPr>
              <a:t>ÉVOLUTION DES TAXES 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40FCA126-E746-942D-A5D4-68C4C1EEED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908279"/>
              </p:ext>
            </p:extLst>
          </p:nvPr>
        </p:nvGraphicFramePr>
        <p:xfrm>
          <a:off x="787858" y="343874"/>
          <a:ext cx="9150808" cy="3747559"/>
        </p:xfrm>
        <a:graphic>
          <a:graphicData uri="http://schemas.openxmlformats.org/drawingml/2006/table">
            <a:tbl>
              <a:tblPr firstRow="1" bandRow="1">
                <a:solidFill>
                  <a:srgbClr val="F2F2F2">
                    <a:alpha val="30196"/>
                  </a:srgbClr>
                </a:solidFill>
                <a:tableStyleId>{5C22544A-7EE6-4342-B048-85BDC9FD1C3A}</a:tableStyleId>
              </a:tblPr>
              <a:tblGrid>
                <a:gridCol w="1857692">
                  <a:extLst>
                    <a:ext uri="{9D8B030D-6E8A-4147-A177-3AD203B41FA5}">
                      <a16:colId xmlns:a16="http://schemas.microsoft.com/office/drawing/2014/main" val="2462810373"/>
                    </a:ext>
                  </a:extLst>
                </a:gridCol>
                <a:gridCol w="1823279">
                  <a:extLst>
                    <a:ext uri="{9D8B030D-6E8A-4147-A177-3AD203B41FA5}">
                      <a16:colId xmlns:a16="http://schemas.microsoft.com/office/drawing/2014/main" val="3341114328"/>
                    </a:ext>
                  </a:extLst>
                </a:gridCol>
                <a:gridCol w="1823279">
                  <a:extLst>
                    <a:ext uri="{9D8B030D-6E8A-4147-A177-3AD203B41FA5}">
                      <a16:colId xmlns:a16="http://schemas.microsoft.com/office/drawing/2014/main" val="3897038288"/>
                    </a:ext>
                  </a:extLst>
                </a:gridCol>
                <a:gridCol w="1823279">
                  <a:extLst>
                    <a:ext uri="{9D8B030D-6E8A-4147-A177-3AD203B41FA5}">
                      <a16:colId xmlns:a16="http://schemas.microsoft.com/office/drawing/2014/main" val="861114564"/>
                    </a:ext>
                  </a:extLst>
                </a:gridCol>
                <a:gridCol w="1823279">
                  <a:extLst>
                    <a:ext uri="{9D8B030D-6E8A-4147-A177-3AD203B41FA5}">
                      <a16:colId xmlns:a16="http://schemas.microsoft.com/office/drawing/2014/main" val="2378939126"/>
                    </a:ext>
                  </a:extLst>
                </a:gridCol>
              </a:tblGrid>
              <a:tr h="403353">
                <a:tc>
                  <a:txBody>
                    <a:bodyPr/>
                    <a:lstStyle/>
                    <a:p>
                      <a:r>
                        <a:rPr lang="fr-CA" sz="1300" b="1" cap="none" spc="0">
                          <a:solidFill>
                            <a:schemeClr val="bg1"/>
                          </a:solidFill>
                        </a:rPr>
                        <a:t>DESCRIPTION</a:t>
                      </a:r>
                    </a:p>
                  </a:txBody>
                  <a:tcPr marL="110780" marR="85215" marT="85215" marB="85215" anchor="ctr">
                    <a:lnL w="19050" cap="flat" cmpd="sng" algn="ctr">
                      <a:noFill/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b="1" cap="none" spc="0" dirty="0">
                          <a:solidFill>
                            <a:schemeClr val="bg1"/>
                          </a:solidFill>
                        </a:rPr>
                        <a:t>2023</a:t>
                      </a:r>
                    </a:p>
                  </a:txBody>
                  <a:tcPr marL="110780" marR="85215" marT="85215" marB="85215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b="1" cap="none" spc="0" dirty="0">
                          <a:solidFill>
                            <a:schemeClr val="bg1"/>
                          </a:solidFill>
                        </a:rPr>
                        <a:t>2024</a:t>
                      </a:r>
                    </a:p>
                  </a:txBody>
                  <a:tcPr marL="110780" marR="85215" marT="85215" marB="85215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b="1" cap="none" spc="0" dirty="0">
                          <a:solidFill>
                            <a:schemeClr val="bg1"/>
                          </a:solidFill>
                        </a:rPr>
                        <a:t>2025</a:t>
                      </a:r>
                    </a:p>
                  </a:txBody>
                  <a:tcPr marL="110780" marR="85215" marT="85215" marB="85215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b="1" cap="none" spc="0" dirty="0">
                          <a:solidFill>
                            <a:schemeClr val="bg1"/>
                          </a:solidFill>
                        </a:rPr>
                        <a:t>2026</a:t>
                      </a:r>
                    </a:p>
                  </a:txBody>
                  <a:tcPr marL="110780" marR="85215" marT="85215" marB="85215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417652"/>
                  </a:ext>
                </a:extLst>
              </a:tr>
              <a:tr h="403353">
                <a:tc>
                  <a:txBody>
                    <a:bodyPr/>
                    <a:lstStyle/>
                    <a:p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Taxe foncière</a:t>
                      </a:r>
                    </a:p>
                  </a:txBody>
                  <a:tcPr marL="110780" marR="85215" marT="85215" marB="85215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0,99 $/100$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1,0442 $/100$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>
                          <a:solidFill>
                            <a:schemeClr val="tx1"/>
                          </a:solidFill>
                        </a:rPr>
                        <a:t>0,52 $/100$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0,4699 $/100$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997038"/>
                  </a:ext>
                </a:extLst>
              </a:tr>
              <a:tr h="403353">
                <a:tc>
                  <a:txBody>
                    <a:bodyPr/>
                    <a:lstStyle/>
                    <a:p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Service de la dette (Ensemble)</a:t>
                      </a:r>
                    </a:p>
                  </a:txBody>
                  <a:tcPr marL="110780" marR="85215" marT="85215" marB="85215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0,0185 $/100$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0,0336 $/100$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0,0336 $/100$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0,0571 $/100$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129597"/>
                  </a:ext>
                </a:extLst>
              </a:tr>
              <a:tr h="602188">
                <a:tc>
                  <a:txBody>
                    <a:bodyPr/>
                    <a:lstStyle/>
                    <a:p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Service de la dette (desservie)</a:t>
                      </a:r>
                    </a:p>
                  </a:txBody>
                  <a:tcPr marL="110780" marR="85215" marT="85215" marB="85215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691,11 $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943,33 $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0,8540 $/100$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0,6060 $/100$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07923"/>
                  </a:ext>
                </a:extLst>
              </a:tr>
              <a:tr h="602188">
                <a:tc>
                  <a:txBody>
                    <a:bodyPr/>
                    <a:lstStyle/>
                    <a:p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Tarifs (police, incendie et infrastructure)</a:t>
                      </a:r>
                    </a:p>
                  </a:txBody>
                  <a:tcPr marL="110780" marR="85215" marT="85215" marB="85215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13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13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13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278 $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036100"/>
                  </a:ext>
                </a:extLst>
              </a:tr>
              <a:tr h="603852">
                <a:tc>
                  <a:txBody>
                    <a:bodyPr/>
                    <a:lstStyle/>
                    <a:p>
                      <a:r>
                        <a:rPr lang="fr-CA" sz="1300" cap="none" spc="0">
                          <a:solidFill>
                            <a:schemeClr val="tx1"/>
                          </a:solidFill>
                        </a:rPr>
                        <a:t>Services (aqueduc, égout et vidange)</a:t>
                      </a:r>
                    </a:p>
                  </a:txBody>
                  <a:tcPr marL="110780" marR="85215" marT="85215" marB="85215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1 581,27 $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1 843,15 $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1 816,98 $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noFill/>
                      <a:prstDash val="solid"/>
                    </a:lnL>
                    <a:lnR w="6350" cap="flat" cmpd="sng" algn="ctr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cap="none" spc="0" dirty="0">
                          <a:solidFill>
                            <a:schemeClr val="tx1"/>
                          </a:solidFill>
                        </a:rPr>
                        <a:t>1 125 $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722192"/>
                  </a:ext>
                </a:extLst>
              </a:tr>
              <a:tr h="403353">
                <a:tc>
                  <a:txBody>
                    <a:bodyPr/>
                    <a:lstStyle/>
                    <a:p>
                      <a:pPr algn="ctr"/>
                      <a:r>
                        <a:rPr lang="fr-CA" sz="1300" b="0" cap="none" spc="0" dirty="0">
                          <a:solidFill>
                            <a:schemeClr val="tx1"/>
                          </a:solidFill>
                        </a:rPr>
                        <a:t>Fosse septique </a:t>
                      </a:r>
                    </a:p>
                  </a:txBody>
                  <a:tcPr marL="110780" marR="85215" marT="85215" marB="85215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b="0" cap="none" spc="0" dirty="0">
                          <a:solidFill>
                            <a:schemeClr val="tx1"/>
                          </a:solidFill>
                        </a:rPr>
                        <a:t>187 $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b="0" cap="none" spc="0" dirty="0">
                          <a:solidFill>
                            <a:schemeClr val="tx1"/>
                          </a:solidFill>
                        </a:rPr>
                        <a:t>168 $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b="0" cap="none" spc="0" dirty="0">
                          <a:solidFill>
                            <a:schemeClr val="tx1"/>
                          </a:solidFill>
                        </a:rPr>
                        <a:t>168 $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300" b="0" cap="none" spc="0" dirty="0">
                          <a:solidFill>
                            <a:schemeClr val="tx1"/>
                          </a:solidFill>
                        </a:rPr>
                        <a:t>190 $</a:t>
                      </a:r>
                    </a:p>
                  </a:txBody>
                  <a:tcPr marL="110780" marR="85215" marT="85215" marB="85215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F2F2F2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280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38066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ABDA96-5402-FAD4-2CA6-9A50ABB4B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68334"/>
            <a:ext cx="8791501" cy="28664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7200" dirty="0"/>
              <a:t>PLAN TRIENNAL D’IMMOBILISATION</a:t>
            </a:r>
          </a:p>
        </p:txBody>
      </p:sp>
    </p:spTree>
    <p:extLst>
      <p:ext uri="{BB962C8B-B14F-4D97-AF65-F5344CB8AC3E}">
        <p14:creationId xmlns:p14="http://schemas.microsoft.com/office/powerpoint/2010/main" val="39591743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0" name="Picture 13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1" name="Oval 15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13" name="Picture 17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7B325C-3E35-45CF-9D07-3BCB281F3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0466D21-294A-3941-E2AC-EAEF70DE3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25" y="1325880"/>
            <a:ext cx="3352375" cy="306650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PLAN EN ÉVOLUTION DANS LE TEMPS</a:t>
            </a:r>
          </a:p>
        </p:txBody>
      </p:sp>
      <p:sp>
        <p:nvSpPr>
          <p:cNvPr id="26" name="Freeform 36">
            <a:extLst>
              <a:ext uri="{FF2B5EF4-FFF2-40B4-BE49-F238E27FC236}">
                <a16:creationId xmlns:a16="http://schemas.microsoft.com/office/drawing/2014/main" id="{C24BEC42-AFF3-40D1-93A2-A27A42E1E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8" name="Freeform: Shape 27">
            <a:extLst>
              <a:ext uri="{FF2B5EF4-FFF2-40B4-BE49-F238E27FC236}">
                <a16:creationId xmlns:a16="http://schemas.microsoft.com/office/drawing/2014/main" id="{608F427C-1EC9-4280-9367-F2B3AA063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98810A7-E114-447A-A7D6-69B27CFB5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C6E9FAD3-B68B-85A7-0D74-54B3D8031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318260" y="-178405"/>
            <a:ext cx="24323401" cy="63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63BF5ADC-27E3-04B0-8A28-64298E4583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5567039"/>
              </p:ext>
            </p:extLst>
          </p:nvPr>
        </p:nvGraphicFramePr>
        <p:xfrm>
          <a:off x="378784" y="198120"/>
          <a:ext cx="6857041" cy="6324597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3507911">
                  <a:extLst>
                    <a:ext uri="{9D8B030D-6E8A-4147-A177-3AD203B41FA5}">
                      <a16:colId xmlns:a16="http://schemas.microsoft.com/office/drawing/2014/main" val="1450931936"/>
                    </a:ext>
                  </a:extLst>
                </a:gridCol>
                <a:gridCol w="816141">
                  <a:extLst>
                    <a:ext uri="{9D8B030D-6E8A-4147-A177-3AD203B41FA5}">
                      <a16:colId xmlns:a16="http://schemas.microsoft.com/office/drawing/2014/main" val="3646986361"/>
                    </a:ext>
                  </a:extLst>
                </a:gridCol>
                <a:gridCol w="816141">
                  <a:extLst>
                    <a:ext uri="{9D8B030D-6E8A-4147-A177-3AD203B41FA5}">
                      <a16:colId xmlns:a16="http://schemas.microsoft.com/office/drawing/2014/main" val="99347633"/>
                    </a:ext>
                  </a:extLst>
                </a:gridCol>
                <a:gridCol w="816141">
                  <a:extLst>
                    <a:ext uri="{9D8B030D-6E8A-4147-A177-3AD203B41FA5}">
                      <a16:colId xmlns:a16="http://schemas.microsoft.com/office/drawing/2014/main" val="375455675"/>
                    </a:ext>
                  </a:extLst>
                </a:gridCol>
                <a:gridCol w="900707">
                  <a:extLst>
                    <a:ext uri="{9D8B030D-6E8A-4147-A177-3AD203B41FA5}">
                      <a16:colId xmlns:a16="http://schemas.microsoft.com/office/drawing/2014/main" val="1426903475"/>
                    </a:ext>
                  </a:extLst>
                </a:gridCol>
              </a:tblGrid>
              <a:tr h="2189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2026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2027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2028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TOTAL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681359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INFRASTRUCTURES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145992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Réservoir incendie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30 000 $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30 000 $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700554"/>
                  </a:ext>
                </a:extLst>
              </a:tr>
              <a:tr h="5264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Rechargement –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Rang Saint-Étienne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10 000 $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10 000 $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147753"/>
                  </a:ext>
                </a:extLst>
              </a:tr>
              <a:tr h="5264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Travaux –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Rang 1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10 000 $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10 000 $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1750"/>
                  </a:ext>
                </a:extLst>
              </a:tr>
              <a:tr h="5264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Rechargement –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Saint-Alexandre Sud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10 000 $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10 000 $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994889"/>
                  </a:ext>
                </a:extLst>
              </a:tr>
              <a:tr h="5264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Rechargement –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Route Fortin 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15 000 $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15 000 $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027759"/>
                  </a:ext>
                </a:extLst>
              </a:tr>
              <a:tr h="5264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Rechargement –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Rang Saint-Guillaume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15 000 $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15 000 $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15289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Reprofilage de fossé et élagage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30 000 $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30 000 $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0484759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BÄTIMENTS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90418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406706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945157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VÉHICULES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592146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612631"/>
                  </a:ext>
                </a:extLst>
              </a:tr>
              <a:tr h="4083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MACHINERIE, OUTILLAGE ET ÉQUIPEMENTS DIVERS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603686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202739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TERRAINS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237823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 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850770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AUTRES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fr-CA" sz="1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491735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 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232415"/>
                  </a:ext>
                </a:extLst>
              </a:tr>
              <a:tr h="2189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TOTAL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60 000 $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30 000 $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>
                          <a:effectLst/>
                        </a:rPr>
                        <a:t>30 000 $</a:t>
                      </a:r>
                      <a:endParaRPr lang="fr-CA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000" dirty="0">
                          <a:effectLst/>
                        </a:rPr>
                        <a:t>120 000 $</a:t>
                      </a:r>
                      <a:endParaRPr lang="fr-CA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066" marR="23066" marT="0" marB="0" anchor="ctr"/>
                </a:tc>
                <a:extLst>
                  <a:ext uri="{0D108BD9-81ED-4DB2-BD59-A6C34878D82A}">
                    <a16:rowId xmlns:a16="http://schemas.microsoft.com/office/drawing/2014/main" val="330970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386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D27CF008-4B18-436D-B2D5-C1346C12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E22DAD8-5F67-4B73-ADA9-06EF381F7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9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2CD6DE6-0048-166A-B177-E50E478F24E6}"/>
              </a:ext>
            </a:extLst>
          </p:cNvPr>
          <p:cNvSpPr txBox="1"/>
          <p:nvPr/>
        </p:nvSpPr>
        <p:spPr>
          <a:xfrm>
            <a:off x="636916" y="4854346"/>
            <a:ext cx="9149350" cy="8680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4800" b="0" i="0" u="sng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TAXATIONS FONCIÈRES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075A879D-EEB6-6E19-8043-279FF9D56A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952558"/>
              </p:ext>
            </p:extLst>
          </p:nvPr>
        </p:nvGraphicFramePr>
        <p:xfrm>
          <a:off x="994096" y="640081"/>
          <a:ext cx="8433534" cy="329184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198979">
                  <a:extLst>
                    <a:ext uri="{9D8B030D-6E8A-4147-A177-3AD203B41FA5}">
                      <a16:colId xmlns:a16="http://schemas.microsoft.com/office/drawing/2014/main" val="1767253539"/>
                    </a:ext>
                  </a:extLst>
                </a:gridCol>
                <a:gridCol w="2078185">
                  <a:extLst>
                    <a:ext uri="{9D8B030D-6E8A-4147-A177-3AD203B41FA5}">
                      <a16:colId xmlns:a16="http://schemas.microsoft.com/office/drawing/2014/main" val="2225944031"/>
                    </a:ext>
                  </a:extLst>
                </a:gridCol>
                <a:gridCol w="2078185">
                  <a:extLst>
                    <a:ext uri="{9D8B030D-6E8A-4147-A177-3AD203B41FA5}">
                      <a16:colId xmlns:a16="http://schemas.microsoft.com/office/drawing/2014/main" val="4288289487"/>
                    </a:ext>
                  </a:extLst>
                </a:gridCol>
                <a:gridCol w="2078185">
                  <a:extLst>
                    <a:ext uri="{9D8B030D-6E8A-4147-A177-3AD203B41FA5}">
                      <a16:colId xmlns:a16="http://schemas.microsoft.com/office/drawing/2014/main" val="2048970129"/>
                    </a:ext>
                  </a:extLst>
                </a:gridCol>
              </a:tblGrid>
              <a:tr h="411481">
                <a:tc gridSpan="4">
                  <a:txBody>
                    <a:bodyPr/>
                    <a:lstStyle/>
                    <a:p>
                      <a:pPr algn="ctr"/>
                      <a:r>
                        <a:rPr lang="fr-CA" sz="1800"/>
                        <a:t>TAUX DES TAXES FONCIÈRES</a:t>
                      </a:r>
                    </a:p>
                  </a:txBody>
                  <a:tcPr marL="93518" marR="93518" marT="46759" marB="46759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674651"/>
                  </a:ext>
                </a:extLst>
              </a:tr>
              <a:tr h="411481">
                <a:tc>
                  <a:txBody>
                    <a:bodyPr/>
                    <a:lstStyle/>
                    <a:p>
                      <a:pPr algn="ctr"/>
                      <a:r>
                        <a:rPr lang="fr-CA" sz="1800" b="1"/>
                        <a:t>CATÉGORIE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b="1"/>
                        <a:t>TAUX 2025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b="1" dirty="0"/>
                        <a:t>TAUX 2026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b="1" dirty="0"/>
                        <a:t>VARIATION %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1108754"/>
                  </a:ext>
                </a:extLst>
              </a:tr>
              <a:tr h="411481">
                <a:tc>
                  <a:txBody>
                    <a:bodyPr/>
                    <a:lstStyle/>
                    <a:p>
                      <a:r>
                        <a:rPr lang="fr-CA" sz="1800"/>
                        <a:t>Résidentielle</a:t>
                      </a:r>
                    </a:p>
                  </a:txBody>
                  <a:tcPr marL="93518" marR="93518" marT="46759" marB="4675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1,0442 $ / 100 $</a:t>
                      </a:r>
                    </a:p>
                  </a:txBody>
                  <a:tcPr marL="93518" marR="93518" marT="46759" marB="4675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0,4699 $/100$</a:t>
                      </a:r>
                    </a:p>
                  </a:txBody>
                  <a:tcPr marL="93518" marR="93518" marT="46759" marB="4675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- 55 %</a:t>
                      </a:r>
                    </a:p>
                  </a:txBody>
                  <a:tcPr marL="93518" marR="93518" marT="46759" marB="46759"/>
                </a:tc>
                <a:extLst>
                  <a:ext uri="{0D108BD9-81ED-4DB2-BD59-A6C34878D82A}">
                    <a16:rowId xmlns:a16="http://schemas.microsoft.com/office/drawing/2014/main" val="487250353"/>
                  </a:ext>
                </a:extLst>
              </a:tr>
              <a:tr h="411481">
                <a:tc>
                  <a:txBody>
                    <a:bodyPr/>
                    <a:lstStyle/>
                    <a:p>
                      <a:r>
                        <a:rPr lang="fr-CA" sz="1800" dirty="0"/>
                        <a:t>6 logements et +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 1,0442 $ / 100 $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0,4699 $/100$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- 55 %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418668"/>
                  </a:ext>
                </a:extLst>
              </a:tr>
              <a:tr h="411481">
                <a:tc>
                  <a:txBody>
                    <a:bodyPr/>
                    <a:lstStyle/>
                    <a:p>
                      <a:r>
                        <a:rPr lang="fr-CA" sz="1800"/>
                        <a:t>Non résidentielle</a:t>
                      </a:r>
                    </a:p>
                  </a:txBody>
                  <a:tcPr marL="93518" marR="93518" marT="46759" marB="4675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1,0442 $ / 100 $</a:t>
                      </a:r>
                    </a:p>
                  </a:txBody>
                  <a:tcPr marL="93518" marR="93518" marT="46759" marB="4675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0,4699 $/100$</a:t>
                      </a:r>
                    </a:p>
                  </a:txBody>
                  <a:tcPr marL="93518" marR="93518" marT="46759" marB="4675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- 55 %</a:t>
                      </a:r>
                    </a:p>
                  </a:txBody>
                  <a:tcPr marL="93518" marR="93518" marT="46759" marB="46759"/>
                </a:tc>
                <a:extLst>
                  <a:ext uri="{0D108BD9-81ED-4DB2-BD59-A6C34878D82A}">
                    <a16:rowId xmlns:a16="http://schemas.microsoft.com/office/drawing/2014/main" val="2373663863"/>
                  </a:ext>
                </a:extLst>
              </a:tr>
              <a:tr h="411481">
                <a:tc>
                  <a:txBody>
                    <a:bodyPr/>
                    <a:lstStyle/>
                    <a:p>
                      <a:r>
                        <a:rPr lang="fr-CA" sz="1800"/>
                        <a:t>Industrielle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1,0442 $ / 100 $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0,4699 $/100$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- 55 %</a:t>
                      </a:r>
                    </a:p>
                  </a:txBody>
                  <a:tcPr marL="93518" marR="93518" marT="46759" marB="4675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310217"/>
                  </a:ext>
                </a:extLst>
              </a:tr>
              <a:tr h="411481">
                <a:tc>
                  <a:txBody>
                    <a:bodyPr/>
                    <a:lstStyle/>
                    <a:p>
                      <a:r>
                        <a:rPr lang="fr-CA" sz="1800"/>
                        <a:t>Agricole</a:t>
                      </a:r>
                    </a:p>
                  </a:txBody>
                  <a:tcPr marL="93518" marR="93518" marT="46759" marB="46759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1,0442 $ / 100 $</a:t>
                      </a:r>
                    </a:p>
                  </a:txBody>
                  <a:tcPr marL="93518" marR="93518" marT="46759" marB="46759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0,4699 $/100$</a:t>
                      </a:r>
                    </a:p>
                  </a:txBody>
                  <a:tcPr marL="93518" marR="93518" marT="46759" marB="46759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- 55 %</a:t>
                      </a:r>
                    </a:p>
                  </a:txBody>
                  <a:tcPr marL="93518" marR="93518" marT="46759" marB="46759"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030098"/>
                  </a:ext>
                </a:extLst>
              </a:tr>
              <a:tr h="411481">
                <a:tc>
                  <a:txBody>
                    <a:bodyPr/>
                    <a:lstStyle/>
                    <a:p>
                      <a:r>
                        <a:rPr lang="fr-CA" sz="1800"/>
                        <a:t>Forestière</a:t>
                      </a:r>
                    </a:p>
                  </a:txBody>
                  <a:tcPr marL="93518" marR="93518" marT="46759" marB="467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1,0442 $ / 100 $</a:t>
                      </a:r>
                    </a:p>
                  </a:txBody>
                  <a:tcPr marL="93518" marR="93518" marT="46759" marB="467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0,4699 $/100$</a:t>
                      </a:r>
                    </a:p>
                  </a:txBody>
                  <a:tcPr marL="93518" marR="93518" marT="46759" marB="467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800" dirty="0"/>
                        <a:t>- 55 %</a:t>
                      </a:r>
                    </a:p>
                  </a:txBody>
                  <a:tcPr marL="93518" marR="93518" marT="46759" marB="467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385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26093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CD0C4F-39A5-AC4E-D2CD-6A0ADDD593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63" name="Oval 62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D27CF008-4B18-436D-B2D5-C1346C12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E22DAD8-5F67-4B73-ADA9-06EF381F7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75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B2679DE-D679-2BF9-683A-9F27C7EB2BA4}"/>
              </a:ext>
            </a:extLst>
          </p:cNvPr>
          <p:cNvSpPr txBox="1"/>
          <p:nvPr/>
        </p:nvSpPr>
        <p:spPr>
          <a:xfrm>
            <a:off x="636916" y="4854346"/>
            <a:ext cx="9149350" cy="8680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4800" b="0" i="0" u="sng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TAXATIONS FONCIÈRES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556450D2-9A3A-5081-DCAE-C4417AE0AC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828625"/>
              </p:ext>
            </p:extLst>
          </p:nvPr>
        </p:nvGraphicFramePr>
        <p:xfrm>
          <a:off x="635458" y="1168319"/>
          <a:ext cx="9150809" cy="22353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76283">
                  <a:extLst>
                    <a:ext uri="{9D8B030D-6E8A-4147-A177-3AD203B41FA5}">
                      <a16:colId xmlns:a16="http://schemas.microsoft.com/office/drawing/2014/main" val="1995235325"/>
                    </a:ext>
                  </a:extLst>
                </a:gridCol>
                <a:gridCol w="2295339">
                  <a:extLst>
                    <a:ext uri="{9D8B030D-6E8A-4147-A177-3AD203B41FA5}">
                      <a16:colId xmlns:a16="http://schemas.microsoft.com/office/drawing/2014/main" val="2136821891"/>
                    </a:ext>
                  </a:extLst>
                </a:gridCol>
                <a:gridCol w="1948313">
                  <a:extLst>
                    <a:ext uri="{9D8B030D-6E8A-4147-A177-3AD203B41FA5}">
                      <a16:colId xmlns:a16="http://schemas.microsoft.com/office/drawing/2014/main" val="839577938"/>
                    </a:ext>
                  </a:extLst>
                </a:gridCol>
                <a:gridCol w="2430874">
                  <a:extLst>
                    <a:ext uri="{9D8B030D-6E8A-4147-A177-3AD203B41FA5}">
                      <a16:colId xmlns:a16="http://schemas.microsoft.com/office/drawing/2014/main" val="435124536"/>
                    </a:ext>
                  </a:extLst>
                </a:gridCol>
              </a:tblGrid>
              <a:tr h="495750">
                <a:tc gridSpan="4">
                  <a:txBody>
                    <a:bodyPr/>
                    <a:lstStyle/>
                    <a:p>
                      <a:pPr algn="ctr"/>
                      <a:r>
                        <a:rPr lang="fr-CA" sz="1700" b="0" cap="none" spc="0">
                          <a:solidFill>
                            <a:schemeClr val="bg1"/>
                          </a:solidFill>
                        </a:rPr>
                        <a:t>TAUX DU SERVICE DE LA DETTE</a:t>
                      </a:r>
                    </a:p>
                  </a:txBody>
                  <a:tcPr marL="141791" marR="187028" marT="109071" marB="109071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08515"/>
                  </a:ext>
                </a:extLst>
              </a:tr>
              <a:tr h="495750">
                <a:tc>
                  <a:txBody>
                    <a:bodyPr/>
                    <a:lstStyle/>
                    <a:p>
                      <a:pPr algn="ctr"/>
                      <a:r>
                        <a:rPr lang="fr-CA" sz="1700" b="1" cap="none" spc="0">
                          <a:solidFill>
                            <a:schemeClr val="tx1"/>
                          </a:solidFill>
                        </a:rPr>
                        <a:t>CATÉGORIE</a:t>
                      </a:r>
                    </a:p>
                  </a:txBody>
                  <a:tcPr marL="141791" marR="187028" marT="109071" marB="10907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700" b="1" cap="none" spc="0" dirty="0">
                          <a:solidFill>
                            <a:schemeClr val="tx1"/>
                          </a:solidFill>
                        </a:rPr>
                        <a:t>TAUX 2025</a:t>
                      </a:r>
                    </a:p>
                  </a:txBody>
                  <a:tcPr marL="141791" marR="187028" marT="109071" marB="10907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700" b="1" cap="none" spc="0" dirty="0">
                          <a:solidFill>
                            <a:schemeClr val="tx1"/>
                          </a:solidFill>
                        </a:rPr>
                        <a:t>TAUX 2026</a:t>
                      </a:r>
                    </a:p>
                  </a:txBody>
                  <a:tcPr marL="141791" marR="187028" marT="109071" marB="10907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700" b="1" cap="none" spc="0" dirty="0">
                          <a:solidFill>
                            <a:schemeClr val="tx1"/>
                          </a:solidFill>
                        </a:rPr>
                        <a:t>VARIATION %</a:t>
                      </a:r>
                    </a:p>
                  </a:txBody>
                  <a:tcPr marL="141791" marR="187028" marT="109071" marB="109071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249491"/>
                  </a:ext>
                </a:extLst>
              </a:tr>
              <a:tr h="495750">
                <a:tc>
                  <a:txBody>
                    <a:bodyPr/>
                    <a:lstStyle/>
                    <a:p>
                      <a:r>
                        <a:rPr lang="fr-CA" sz="1700" b="1" cap="none" spc="0" dirty="0">
                          <a:solidFill>
                            <a:schemeClr val="tx1"/>
                          </a:solidFill>
                        </a:rPr>
                        <a:t>Ensemble</a:t>
                      </a:r>
                    </a:p>
                  </a:txBody>
                  <a:tcPr marL="141791" marR="187028" marT="109071" marB="10907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700" cap="none" spc="0">
                          <a:solidFill>
                            <a:schemeClr val="tx1"/>
                          </a:solidFill>
                        </a:rPr>
                        <a:t>0,0336 $ / 100 $</a:t>
                      </a:r>
                    </a:p>
                  </a:txBody>
                  <a:tcPr marL="141791" marR="187028" marT="109071" marB="10907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700" cap="none" spc="0" dirty="0">
                          <a:solidFill>
                            <a:schemeClr val="tx1"/>
                          </a:solidFill>
                        </a:rPr>
                        <a:t>0,0571 $ /100$</a:t>
                      </a:r>
                    </a:p>
                  </a:txBody>
                  <a:tcPr marL="141791" marR="187028" marT="109071" marB="109071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700" cap="none" spc="0" dirty="0">
                          <a:solidFill>
                            <a:schemeClr val="tx1"/>
                          </a:solidFill>
                        </a:rPr>
                        <a:t>+ 70 %</a:t>
                      </a:r>
                    </a:p>
                  </a:txBody>
                  <a:tcPr marL="141791" marR="187028" marT="109071" marB="1090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111073"/>
                  </a:ext>
                </a:extLst>
              </a:tr>
              <a:tr h="748120">
                <a:tc>
                  <a:txBody>
                    <a:bodyPr/>
                    <a:lstStyle/>
                    <a:p>
                      <a:r>
                        <a:rPr lang="fr-CA" sz="1700" b="1" cap="none" spc="0" dirty="0">
                          <a:solidFill>
                            <a:schemeClr val="tx1"/>
                          </a:solidFill>
                        </a:rPr>
                        <a:t>Desservie</a:t>
                      </a:r>
                    </a:p>
                  </a:txBody>
                  <a:tcPr marL="141791" marR="187028" marT="109071" marB="10907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700" cap="none" spc="0">
                          <a:solidFill>
                            <a:schemeClr val="tx1"/>
                          </a:solidFill>
                        </a:rPr>
                        <a:t>0,8876 $ / 100 $</a:t>
                      </a:r>
                    </a:p>
                  </a:txBody>
                  <a:tcPr marL="141791" marR="187028" marT="109071" marB="10907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700" cap="none" spc="0" dirty="0">
                          <a:solidFill>
                            <a:schemeClr val="tx1"/>
                          </a:solidFill>
                        </a:rPr>
                        <a:t>0,6631 $ / 100 $</a:t>
                      </a:r>
                    </a:p>
                  </a:txBody>
                  <a:tcPr marL="141791" marR="187028" marT="109071" marB="109071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700" cap="none" spc="0" dirty="0">
                          <a:solidFill>
                            <a:schemeClr val="tx1"/>
                          </a:solidFill>
                        </a:rPr>
                        <a:t>- 25 %</a:t>
                      </a:r>
                    </a:p>
                  </a:txBody>
                  <a:tcPr marL="141791" marR="187028" marT="109071" marB="109071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412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145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79D458-7C5D-AAEF-65E9-0D05B8CBD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D27CF008-4B18-436D-B2D5-C1346C12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E22DAD8-5F67-4B73-ADA9-06EF381F7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9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08907C2-0FEA-F25D-9BD1-85DBCE00CFBD}"/>
              </a:ext>
            </a:extLst>
          </p:cNvPr>
          <p:cNvSpPr txBox="1"/>
          <p:nvPr/>
        </p:nvSpPr>
        <p:spPr>
          <a:xfrm>
            <a:off x="636916" y="4854346"/>
            <a:ext cx="9149350" cy="8680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4800" b="0" i="0" u="sng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TAXATIONS ET TARIFICATIONS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EBD77D70-E781-2D7F-144E-C662279B1F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32103"/>
              </p:ext>
            </p:extLst>
          </p:nvPr>
        </p:nvGraphicFramePr>
        <p:xfrm>
          <a:off x="635458" y="797020"/>
          <a:ext cx="9150807" cy="29779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84154">
                  <a:extLst>
                    <a:ext uri="{9D8B030D-6E8A-4147-A177-3AD203B41FA5}">
                      <a16:colId xmlns:a16="http://schemas.microsoft.com/office/drawing/2014/main" val="1767253539"/>
                    </a:ext>
                  </a:extLst>
                </a:gridCol>
                <a:gridCol w="2255551">
                  <a:extLst>
                    <a:ext uri="{9D8B030D-6E8A-4147-A177-3AD203B41FA5}">
                      <a16:colId xmlns:a16="http://schemas.microsoft.com/office/drawing/2014/main" val="2225944031"/>
                    </a:ext>
                  </a:extLst>
                </a:gridCol>
                <a:gridCol w="2255551">
                  <a:extLst>
                    <a:ext uri="{9D8B030D-6E8A-4147-A177-3AD203B41FA5}">
                      <a16:colId xmlns:a16="http://schemas.microsoft.com/office/drawing/2014/main" val="4288289487"/>
                    </a:ext>
                  </a:extLst>
                </a:gridCol>
                <a:gridCol w="2255551">
                  <a:extLst>
                    <a:ext uri="{9D8B030D-6E8A-4147-A177-3AD203B41FA5}">
                      <a16:colId xmlns:a16="http://schemas.microsoft.com/office/drawing/2014/main" val="2048970129"/>
                    </a:ext>
                  </a:extLst>
                </a:gridCol>
              </a:tblGrid>
              <a:tr h="343012">
                <a:tc gridSpan="4">
                  <a:txBody>
                    <a:bodyPr/>
                    <a:lstStyle/>
                    <a:p>
                      <a:pPr algn="ctr"/>
                      <a:r>
                        <a:rPr lang="fr-CA" sz="1500"/>
                        <a:t>TAXES DE SERVICE ET COMPENSATION</a:t>
                      </a:r>
                    </a:p>
                  </a:txBody>
                  <a:tcPr marL="77957" marR="77957" marT="38979" marB="38979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674651"/>
                  </a:ext>
                </a:extLst>
              </a:tr>
              <a:tr h="343012">
                <a:tc>
                  <a:txBody>
                    <a:bodyPr/>
                    <a:lstStyle/>
                    <a:p>
                      <a:pPr algn="ctr"/>
                      <a:r>
                        <a:rPr lang="fr-CA" sz="1500" b="1"/>
                        <a:t>SERVICES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b="1" dirty="0"/>
                        <a:t>TAUX 2025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b="1" dirty="0"/>
                        <a:t>TAUX 2026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b="1" dirty="0"/>
                        <a:t>VARIATION %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1108754"/>
                  </a:ext>
                </a:extLst>
              </a:tr>
              <a:tr h="343012">
                <a:tc>
                  <a:txBody>
                    <a:bodyPr/>
                    <a:lstStyle/>
                    <a:p>
                      <a:r>
                        <a:rPr lang="fr-CA" sz="1500" dirty="0"/>
                        <a:t>Aqueduc-Égout </a:t>
                      </a:r>
                    </a:p>
                  </a:txBody>
                  <a:tcPr marL="77957" marR="77957" marT="38979" marB="3897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1 639 $</a:t>
                      </a:r>
                    </a:p>
                  </a:txBody>
                  <a:tcPr marL="77957" marR="77957" marT="38979" marB="3897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800 $</a:t>
                      </a:r>
                    </a:p>
                  </a:txBody>
                  <a:tcPr marL="77957" marR="77957" marT="38979" marB="3897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- 52 %</a:t>
                      </a:r>
                    </a:p>
                  </a:txBody>
                  <a:tcPr marL="77957" marR="77957" marT="38979" marB="3897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7250353"/>
                  </a:ext>
                </a:extLst>
              </a:tr>
              <a:tr h="343012">
                <a:tc>
                  <a:txBody>
                    <a:bodyPr/>
                    <a:lstStyle/>
                    <a:p>
                      <a:r>
                        <a:rPr lang="fr-CA" sz="1500"/>
                        <a:t>Matières résiduelles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178 $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325 $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+ 83 %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663863"/>
                  </a:ext>
                </a:extLst>
              </a:tr>
              <a:tr h="576884">
                <a:tc>
                  <a:txBody>
                    <a:bodyPr/>
                    <a:lstStyle/>
                    <a:p>
                      <a:r>
                        <a:rPr lang="fr-CA" sz="1500" dirty="0"/>
                        <a:t>Vidanges fosses septiques</a:t>
                      </a:r>
                    </a:p>
                  </a:txBody>
                  <a:tcPr marL="77957" marR="77957" marT="38979" marB="3897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168 $</a:t>
                      </a:r>
                    </a:p>
                  </a:txBody>
                  <a:tcPr marL="77957" marR="77957" marT="38979" marB="3897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190 $</a:t>
                      </a:r>
                    </a:p>
                  </a:txBody>
                  <a:tcPr marL="77957" marR="77957" marT="38979" marB="3897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+ 13 %</a:t>
                      </a:r>
                    </a:p>
                  </a:txBody>
                  <a:tcPr marL="77957" marR="77957" marT="38979" marB="3897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7310217"/>
                  </a:ext>
                </a:extLst>
              </a:tr>
              <a:tr h="343012">
                <a:tc>
                  <a:txBody>
                    <a:bodyPr/>
                    <a:lstStyle/>
                    <a:p>
                      <a:r>
                        <a:rPr lang="fr-CA" sz="1500"/>
                        <a:t>Police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0 $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110 $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1500" dirty="0"/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030098"/>
                  </a:ext>
                </a:extLst>
              </a:tr>
              <a:tr h="343012">
                <a:tc>
                  <a:txBody>
                    <a:bodyPr/>
                    <a:lstStyle/>
                    <a:p>
                      <a:r>
                        <a:rPr lang="fr-CA" sz="1500" dirty="0"/>
                        <a:t>Incendie</a:t>
                      </a:r>
                    </a:p>
                  </a:txBody>
                  <a:tcPr marL="77957" marR="77957" marT="38979" marB="3897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0 $</a:t>
                      </a:r>
                    </a:p>
                  </a:txBody>
                  <a:tcPr marL="77957" marR="77957" marT="38979" marB="3897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78 $</a:t>
                      </a:r>
                    </a:p>
                  </a:txBody>
                  <a:tcPr marL="77957" marR="77957" marT="38979" marB="38979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1500" dirty="0"/>
                    </a:p>
                  </a:txBody>
                  <a:tcPr marL="77957" marR="77957" marT="38979" marB="3897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6222113"/>
                  </a:ext>
                </a:extLst>
              </a:tr>
              <a:tr h="343012">
                <a:tc>
                  <a:txBody>
                    <a:bodyPr/>
                    <a:lstStyle/>
                    <a:p>
                      <a:r>
                        <a:rPr lang="fr-CA" sz="1500" dirty="0"/>
                        <a:t>Infrastructure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0 $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90 $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500" dirty="0"/>
                        <a:t>  </a:t>
                      </a:r>
                    </a:p>
                  </a:txBody>
                  <a:tcPr marL="77957" marR="77957" marT="38979" marB="3897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385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798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E4E366E-272A-409E-840F-9A6A64A9E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21560C-E4AB-4287-A29C-3F6916794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DF6CFF07-D953-4F9C-9A0E-E0A6AACB61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F98C094-B55D-4DDD-7DED-38B4D0EED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LA FACTURE DE TAXES POUR UNE RÉSIDENCE UNIFAMILIALE MOYENNE</a:t>
            </a: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DAA4FEEE-0B5F-41BF-825D-60F9FB089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29067CB-5912-C9E2-2009-D88CBC19F519}"/>
              </a:ext>
            </a:extLst>
          </p:cNvPr>
          <p:cNvSpPr txBox="1"/>
          <p:nvPr/>
        </p:nvSpPr>
        <p:spPr>
          <a:xfrm>
            <a:off x="648931" y="2548281"/>
            <a:ext cx="3866922" cy="3658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en-US" b="1" u="sng" dirty="0" err="1">
                <a:latin typeface="+mj-lt"/>
                <a:ea typeface="+mj-ea"/>
                <a:cs typeface="+mj-cs"/>
              </a:rPr>
              <a:t>Secteur</a:t>
            </a:r>
            <a:r>
              <a:rPr lang="en-US" b="1" u="sng" dirty="0">
                <a:latin typeface="+mj-lt"/>
                <a:ea typeface="+mj-ea"/>
                <a:cs typeface="+mj-cs"/>
              </a:rPr>
              <a:t> village</a:t>
            </a:r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>
                <a:latin typeface="+mj-lt"/>
                <a:ea typeface="+mj-ea"/>
                <a:cs typeface="+mj-cs"/>
              </a:rPr>
              <a:t>Résidence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moyenne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évaluée</a:t>
            </a:r>
            <a:r>
              <a:rPr lang="en-US" dirty="0">
                <a:latin typeface="+mj-lt"/>
                <a:ea typeface="+mj-ea"/>
                <a:cs typeface="+mj-cs"/>
              </a:rPr>
              <a:t> à 143 400 $ en 2025</a:t>
            </a:r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/>
              <a:t>Résidence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évaluée</a:t>
            </a:r>
            <a:r>
              <a:rPr lang="en-US" dirty="0"/>
              <a:t> à 218 500 $ en 2026</a:t>
            </a:r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/>
              <a:t>Desservie</a:t>
            </a:r>
            <a:r>
              <a:rPr lang="en-US" dirty="0"/>
              <a:t> par les services </a:t>
            </a:r>
            <a:r>
              <a:rPr lang="en-US" dirty="0" err="1"/>
              <a:t>d’aqueduc</a:t>
            </a:r>
            <a:r>
              <a:rPr lang="en-US" dirty="0"/>
              <a:t> et </a:t>
            </a:r>
            <a:r>
              <a:rPr lang="en-US" dirty="0" err="1"/>
              <a:t>d’égout</a:t>
            </a:r>
            <a:endParaRPr lang="en-US" dirty="0"/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/>
              <a:t>Hausse</a:t>
            </a:r>
            <a:r>
              <a:rPr lang="en-US" dirty="0"/>
              <a:t> </a:t>
            </a:r>
            <a:r>
              <a:rPr lang="en-US" dirty="0" err="1"/>
              <a:t>d’évaluation</a:t>
            </a:r>
            <a:r>
              <a:rPr lang="en-US" dirty="0"/>
              <a:t> de 67 %</a:t>
            </a:r>
          </a:p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en-US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0347AE5A-2A5D-8B24-E2DE-0AE6746656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411981"/>
              </p:ext>
            </p:extLst>
          </p:nvPr>
        </p:nvGraphicFramePr>
        <p:xfrm>
          <a:off x="4932947" y="2548281"/>
          <a:ext cx="6610123" cy="3826556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682281">
                  <a:extLst>
                    <a:ext uri="{9D8B030D-6E8A-4147-A177-3AD203B41FA5}">
                      <a16:colId xmlns:a16="http://schemas.microsoft.com/office/drawing/2014/main" val="4179932499"/>
                    </a:ext>
                  </a:extLst>
                </a:gridCol>
                <a:gridCol w="1615602">
                  <a:extLst>
                    <a:ext uri="{9D8B030D-6E8A-4147-A177-3AD203B41FA5}">
                      <a16:colId xmlns:a16="http://schemas.microsoft.com/office/drawing/2014/main" val="2788130605"/>
                    </a:ext>
                  </a:extLst>
                </a:gridCol>
                <a:gridCol w="1615602">
                  <a:extLst>
                    <a:ext uri="{9D8B030D-6E8A-4147-A177-3AD203B41FA5}">
                      <a16:colId xmlns:a16="http://schemas.microsoft.com/office/drawing/2014/main" val="2853594471"/>
                    </a:ext>
                  </a:extLst>
                </a:gridCol>
                <a:gridCol w="1696638">
                  <a:extLst>
                    <a:ext uri="{9D8B030D-6E8A-4147-A177-3AD203B41FA5}">
                      <a16:colId xmlns:a16="http://schemas.microsoft.com/office/drawing/2014/main" val="116016424"/>
                    </a:ext>
                  </a:extLst>
                </a:gridCol>
              </a:tblGrid>
              <a:tr h="473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bg1"/>
                          </a:solidFill>
                          <a:effectLst/>
                        </a:rPr>
                        <a:t>Secteur VILLAGE</a:t>
                      </a:r>
                      <a:endParaRPr lang="fr-CA" sz="10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bg1"/>
                          </a:solidFill>
                          <a:effectLst/>
                        </a:rPr>
                        <a:t>2025</a:t>
                      </a:r>
                      <a:endParaRPr lang="fr-CA" sz="10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bg1"/>
                          </a:solidFill>
                          <a:effectLst/>
                        </a:rPr>
                        <a:t>2026</a:t>
                      </a:r>
                      <a:endParaRPr lang="fr-CA" sz="10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bg1"/>
                          </a:solidFill>
                          <a:effectLst/>
                        </a:rPr>
                        <a:t>Variation $ ou %</a:t>
                      </a:r>
                      <a:endParaRPr lang="fr-CA" sz="10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954168"/>
                  </a:ext>
                </a:extLst>
              </a:tr>
              <a:tr h="50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Taxe foncière générale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1,0442 $/100$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0,4699 $/100$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-0,5743$/100$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ou -55%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988011"/>
                  </a:ext>
                </a:extLst>
              </a:tr>
              <a:tr h="50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Service de la dette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0,8876 $/100$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0,6631 $/100$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-0.2245$/100$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ou -25%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471285"/>
                  </a:ext>
                </a:extLst>
              </a:tr>
              <a:tr h="4012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Aqueduc / égout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1 639 $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(839 $) ou (51 %)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855967"/>
                  </a:ext>
                </a:extLst>
              </a:tr>
              <a:tr h="4012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Matière résiduelle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178 $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325 $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+ 147 $ ou + 83 %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318626"/>
                  </a:ext>
                </a:extLst>
              </a:tr>
              <a:tr h="29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Tarif Police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+ 97 $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537747"/>
                  </a:ext>
                </a:extLst>
              </a:tr>
              <a:tr h="29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Tarif incendie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+ 78 $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668632"/>
                  </a:ext>
                </a:extLst>
              </a:tr>
              <a:tr h="29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Tarif loisirs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+ 90 $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21743"/>
                  </a:ext>
                </a:extLst>
              </a:tr>
              <a:tr h="50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fr-CA" sz="1400" b="1" cap="none" spc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4 268,48 $</a:t>
                      </a:r>
                      <a:endParaRPr lang="fr-CA" sz="14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3 799,30 $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</a:rPr>
                        <a:t>-469$ ou -11%</a:t>
                      </a:r>
                      <a:endParaRPr lang="fr-CA" sz="14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2095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848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59A147-C800-1552-FC94-371F50E7C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96138DA-9D25-CFD9-FBEC-90CD7690F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2EF76D-3F83-4D61-048B-6BD3B4656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B6199EBD-41C6-9D6B-EB63-D2497BA9F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65C7AA-3E5D-521B-4258-EED48DBB4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LA FACTURE DE TAXES POUR UNE RÉSIDENCE UNIFAMILIALE MOYENNE</a:t>
            </a: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2A99D5CF-2623-842E-5544-5012FC57D6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AB5754-EEF8-D363-97C1-D8DE6AE0D3AB}"/>
              </a:ext>
            </a:extLst>
          </p:cNvPr>
          <p:cNvSpPr txBox="1"/>
          <p:nvPr/>
        </p:nvSpPr>
        <p:spPr>
          <a:xfrm>
            <a:off x="648931" y="2548281"/>
            <a:ext cx="3866922" cy="3658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en-US" b="1" u="sng" dirty="0" err="1">
                <a:latin typeface="+mj-lt"/>
                <a:ea typeface="+mj-ea"/>
                <a:cs typeface="+mj-cs"/>
              </a:rPr>
              <a:t>Secteur</a:t>
            </a:r>
            <a:r>
              <a:rPr lang="en-US" b="1" u="sng" dirty="0">
                <a:latin typeface="+mj-lt"/>
                <a:ea typeface="+mj-ea"/>
                <a:cs typeface="+mj-cs"/>
              </a:rPr>
              <a:t> rural</a:t>
            </a:r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>
                <a:latin typeface="+mj-lt"/>
                <a:ea typeface="+mj-ea"/>
                <a:cs typeface="+mj-cs"/>
              </a:rPr>
              <a:t>Résidence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moyenne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évaluée</a:t>
            </a:r>
            <a:r>
              <a:rPr lang="en-US" dirty="0">
                <a:latin typeface="+mj-lt"/>
                <a:ea typeface="+mj-ea"/>
                <a:cs typeface="+mj-cs"/>
              </a:rPr>
              <a:t> à 126 900$ en 2025</a:t>
            </a:r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/>
              <a:t>Résidence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évaluée</a:t>
            </a:r>
            <a:r>
              <a:rPr lang="en-US" dirty="0"/>
              <a:t> à 211 500 $ en 2026</a:t>
            </a:r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/>
              <a:t>Hausse</a:t>
            </a:r>
            <a:r>
              <a:rPr lang="en-US" dirty="0"/>
              <a:t> </a:t>
            </a:r>
            <a:r>
              <a:rPr lang="en-US" dirty="0" err="1"/>
              <a:t>d’évaluation</a:t>
            </a:r>
            <a:r>
              <a:rPr lang="en-US" dirty="0"/>
              <a:t> de 52 %</a:t>
            </a:r>
          </a:p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en-US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71C5895F-2875-88AC-0CBD-F26654F38B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9392511"/>
              </p:ext>
            </p:extLst>
          </p:nvPr>
        </p:nvGraphicFramePr>
        <p:xfrm>
          <a:off x="4932947" y="2548281"/>
          <a:ext cx="6610123" cy="3826556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682281">
                  <a:extLst>
                    <a:ext uri="{9D8B030D-6E8A-4147-A177-3AD203B41FA5}">
                      <a16:colId xmlns:a16="http://schemas.microsoft.com/office/drawing/2014/main" val="4179932499"/>
                    </a:ext>
                  </a:extLst>
                </a:gridCol>
                <a:gridCol w="1615602">
                  <a:extLst>
                    <a:ext uri="{9D8B030D-6E8A-4147-A177-3AD203B41FA5}">
                      <a16:colId xmlns:a16="http://schemas.microsoft.com/office/drawing/2014/main" val="2788130605"/>
                    </a:ext>
                  </a:extLst>
                </a:gridCol>
                <a:gridCol w="1615602">
                  <a:extLst>
                    <a:ext uri="{9D8B030D-6E8A-4147-A177-3AD203B41FA5}">
                      <a16:colId xmlns:a16="http://schemas.microsoft.com/office/drawing/2014/main" val="2853594471"/>
                    </a:ext>
                  </a:extLst>
                </a:gridCol>
                <a:gridCol w="1696638">
                  <a:extLst>
                    <a:ext uri="{9D8B030D-6E8A-4147-A177-3AD203B41FA5}">
                      <a16:colId xmlns:a16="http://schemas.microsoft.com/office/drawing/2014/main" val="116016424"/>
                    </a:ext>
                  </a:extLst>
                </a:gridCol>
              </a:tblGrid>
              <a:tr h="473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tx1"/>
                          </a:solidFill>
                          <a:effectLst/>
                        </a:rPr>
                        <a:t>Secteur RURAL</a:t>
                      </a:r>
                      <a:endParaRPr lang="fr-CA" sz="10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tx1"/>
                          </a:solidFill>
                          <a:effectLst/>
                        </a:rPr>
                        <a:t>2025</a:t>
                      </a:r>
                      <a:endParaRPr lang="fr-CA" sz="10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tx1"/>
                          </a:solidFill>
                          <a:effectLst/>
                        </a:rPr>
                        <a:t>2026</a:t>
                      </a:r>
                      <a:endParaRPr lang="fr-CA" sz="10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tx1"/>
                          </a:solidFill>
                          <a:effectLst/>
                        </a:rPr>
                        <a:t>Variation $ ou %</a:t>
                      </a:r>
                      <a:endParaRPr lang="fr-CA" sz="1000" b="1" cap="all" spc="6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954168"/>
                  </a:ext>
                </a:extLst>
              </a:tr>
              <a:tr h="50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100" b="1" cap="none" spc="0" dirty="0">
                          <a:solidFill>
                            <a:schemeClr val="tx1"/>
                          </a:solidFill>
                          <a:effectLst/>
                        </a:rPr>
                        <a:t>Taxe foncière générale</a:t>
                      </a:r>
                      <a:endParaRPr lang="fr-CA" sz="11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1,0442 $/100$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0,4699 $/100$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-0,5743 $/100$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ou -55 %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988011"/>
                  </a:ext>
                </a:extLst>
              </a:tr>
              <a:tr h="50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100" b="1" cap="none" spc="0" dirty="0">
                          <a:solidFill>
                            <a:schemeClr val="tx1"/>
                          </a:solidFill>
                          <a:effectLst/>
                        </a:rPr>
                        <a:t>Service de la dette</a:t>
                      </a:r>
                      <a:endParaRPr lang="fr-CA" sz="11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0,0336 $/100$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0,0571 $/100$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+0.0235 $/100$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ou + 70 %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471285"/>
                  </a:ext>
                </a:extLst>
              </a:tr>
              <a:tr h="4012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1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Fosse septique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168 $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+ 22 $ ou + 13 %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855967"/>
                  </a:ext>
                </a:extLst>
              </a:tr>
              <a:tr h="4012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100" b="1" cap="none" spc="0" dirty="0">
                          <a:solidFill>
                            <a:schemeClr val="tx1"/>
                          </a:solidFill>
                          <a:effectLst/>
                        </a:rPr>
                        <a:t>Matière résiduelle</a:t>
                      </a:r>
                      <a:endParaRPr lang="fr-CA" sz="11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178 $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325 $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+ 147 $ ou + 83 %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318626"/>
                  </a:ext>
                </a:extLst>
              </a:tr>
              <a:tr h="29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100" b="1" cap="none" spc="0" dirty="0">
                          <a:solidFill>
                            <a:schemeClr val="tx1"/>
                          </a:solidFill>
                          <a:effectLst/>
                        </a:rPr>
                        <a:t>Tarif Police</a:t>
                      </a:r>
                      <a:endParaRPr lang="fr-CA" sz="11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+ 97 $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537747"/>
                  </a:ext>
                </a:extLst>
              </a:tr>
              <a:tr h="29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100" b="1" cap="none" spc="0" dirty="0">
                          <a:solidFill>
                            <a:schemeClr val="tx1"/>
                          </a:solidFill>
                          <a:effectLst/>
                        </a:rPr>
                        <a:t>Tarif incendie</a:t>
                      </a:r>
                      <a:endParaRPr lang="fr-CA" sz="11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+ 78 $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668632"/>
                  </a:ext>
                </a:extLst>
              </a:tr>
              <a:tr h="29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100" b="1" cap="none" spc="0" dirty="0">
                          <a:solidFill>
                            <a:schemeClr val="tx1"/>
                          </a:solidFill>
                          <a:effectLst/>
                        </a:rPr>
                        <a:t>Tarif loisirs</a:t>
                      </a:r>
                      <a:endParaRPr lang="fr-CA" sz="11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+ 90 $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21743"/>
                  </a:ext>
                </a:extLst>
              </a:tr>
              <a:tr h="50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</a:t>
                      </a:r>
                      <a:endParaRPr lang="fr-CA" sz="1400" b="1" cap="none" spc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1 891,62 $</a:t>
                      </a:r>
                      <a:endParaRPr lang="fr-CA" sz="1400" b="1" cap="none" spc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1 944,50 $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+ 52,88 $ ou + 3 %</a:t>
                      </a:r>
                      <a:endParaRPr lang="fr-CA" sz="1400" b="1" cap="none" spc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2095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6291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B89FBC-3EF0-85AD-38DD-0CBF0F3FE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9188838-DF5E-7532-90F3-A3BDBE46F1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51F4E5-4524-1996-B4F7-C6D1F11DF0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DEFCC479-A1B7-643B-A8DE-E00B9C9F2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D4D7E39-DD8D-03F9-244E-454DFB323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LA FACTURE DE TAXES POUR UNE RÉSIDENCE UNIFAMILIALE MOYENNE</a:t>
            </a: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9B7AA519-1785-8080-222D-1CDC29F0E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F7EF56-6774-F8FA-1CD1-E5F5F2F9713F}"/>
              </a:ext>
            </a:extLst>
          </p:cNvPr>
          <p:cNvSpPr txBox="1"/>
          <p:nvPr/>
        </p:nvSpPr>
        <p:spPr>
          <a:xfrm>
            <a:off x="648931" y="2548281"/>
            <a:ext cx="3866922" cy="3658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en-US" b="1" u="sng" dirty="0" err="1">
                <a:latin typeface="+mj-lt"/>
                <a:ea typeface="+mj-ea"/>
                <a:cs typeface="+mj-cs"/>
              </a:rPr>
              <a:t>Secteur</a:t>
            </a:r>
            <a:r>
              <a:rPr lang="en-US" b="1" u="sng" dirty="0">
                <a:latin typeface="+mj-lt"/>
                <a:ea typeface="+mj-ea"/>
                <a:cs typeface="+mj-cs"/>
              </a:rPr>
              <a:t> lacs</a:t>
            </a:r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>
                <a:latin typeface="+mj-lt"/>
                <a:ea typeface="+mj-ea"/>
                <a:cs typeface="+mj-cs"/>
              </a:rPr>
              <a:t>Résidence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moyenne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évaluée</a:t>
            </a:r>
            <a:r>
              <a:rPr lang="en-US" dirty="0">
                <a:latin typeface="+mj-lt"/>
                <a:ea typeface="+mj-ea"/>
                <a:cs typeface="+mj-cs"/>
              </a:rPr>
              <a:t> à 346 500 $ en 2025</a:t>
            </a:r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/>
              <a:t>Résidence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évaluée</a:t>
            </a:r>
            <a:r>
              <a:rPr lang="en-US" dirty="0"/>
              <a:t> à 646 600 $ en 2026</a:t>
            </a:r>
          </a:p>
          <a:p>
            <a:pPr marL="285750" indent="-285750">
              <a:spcBef>
                <a:spcPts val="1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/>
              <a:t>Hausse</a:t>
            </a:r>
            <a:r>
              <a:rPr lang="en-US" dirty="0"/>
              <a:t> </a:t>
            </a:r>
            <a:r>
              <a:rPr lang="en-US" dirty="0" err="1"/>
              <a:t>d’évaluation</a:t>
            </a:r>
            <a:r>
              <a:rPr lang="en-US" dirty="0"/>
              <a:t> de 87 %</a:t>
            </a:r>
          </a:p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en-US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CFB902A2-381F-D303-AF32-2A7B1877C3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8175277"/>
              </p:ext>
            </p:extLst>
          </p:nvPr>
        </p:nvGraphicFramePr>
        <p:xfrm>
          <a:off x="4588043" y="2548281"/>
          <a:ext cx="6955029" cy="3936255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770059">
                  <a:extLst>
                    <a:ext uri="{9D8B030D-6E8A-4147-A177-3AD203B41FA5}">
                      <a16:colId xmlns:a16="http://schemas.microsoft.com/office/drawing/2014/main" val="4179932499"/>
                    </a:ext>
                  </a:extLst>
                </a:gridCol>
                <a:gridCol w="1699902">
                  <a:extLst>
                    <a:ext uri="{9D8B030D-6E8A-4147-A177-3AD203B41FA5}">
                      <a16:colId xmlns:a16="http://schemas.microsoft.com/office/drawing/2014/main" val="2788130605"/>
                    </a:ext>
                  </a:extLst>
                </a:gridCol>
                <a:gridCol w="1699902">
                  <a:extLst>
                    <a:ext uri="{9D8B030D-6E8A-4147-A177-3AD203B41FA5}">
                      <a16:colId xmlns:a16="http://schemas.microsoft.com/office/drawing/2014/main" val="2853594471"/>
                    </a:ext>
                  </a:extLst>
                </a:gridCol>
                <a:gridCol w="1785166">
                  <a:extLst>
                    <a:ext uri="{9D8B030D-6E8A-4147-A177-3AD203B41FA5}">
                      <a16:colId xmlns:a16="http://schemas.microsoft.com/office/drawing/2014/main" val="116016424"/>
                    </a:ext>
                  </a:extLst>
                </a:gridCol>
              </a:tblGrid>
              <a:tr h="473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bg1"/>
                          </a:solidFill>
                          <a:effectLst/>
                        </a:rPr>
                        <a:t>Secteur LACS</a:t>
                      </a:r>
                      <a:endParaRPr lang="fr-CA" sz="10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bg1"/>
                          </a:solidFill>
                          <a:effectLst/>
                        </a:rPr>
                        <a:t>2025</a:t>
                      </a:r>
                      <a:endParaRPr lang="fr-CA" sz="10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bg1"/>
                          </a:solidFill>
                          <a:effectLst/>
                        </a:rPr>
                        <a:t>2026</a:t>
                      </a:r>
                      <a:endParaRPr lang="fr-CA" sz="10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all" spc="60" dirty="0">
                          <a:solidFill>
                            <a:schemeClr val="bg1"/>
                          </a:solidFill>
                          <a:effectLst/>
                        </a:rPr>
                        <a:t>Variation $ ou %</a:t>
                      </a:r>
                      <a:endParaRPr lang="fr-CA" sz="1000" b="1" cap="all" spc="6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72497" marB="7249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954168"/>
                  </a:ext>
                </a:extLst>
              </a:tr>
              <a:tr h="50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Taxe foncière générale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1,0442 100 $/100$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0,4699 $/100$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-0,5743$/100$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ou -55%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988011"/>
                  </a:ext>
                </a:extLst>
              </a:tr>
              <a:tr h="50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Service de la dette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0,8876 $/100$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0,0571 $/100$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+0.0235 $/100$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>
                          <a:solidFill>
                            <a:schemeClr val="tx1"/>
                          </a:solidFill>
                          <a:effectLst/>
                        </a:rPr>
                        <a:t>ou + 70 %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471285"/>
                  </a:ext>
                </a:extLst>
              </a:tr>
              <a:tr h="4012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Fosse septique</a:t>
                      </a: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168 $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(839 $) ou (51 %)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855967"/>
                  </a:ext>
                </a:extLst>
              </a:tr>
              <a:tr h="4012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Matière résiduelle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178 $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325 $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+ 22 $ ou + 13 %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318626"/>
                  </a:ext>
                </a:extLst>
              </a:tr>
              <a:tr h="29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Tarif Police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+ 97 $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537747"/>
                  </a:ext>
                </a:extLst>
              </a:tr>
              <a:tr h="29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Tarif incendie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</a:rPr>
                        <a:t>+ 78 $</a:t>
                      </a: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668632"/>
                  </a:ext>
                </a:extLst>
              </a:tr>
              <a:tr h="294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000" b="1" cap="none" spc="0" dirty="0">
                          <a:solidFill>
                            <a:schemeClr val="tx1"/>
                          </a:solidFill>
                          <a:effectLst/>
                        </a:rPr>
                        <a:t>Tarif loisirs</a:t>
                      </a:r>
                      <a:endParaRPr lang="fr-CA" sz="10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A" sz="1300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30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+ 90 $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21743"/>
                  </a:ext>
                </a:extLst>
              </a:tr>
              <a:tr h="50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</a:t>
                      </a:r>
                      <a:endParaRPr lang="fr-CA" sz="1400" b="1" cap="none" spc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4 080,72 $</a:t>
                      </a:r>
                      <a:endParaRPr lang="fr-CA" sz="1400" b="1" cap="none" spc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4 200,60 $</a:t>
                      </a: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+ 119,88 $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A" sz="1400" b="1" cap="none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ou + 3 %</a:t>
                      </a:r>
                      <a:endParaRPr lang="fr-CA" sz="1400" b="1" cap="none" spc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73" marR="54373" marT="0" marB="7249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2095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51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92E2D08-15FE-F72C-A50D-4BECEDE93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382" y="1454964"/>
            <a:ext cx="6261917" cy="330884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7200"/>
              <a:t>Scénarios</a:t>
            </a:r>
            <a:r>
              <a:rPr lang="en-US" sz="7200" dirty="0"/>
              <a:t> </a:t>
            </a:r>
            <a:r>
              <a:rPr lang="en-US" sz="7200"/>
              <a:t>Résidence</a:t>
            </a:r>
            <a:r>
              <a:rPr lang="en-US" sz="7200" dirty="0"/>
              <a:t> par </a:t>
            </a:r>
            <a:r>
              <a:rPr lang="en-US" sz="7200"/>
              <a:t>secteur</a:t>
            </a:r>
          </a:p>
        </p:txBody>
      </p:sp>
      <p:pic>
        <p:nvPicPr>
          <p:cNvPr id="4" name="Picture 3" descr="Figures de maisons de position et de taille différentes">
            <a:extLst>
              <a:ext uri="{FF2B5EF4-FFF2-40B4-BE49-F238E27FC236}">
                <a16:creationId xmlns:a16="http://schemas.microsoft.com/office/drawing/2014/main" id="{06E2EE17-BC98-7830-396A-B4CF2DFED05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2246" r="39740"/>
          <a:stretch>
            <a:fillRect/>
          </a:stretch>
        </p:blipFill>
        <p:spPr>
          <a:xfrm>
            <a:off x="-1" y="10"/>
            <a:ext cx="463468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264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C0E84A888485468E557A22692FAB7C" ma:contentTypeVersion="12" ma:contentTypeDescription="Crée un document." ma:contentTypeScope="" ma:versionID="6164cc463d57e76174c9dff68bbd5fd5">
  <xsd:schema xmlns:xsd="http://www.w3.org/2001/XMLSchema" xmlns:xs="http://www.w3.org/2001/XMLSchema" xmlns:p="http://schemas.microsoft.com/office/2006/metadata/properties" xmlns:ns2="0b09ddd6-f66e-472d-b2c6-653a4cf68f28" xmlns:ns3="b4722ac0-d450-4ca8-879f-78a5f2dfb7ac" targetNamespace="http://schemas.microsoft.com/office/2006/metadata/properties" ma:root="true" ma:fieldsID="434d6f54bbdc7cf9d00c220c9a1affd8" ns2:_="" ns3:_="">
    <xsd:import namespace="0b09ddd6-f66e-472d-b2c6-653a4cf68f28"/>
    <xsd:import namespace="b4722ac0-d450-4ca8-879f-78a5f2dfb7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09ddd6-f66e-472d-b2c6-653a4cf68f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b775e402-2733-409d-bb7e-fb5a83240d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722ac0-d450-4ca8-879f-78a5f2dfb7ac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209f01f6-004d-4136-b31a-ed70badec78e}" ma:internalName="TaxCatchAll" ma:showField="CatchAllData" ma:web="b4722ac0-d450-4ca8-879f-78a5f2dfb7a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4722ac0-d450-4ca8-879f-78a5f2dfb7ac" xsi:nil="true"/>
    <lcf76f155ced4ddcb4097134ff3c332f xmlns="0b09ddd6-f66e-472d-b2c6-653a4cf68f2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989AB7-0A91-41FC-AF65-C12AC903BF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09ddd6-f66e-472d-b2c6-653a4cf68f28"/>
    <ds:schemaRef ds:uri="b4722ac0-d450-4ca8-879f-78a5f2dfb7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11074C1-F092-45D2-B8A3-CF3B0418F7D3}">
  <ds:schemaRefs>
    <ds:schemaRef ds:uri="http://schemas.microsoft.com/office/2006/metadata/properties"/>
    <ds:schemaRef ds:uri="http://schemas.microsoft.com/office/infopath/2007/PartnerControls"/>
    <ds:schemaRef ds:uri="b4722ac0-d450-4ca8-879f-78a5f2dfb7ac"/>
    <ds:schemaRef ds:uri="0b09ddd6-f66e-472d-b2c6-653a4cf68f28"/>
  </ds:schemaRefs>
</ds:datastoreItem>
</file>

<file path=customXml/itemProps3.xml><?xml version="1.0" encoding="utf-8"?>
<ds:datastoreItem xmlns:ds="http://schemas.openxmlformats.org/officeDocument/2006/customXml" ds:itemID="{61B2F36A-5F65-4512-8F1B-0F851EF845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4290</TotalTime>
  <Words>1699</Words>
  <Application>Microsoft Office PowerPoint</Application>
  <PresentationFormat>Grand écran</PresentationFormat>
  <Paragraphs>652</Paragraphs>
  <Slides>28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5" baseType="lpstr">
      <vt:lpstr>Arial</vt:lpstr>
      <vt:lpstr>Bookman Old Style</vt:lpstr>
      <vt:lpstr>Century Gothic</vt:lpstr>
      <vt:lpstr>Times New Roman</vt:lpstr>
      <vt:lpstr>Wingdings</vt:lpstr>
      <vt:lpstr>Wingdings 3</vt:lpstr>
      <vt:lpstr>Ion</vt:lpstr>
      <vt:lpstr>PRÉSENTATION BUDGÉTAIRE</vt:lpstr>
      <vt:lpstr>RÔLE D’ÉVALUATION</vt:lpstr>
      <vt:lpstr>Présentation PowerPoint</vt:lpstr>
      <vt:lpstr>Présentation PowerPoint</vt:lpstr>
      <vt:lpstr>Présentation PowerPoint</vt:lpstr>
      <vt:lpstr>LA FACTURE DE TAXES POUR UNE RÉSIDENCE UNIFAMILIALE MOYENNE</vt:lpstr>
      <vt:lpstr>LA FACTURE DE TAXES POUR UNE RÉSIDENCE UNIFAMILIALE MOYENNE</vt:lpstr>
      <vt:lpstr>LA FACTURE DE TAXES POUR UNE RÉSIDENCE UNIFAMILIALE MOYENNE</vt:lpstr>
      <vt:lpstr>Scénarios Résidence par secteur</vt:lpstr>
      <vt:lpstr>LA FACTURE DE TAXES POUR UNE RÉSIDENCE UNIFAMILIALE MOYENNE</vt:lpstr>
      <vt:lpstr>LA FACTURE DE TAXES POUR UNE RÉSIDENCE UNIFAMILIALE MOYENNE</vt:lpstr>
      <vt:lpstr>BUDGET EN BREF</vt:lpstr>
      <vt:lpstr>DÉTAILS DU BUDGET</vt:lpstr>
      <vt:lpstr>DÉTAILS DU BUDGET</vt:lpstr>
      <vt:lpstr>INTÉRÊT SUR LA DETTE</vt:lpstr>
      <vt:lpstr>Présentation PowerPoint</vt:lpstr>
      <vt:lpstr>SITUATION FINANCIÈRE DE LA MUNICIPALITÉ</vt:lpstr>
      <vt:lpstr>SOURCE DE REVENUS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QUOTE-PART</vt:lpstr>
      <vt:lpstr>ÉVOLUTION DE LA TAXATION</vt:lpstr>
      <vt:lpstr>ÉVOLUTION DES TAXES </vt:lpstr>
      <vt:lpstr>PLAN TRIENNAL D’IMMOBILISATION</vt:lpstr>
      <vt:lpstr>PLAN EN ÉVOLUTION DANS LE TEMPS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BUDGÉTAIRE</dc:title>
  <dc:creator>Raphaël Rioux</dc:creator>
  <cp:lastModifiedBy>Direction Général</cp:lastModifiedBy>
  <cp:revision>5</cp:revision>
  <dcterms:created xsi:type="dcterms:W3CDTF">2023-12-12T18:57:31Z</dcterms:created>
  <dcterms:modified xsi:type="dcterms:W3CDTF">2026-01-20T15:49:18Z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0x010100A2C0E84A888485468E557A22692FAB7C</vt:lpwstr>
  </property>
  <property fmtid="{D5CDD505-2E9C-101B-9397-08002B2CF9AE}" pid="3" name="MediaServiceImageTags">
    <vt:lpwstr/>
  </property>
</Properties>
</file>