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09"/>
  </p:notesMasterIdLst>
  <p:sldIdLst>
    <p:sldId id="294" r:id="rId2"/>
    <p:sldId id="383" r:id="rId3"/>
    <p:sldId id="296" r:id="rId4"/>
    <p:sldId id="408" r:id="rId5"/>
    <p:sldId id="300" r:id="rId6"/>
    <p:sldId id="409" r:id="rId7"/>
    <p:sldId id="417" r:id="rId8"/>
    <p:sldId id="362" r:id="rId9"/>
    <p:sldId id="299" r:id="rId10"/>
    <p:sldId id="258" r:id="rId11"/>
    <p:sldId id="259" r:id="rId12"/>
    <p:sldId id="301" r:id="rId13"/>
    <p:sldId id="302" r:id="rId14"/>
    <p:sldId id="260" r:id="rId15"/>
    <p:sldId id="261" r:id="rId16"/>
    <p:sldId id="293" r:id="rId17"/>
    <p:sldId id="303" r:id="rId18"/>
    <p:sldId id="304" r:id="rId19"/>
    <p:sldId id="305" r:id="rId20"/>
    <p:sldId id="385" r:id="rId21"/>
    <p:sldId id="306" r:id="rId22"/>
    <p:sldId id="308" r:id="rId23"/>
    <p:sldId id="311" r:id="rId24"/>
    <p:sldId id="274" r:id="rId25"/>
    <p:sldId id="270" r:id="rId26"/>
    <p:sldId id="392" r:id="rId27"/>
    <p:sldId id="313" r:id="rId28"/>
    <p:sldId id="387" r:id="rId29"/>
    <p:sldId id="310" r:id="rId30"/>
    <p:sldId id="314" r:id="rId31"/>
    <p:sldId id="272" r:id="rId32"/>
    <p:sldId id="273" r:id="rId33"/>
    <p:sldId id="315" r:id="rId34"/>
    <p:sldId id="316" r:id="rId35"/>
    <p:sldId id="317" r:id="rId36"/>
    <p:sldId id="395" r:id="rId37"/>
    <p:sldId id="396" r:id="rId38"/>
    <p:sldId id="276" r:id="rId39"/>
    <p:sldId id="277" r:id="rId40"/>
    <p:sldId id="320" r:id="rId41"/>
    <p:sldId id="278" r:id="rId42"/>
    <p:sldId id="324" r:id="rId43"/>
    <p:sldId id="322" r:id="rId44"/>
    <p:sldId id="334" r:id="rId45"/>
    <p:sldId id="292" r:id="rId46"/>
    <p:sldId id="323" r:id="rId47"/>
    <p:sldId id="393" r:id="rId48"/>
    <p:sldId id="325" r:id="rId49"/>
    <p:sldId id="326" r:id="rId50"/>
    <p:sldId id="386" r:id="rId51"/>
    <p:sldId id="327" r:id="rId52"/>
    <p:sldId id="384" r:id="rId53"/>
    <p:sldId id="287" r:id="rId54"/>
    <p:sldId id="364" r:id="rId55"/>
    <p:sldId id="328" r:id="rId56"/>
    <p:sldId id="337" r:id="rId57"/>
    <p:sldId id="366" r:id="rId58"/>
    <p:sldId id="406" r:id="rId59"/>
    <p:sldId id="416" r:id="rId60"/>
    <p:sldId id="410" r:id="rId61"/>
    <p:sldId id="411" r:id="rId62"/>
    <p:sldId id="338" r:id="rId63"/>
    <p:sldId id="379" r:id="rId64"/>
    <p:sldId id="398" r:id="rId65"/>
    <p:sldId id="397" r:id="rId66"/>
    <p:sldId id="347" r:id="rId67"/>
    <p:sldId id="372" r:id="rId68"/>
    <p:sldId id="348" r:id="rId69"/>
    <p:sldId id="402" r:id="rId70"/>
    <p:sldId id="351" r:id="rId71"/>
    <p:sldId id="350" r:id="rId72"/>
    <p:sldId id="344" r:id="rId73"/>
    <p:sldId id="370" r:id="rId74"/>
    <p:sldId id="345" r:id="rId75"/>
    <p:sldId id="365" r:id="rId76"/>
    <p:sldId id="343" r:id="rId77"/>
    <p:sldId id="342" r:id="rId78"/>
    <p:sldId id="341" r:id="rId79"/>
    <p:sldId id="403" r:id="rId80"/>
    <p:sldId id="371" r:id="rId81"/>
    <p:sldId id="380" r:id="rId82"/>
    <p:sldId id="381" r:id="rId83"/>
    <p:sldId id="382" r:id="rId84"/>
    <p:sldId id="340" r:id="rId85"/>
    <p:sldId id="376" r:id="rId86"/>
    <p:sldId id="375" r:id="rId87"/>
    <p:sldId id="377" r:id="rId88"/>
    <p:sldId id="415" r:id="rId89"/>
    <p:sldId id="405" r:id="rId90"/>
    <p:sldId id="374" r:id="rId91"/>
    <p:sldId id="404" r:id="rId92"/>
    <p:sldId id="399" r:id="rId93"/>
    <p:sldId id="401" r:id="rId94"/>
    <p:sldId id="400" r:id="rId95"/>
    <p:sldId id="390" r:id="rId96"/>
    <p:sldId id="391" r:id="rId97"/>
    <p:sldId id="413" r:id="rId98"/>
    <p:sldId id="414" r:id="rId99"/>
    <p:sldId id="420" r:id="rId100"/>
    <p:sldId id="428" r:id="rId101"/>
    <p:sldId id="422" r:id="rId102"/>
    <p:sldId id="427" r:id="rId103"/>
    <p:sldId id="425" r:id="rId104"/>
    <p:sldId id="423" r:id="rId105"/>
    <p:sldId id="426" r:id="rId106"/>
    <p:sldId id="421" r:id="rId107"/>
    <p:sldId id="424" r:id="rId108"/>
  </p:sldIdLst>
  <p:sldSz cx="12192000" cy="6858000"/>
  <p:notesSz cx="7099300" cy="9385300"/>
  <p:photoAlbum/>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sans titre" id="{4FC499B1-7EA2-488B-9DBD-3B74A6A4BCBA}">
          <p14:sldIdLst>
            <p14:sldId id="294"/>
            <p14:sldId id="383"/>
            <p14:sldId id="296"/>
            <p14:sldId id="408"/>
            <p14:sldId id="300"/>
            <p14:sldId id="409"/>
            <p14:sldId id="417"/>
            <p14:sldId id="362"/>
            <p14:sldId id="299"/>
            <p14:sldId id="258"/>
            <p14:sldId id="259"/>
            <p14:sldId id="301"/>
            <p14:sldId id="302"/>
            <p14:sldId id="260"/>
            <p14:sldId id="261"/>
            <p14:sldId id="293"/>
            <p14:sldId id="303"/>
            <p14:sldId id="304"/>
            <p14:sldId id="305"/>
            <p14:sldId id="385"/>
            <p14:sldId id="306"/>
            <p14:sldId id="308"/>
            <p14:sldId id="311"/>
            <p14:sldId id="274"/>
            <p14:sldId id="270"/>
            <p14:sldId id="392"/>
            <p14:sldId id="313"/>
            <p14:sldId id="387"/>
            <p14:sldId id="310"/>
            <p14:sldId id="314"/>
            <p14:sldId id="272"/>
            <p14:sldId id="273"/>
            <p14:sldId id="315"/>
            <p14:sldId id="316"/>
            <p14:sldId id="317"/>
            <p14:sldId id="395"/>
            <p14:sldId id="396"/>
            <p14:sldId id="276"/>
            <p14:sldId id="277"/>
            <p14:sldId id="320"/>
            <p14:sldId id="278"/>
            <p14:sldId id="324"/>
            <p14:sldId id="322"/>
            <p14:sldId id="334"/>
            <p14:sldId id="292"/>
            <p14:sldId id="323"/>
            <p14:sldId id="393"/>
            <p14:sldId id="325"/>
            <p14:sldId id="326"/>
            <p14:sldId id="386"/>
            <p14:sldId id="327"/>
            <p14:sldId id="384"/>
            <p14:sldId id="287"/>
            <p14:sldId id="364"/>
            <p14:sldId id="328"/>
            <p14:sldId id="337"/>
            <p14:sldId id="366"/>
            <p14:sldId id="406"/>
            <p14:sldId id="416"/>
            <p14:sldId id="410"/>
            <p14:sldId id="411"/>
            <p14:sldId id="338"/>
            <p14:sldId id="379"/>
            <p14:sldId id="398"/>
            <p14:sldId id="397"/>
            <p14:sldId id="347"/>
            <p14:sldId id="372"/>
            <p14:sldId id="348"/>
            <p14:sldId id="402"/>
            <p14:sldId id="351"/>
            <p14:sldId id="350"/>
            <p14:sldId id="344"/>
            <p14:sldId id="370"/>
            <p14:sldId id="345"/>
            <p14:sldId id="365"/>
            <p14:sldId id="343"/>
            <p14:sldId id="342"/>
            <p14:sldId id="341"/>
            <p14:sldId id="403"/>
            <p14:sldId id="371"/>
            <p14:sldId id="380"/>
            <p14:sldId id="381"/>
            <p14:sldId id="382"/>
            <p14:sldId id="340"/>
            <p14:sldId id="376"/>
            <p14:sldId id="375"/>
            <p14:sldId id="377"/>
            <p14:sldId id="415"/>
            <p14:sldId id="405"/>
            <p14:sldId id="374"/>
            <p14:sldId id="404"/>
            <p14:sldId id="399"/>
            <p14:sldId id="401"/>
            <p14:sldId id="400"/>
            <p14:sldId id="390"/>
            <p14:sldId id="391"/>
            <p14:sldId id="413"/>
            <p14:sldId id="414"/>
            <p14:sldId id="420"/>
            <p14:sldId id="428"/>
            <p14:sldId id="422"/>
            <p14:sldId id="427"/>
            <p14:sldId id="425"/>
            <p14:sldId id="423"/>
            <p14:sldId id="426"/>
            <p14:sldId id="421"/>
            <p14:sldId id="424"/>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05ADD3C-A892-8E63-C8CB-2F24A909C60E}" name="LYSE AUDET" initials="LA" userId="b8f10f78a6939f9a"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D40A"/>
    <a:srgbClr val="F4E30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5713A7-E94B-4C7B-86CE-515AE7382B09}" v="1" dt="2024-10-16T10:41:45.8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1066" y="43"/>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microsoft.com/office/2015/10/relationships/revisionInfo" Target="revisionInfo.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notesMaster" Target="notesMasters/notesMaster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presProps" Target="presProps.xml"/><Relationship Id="rId115" Type="http://schemas.microsoft.com/office/2018/10/relationships/authors" Target="author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0"/>
            <a:ext cx="3076363" cy="470895"/>
          </a:xfrm>
          <a:prstGeom prst="rect">
            <a:avLst/>
          </a:prstGeom>
        </p:spPr>
        <p:txBody>
          <a:bodyPr vert="horz" lIns="94192" tIns="47096" rIns="94192" bIns="47096" rtlCol="0"/>
          <a:lstStyle>
            <a:lvl1pPr algn="l">
              <a:defRPr sz="1200"/>
            </a:lvl1pPr>
          </a:lstStyle>
          <a:p>
            <a:endParaRPr lang="fr-CA"/>
          </a:p>
        </p:txBody>
      </p:sp>
      <p:sp>
        <p:nvSpPr>
          <p:cNvPr id="3" name="Espace réservé de la date 2"/>
          <p:cNvSpPr>
            <a:spLocks noGrp="1"/>
          </p:cNvSpPr>
          <p:nvPr>
            <p:ph type="dt" idx="1"/>
          </p:nvPr>
        </p:nvSpPr>
        <p:spPr>
          <a:xfrm>
            <a:off x="4021295" y="0"/>
            <a:ext cx="3076363" cy="470895"/>
          </a:xfrm>
          <a:prstGeom prst="rect">
            <a:avLst/>
          </a:prstGeom>
        </p:spPr>
        <p:txBody>
          <a:bodyPr vert="horz" lIns="94192" tIns="47096" rIns="94192" bIns="47096" rtlCol="0"/>
          <a:lstStyle>
            <a:lvl1pPr algn="r">
              <a:defRPr sz="1200"/>
            </a:lvl1pPr>
          </a:lstStyle>
          <a:p>
            <a:fld id="{BAC64B53-2C52-4C63-9948-AC1CAB8C5999}" type="datetimeFigureOut">
              <a:rPr lang="fr-CA" smtClean="0"/>
              <a:t>2024-10-16</a:t>
            </a:fld>
            <a:endParaRPr lang="fr-CA"/>
          </a:p>
        </p:txBody>
      </p:sp>
      <p:sp>
        <p:nvSpPr>
          <p:cNvPr id="4" name="Espace réservé de l'image des diapositives 3"/>
          <p:cNvSpPr>
            <a:spLocks noGrp="1" noRot="1" noChangeAspect="1"/>
          </p:cNvSpPr>
          <p:nvPr>
            <p:ph type="sldImg" idx="2"/>
          </p:nvPr>
        </p:nvSpPr>
        <p:spPr>
          <a:xfrm>
            <a:off x="735013" y="1173163"/>
            <a:ext cx="5629275" cy="3167062"/>
          </a:xfrm>
          <a:prstGeom prst="rect">
            <a:avLst/>
          </a:prstGeom>
          <a:noFill/>
          <a:ln w="12700">
            <a:solidFill>
              <a:prstClr val="black"/>
            </a:solidFill>
          </a:ln>
        </p:spPr>
        <p:txBody>
          <a:bodyPr vert="horz" lIns="94192" tIns="47096" rIns="94192" bIns="47096" rtlCol="0" anchor="ctr"/>
          <a:lstStyle/>
          <a:p>
            <a:endParaRPr lang="fr-CA"/>
          </a:p>
        </p:txBody>
      </p:sp>
      <p:sp>
        <p:nvSpPr>
          <p:cNvPr id="5" name="Espace réservé des notes 4"/>
          <p:cNvSpPr>
            <a:spLocks noGrp="1"/>
          </p:cNvSpPr>
          <p:nvPr>
            <p:ph type="body" sz="quarter" idx="3"/>
          </p:nvPr>
        </p:nvSpPr>
        <p:spPr>
          <a:xfrm>
            <a:off x="709930" y="4516678"/>
            <a:ext cx="5679440" cy="3695461"/>
          </a:xfrm>
          <a:prstGeom prst="rect">
            <a:avLst/>
          </a:prstGeom>
        </p:spPr>
        <p:txBody>
          <a:bodyPr vert="horz" lIns="94192" tIns="47096" rIns="94192" bIns="47096"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1" y="8914408"/>
            <a:ext cx="3076363" cy="470894"/>
          </a:xfrm>
          <a:prstGeom prst="rect">
            <a:avLst/>
          </a:prstGeom>
        </p:spPr>
        <p:txBody>
          <a:bodyPr vert="horz" lIns="94192" tIns="47096" rIns="94192" bIns="47096"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4021295" y="8914408"/>
            <a:ext cx="3076363" cy="470894"/>
          </a:xfrm>
          <a:prstGeom prst="rect">
            <a:avLst/>
          </a:prstGeom>
        </p:spPr>
        <p:txBody>
          <a:bodyPr vert="horz" lIns="94192" tIns="47096" rIns="94192" bIns="47096" rtlCol="0" anchor="b"/>
          <a:lstStyle>
            <a:lvl1pPr algn="r">
              <a:defRPr sz="1200"/>
            </a:lvl1pPr>
          </a:lstStyle>
          <a:p>
            <a:fld id="{552C04FE-87A3-4F0D-BC75-A8BAA9DCCF65}" type="slidenum">
              <a:rPr lang="fr-CA" smtClean="0"/>
              <a:t>‹n°›</a:t>
            </a:fld>
            <a:endParaRPr lang="fr-CA"/>
          </a:p>
        </p:txBody>
      </p:sp>
    </p:spTree>
    <p:extLst>
      <p:ext uri="{BB962C8B-B14F-4D97-AF65-F5344CB8AC3E}">
        <p14:creationId xmlns:p14="http://schemas.microsoft.com/office/powerpoint/2010/main" val="2375810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dirty="0"/>
          </a:p>
        </p:txBody>
      </p:sp>
      <p:sp>
        <p:nvSpPr>
          <p:cNvPr id="4" name="Espace réservé du numéro de diapositive 3"/>
          <p:cNvSpPr>
            <a:spLocks noGrp="1"/>
          </p:cNvSpPr>
          <p:nvPr>
            <p:ph type="sldNum" sz="quarter" idx="5"/>
          </p:nvPr>
        </p:nvSpPr>
        <p:spPr/>
        <p:txBody>
          <a:bodyPr/>
          <a:lstStyle/>
          <a:p>
            <a:fld id="{552C04FE-87A3-4F0D-BC75-A8BAA9DCCF65}" type="slidenum">
              <a:rPr lang="fr-CA" smtClean="0"/>
              <a:t>5</a:t>
            </a:fld>
            <a:endParaRPr lang="fr-CA" dirty="0"/>
          </a:p>
        </p:txBody>
      </p:sp>
    </p:spTree>
    <p:extLst>
      <p:ext uri="{BB962C8B-B14F-4D97-AF65-F5344CB8AC3E}">
        <p14:creationId xmlns:p14="http://schemas.microsoft.com/office/powerpoint/2010/main" val="1260739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552C04FE-87A3-4F0D-BC75-A8BAA9DCCF65}" type="slidenum">
              <a:rPr lang="fr-CA" smtClean="0"/>
              <a:t>63</a:t>
            </a:fld>
            <a:endParaRPr lang="fr-CA"/>
          </a:p>
        </p:txBody>
      </p:sp>
    </p:spTree>
    <p:extLst>
      <p:ext uri="{BB962C8B-B14F-4D97-AF65-F5344CB8AC3E}">
        <p14:creationId xmlns:p14="http://schemas.microsoft.com/office/powerpoint/2010/main" val="2865449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 diapositive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CA"/>
          </a:p>
        </p:txBody>
      </p:sp>
      <p:sp>
        <p:nvSpPr>
          <p:cNvPr id="4" name="Espace réservé du numéro de diapositive 3"/>
          <p:cNvSpPr>
            <a:spLocks noGrp="1"/>
          </p:cNvSpPr>
          <p:nvPr>
            <p:ph type="sldNum" sz="quarter" idx="5"/>
          </p:nvPr>
        </p:nvSpPr>
        <p:spPr/>
        <p:txBody>
          <a:bodyPr/>
          <a:lstStyle/>
          <a:p>
            <a:fld id="{552C04FE-87A3-4F0D-BC75-A8BAA9DCCF65}" type="slidenum">
              <a:rPr lang="fr-CA" smtClean="0"/>
              <a:t>97</a:t>
            </a:fld>
            <a:endParaRPr lang="fr-CA"/>
          </a:p>
        </p:txBody>
      </p:sp>
    </p:spTree>
    <p:extLst>
      <p:ext uri="{BB962C8B-B14F-4D97-AF65-F5344CB8AC3E}">
        <p14:creationId xmlns:p14="http://schemas.microsoft.com/office/powerpoint/2010/main" val="34190003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fr-CA"/>
              <a:t>Modifier le style du titre</a:t>
            </a:r>
            <a:endParaRPr lang="en-US"/>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CA"/>
              <a:t>Modifier le style des sous-titres du masque</a:t>
            </a:r>
            <a:endParaRPr lang="en-US"/>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970040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fr-CA"/>
              <a:t>Modifier le style du titre</a:t>
            </a:r>
            <a:endParaRPr lang="en-US"/>
          </a:p>
        </p:txBody>
      </p:sp>
      <p:sp>
        <p:nvSpPr>
          <p:cNvPr id="3" name="Content Placeholder 2"/>
          <p:cNvSpPr>
            <a:spLocks noGrp="1"/>
          </p:cNvSpPr>
          <p:nvPr>
            <p:ph idx="1"/>
          </p:nvPr>
        </p:nvSpPr>
        <p:spPr/>
        <p:txBody>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999820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CA"/>
              <a:t>Modifier le style du titre</a:t>
            </a:r>
            <a:endParaRPr lang="en-US"/>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293680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Modifier le style du titre</a:t>
            </a:r>
            <a:endParaRPr lang="en-US"/>
          </a:p>
        </p:txBody>
      </p:sp>
      <p:sp>
        <p:nvSpPr>
          <p:cNvPr id="3" name="Content Placeholder 2"/>
          <p:cNvSpPr>
            <a:spLocks noGrp="1"/>
          </p:cNvSpPr>
          <p:nvPr>
            <p:ph sz="half" idx="1"/>
          </p:nvPr>
        </p:nvSpPr>
        <p:spPr>
          <a:xfrm>
            <a:off x="677334" y="2160589"/>
            <a:ext cx="4184035" cy="3880772"/>
          </a:xfrm>
        </p:spPr>
        <p:txBody>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Content Placeholder 3"/>
          <p:cNvSpPr>
            <a:spLocks noGrp="1"/>
          </p:cNvSpPr>
          <p:nvPr>
            <p:ph sz="half" idx="2"/>
          </p:nvPr>
        </p:nvSpPr>
        <p:spPr>
          <a:xfrm>
            <a:off x="5089970" y="2160589"/>
            <a:ext cx="4184034" cy="3880773"/>
          </a:xfrm>
        </p:spPr>
        <p:txBody>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5" name="Date Placeholder 4"/>
          <p:cNvSpPr>
            <a:spLocks noGrp="1"/>
          </p:cNvSpPr>
          <p:nvPr>
            <p:ph type="dt" sz="half" idx="10"/>
          </p:nvPr>
        </p:nvSpPr>
        <p:spPr/>
        <p:txBody>
          <a:bodyPr/>
          <a:lstStyle/>
          <a:p>
            <a:fld id="{32FB8BBC-4AE0-4872-9A85-3627BB00CF3C}" type="datetimeFigureOut">
              <a:rPr lang="fr-CA" smtClean="0"/>
              <a:t>2024-10-16</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4226167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CA"/>
              <a:t>Modifier le style du titre</a:t>
            </a:r>
            <a:endParaRPr lang="en-US"/>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Cliquez pour modifier les styles du texte du masque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a:t>Cliquez pour modifier les styles du texte du masque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7" name="Date Placeholder 6"/>
          <p:cNvSpPr>
            <a:spLocks noGrp="1"/>
          </p:cNvSpPr>
          <p:nvPr>
            <p:ph type="dt" sz="half" idx="10"/>
          </p:nvPr>
        </p:nvSpPr>
        <p:spPr/>
        <p:txBody>
          <a:bodyPr/>
          <a:lstStyle/>
          <a:p>
            <a:fld id="{32FB8BBC-4AE0-4872-9A85-3627BB00CF3C}" type="datetimeFigureOut">
              <a:rPr lang="fr-CA" smtClean="0"/>
              <a:t>2024-10-16</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3416915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CA"/>
              <a:t>Modifier le style du titre</a:t>
            </a:r>
            <a:endParaRPr lang="en-US"/>
          </a:p>
        </p:txBody>
      </p:sp>
      <p:sp>
        <p:nvSpPr>
          <p:cNvPr id="3" name="Date Placeholder 2"/>
          <p:cNvSpPr>
            <a:spLocks noGrp="1"/>
          </p:cNvSpPr>
          <p:nvPr>
            <p:ph type="dt" sz="half" idx="10"/>
          </p:nvPr>
        </p:nvSpPr>
        <p:spPr/>
        <p:txBody>
          <a:bodyPr/>
          <a:lstStyle/>
          <a:p>
            <a:fld id="{32FB8BBC-4AE0-4872-9A85-3627BB00CF3C}" type="datetimeFigureOut">
              <a:rPr lang="fr-CA" smtClean="0"/>
              <a:t>2024-10-16</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4188525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FB8BBC-4AE0-4872-9A85-3627BB00CF3C}" type="datetimeFigureOut">
              <a:rPr lang="fr-CA" smtClean="0"/>
              <a:t>2024-10-16</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284018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CA"/>
              <a:t>Modifier le style du titre</a:t>
            </a:r>
            <a:endParaRPr lang="en-US"/>
          </a:p>
        </p:txBody>
      </p:sp>
      <p:sp>
        <p:nvSpPr>
          <p:cNvPr id="3" name="Content Placeholder 2"/>
          <p:cNvSpPr>
            <a:spLocks noGrp="1"/>
          </p:cNvSpPr>
          <p:nvPr>
            <p:ph idx="1"/>
          </p:nvPr>
        </p:nvSpPr>
        <p:spPr>
          <a:xfrm>
            <a:off x="4760461" y="514924"/>
            <a:ext cx="4513541" cy="5526437"/>
          </a:xfrm>
        </p:spPr>
        <p:txBody>
          <a:bodyPr>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CA"/>
              <a:t>Cliquez pour modifier les styles du texte du masque</a:t>
            </a:r>
          </a:p>
        </p:txBody>
      </p:sp>
      <p:sp>
        <p:nvSpPr>
          <p:cNvPr id="5" name="Date Placeholder 4"/>
          <p:cNvSpPr>
            <a:spLocks noGrp="1"/>
          </p:cNvSpPr>
          <p:nvPr>
            <p:ph type="dt" sz="half" idx="10"/>
          </p:nvPr>
        </p:nvSpPr>
        <p:spPr/>
        <p:txBody>
          <a:bodyPr/>
          <a:lstStyle/>
          <a:p>
            <a:fld id="{32FB8BBC-4AE0-4872-9A85-3627BB00CF3C}" type="datetimeFigureOut">
              <a:rPr lang="fr-CA" smtClean="0"/>
              <a:t>2024-10-16</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8546311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CA"/>
              <a:t>Modifier le style du titre</a:t>
            </a:r>
            <a:endParaRPr lang="en-US"/>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CA"/>
              <a:t>Cliquez sur l'icône pour ajouter une image</a:t>
            </a:r>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a:t>Cliquez pour modifier les styles du texte du masque</a:t>
            </a:r>
          </a:p>
        </p:txBody>
      </p:sp>
      <p:sp>
        <p:nvSpPr>
          <p:cNvPr id="5" name="Date Placeholder 4"/>
          <p:cNvSpPr>
            <a:spLocks noGrp="1"/>
          </p:cNvSpPr>
          <p:nvPr>
            <p:ph type="dt" sz="half" idx="10"/>
          </p:nvPr>
        </p:nvSpPr>
        <p:spPr/>
        <p:txBody>
          <a:bodyPr/>
          <a:lstStyle/>
          <a:p>
            <a:fld id="{32FB8BBC-4AE0-4872-9A85-3627BB00CF3C}" type="datetimeFigureOut">
              <a:rPr lang="fr-CA" smtClean="0"/>
              <a:t>2024-10-16</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539576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CA"/>
              <a:t>Modifier le style du titre</a:t>
            </a:r>
            <a:endParaRPr lang="en-US"/>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987303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CA"/>
              <a:t>Modifier le style du titre</a:t>
            </a:r>
            <a:endParaRPr lang="en-US"/>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CA"/>
              <a:t>Cliquez pour modifier les styles du texte du masque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6184876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CA"/>
              <a:t>Modifier le style du titre</a:t>
            </a:r>
            <a:endParaRPr lang="en-US"/>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35797201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CA"/>
              <a:t>Modifier le style du titre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CA"/>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2538578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CA"/>
              <a:t>Modifier le style du titre</a:t>
            </a:r>
            <a:endParaRPr lang="en-US"/>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CA"/>
              <a:t>Cliquez pour modifier les styles du texte du masque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CA"/>
              <a:t>Cliquez pour modifier les styles du texte du masque</a:t>
            </a:r>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2688432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a:t>Modifier le style du titre</a:t>
            </a:r>
            <a:endParaRPr lang="en-US"/>
          </a:p>
        </p:txBody>
      </p:sp>
      <p:sp>
        <p:nvSpPr>
          <p:cNvPr id="3" name="Vertical Text Placeholder 2"/>
          <p:cNvSpPr>
            <a:spLocks noGrp="1"/>
          </p:cNvSpPr>
          <p:nvPr>
            <p:ph type="body" orient="vert" idx="1"/>
          </p:nvPr>
        </p:nvSpPr>
        <p:spPr/>
        <p:txBody>
          <a:bodyPr vert="eaVert"/>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3835613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CA"/>
              <a:t>Modifier le style du titre</a:t>
            </a:r>
            <a:endParaRPr lang="en-US"/>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Date Placeholder 3"/>
          <p:cNvSpPr>
            <a:spLocks noGrp="1"/>
          </p:cNvSpPr>
          <p:nvPr>
            <p:ph type="dt" sz="half" idx="10"/>
          </p:nvPr>
        </p:nvSpPr>
        <p:spPr/>
        <p:txBody>
          <a:bodyPr/>
          <a:lstStyle/>
          <a:p>
            <a:fld id="{32FB8BBC-4AE0-4872-9A85-3627BB00CF3C}" type="datetimeFigureOut">
              <a:rPr lang="fr-CA" smtClean="0"/>
              <a:t>2024-10-16</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1DD298FF-E4D5-4BE2-B080-E8F906C2CBA0}" type="slidenum">
              <a:rPr lang="fr-CA" smtClean="0"/>
              <a:t>‹n°›</a:t>
            </a:fld>
            <a:endParaRPr lang="fr-CA"/>
          </a:p>
        </p:txBody>
      </p:sp>
    </p:spTree>
    <p:extLst>
      <p:ext uri="{BB962C8B-B14F-4D97-AF65-F5344CB8AC3E}">
        <p14:creationId xmlns:p14="http://schemas.microsoft.com/office/powerpoint/2010/main" val="3735158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CA"/>
              <a:t>Modifier le style du titre</a:t>
            </a:r>
            <a:endParaRPr lang="en-US"/>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CA"/>
              <a:t>Cliquez pour modifier les styles du texte du masque</a:t>
            </a:r>
          </a:p>
          <a:p>
            <a:pPr lvl="1"/>
            <a:r>
              <a:rPr lang="fr-CA"/>
              <a:t>Deuxième niveau</a:t>
            </a:r>
          </a:p>
          <a:p>
            <a:pPr lvl="2"/>
            <a:r>
              <a:rPr lang="fr-CA"/>
              <a:t>Troisième niveau</a:t>
            </a:r>
          </a:p>
          <a:p>
            <a:pPr lvl="3"/>
            <a:r>
              <a:rPr lang="fr-CA"/>
              <a:t>Quatrième niveau</a:t>
            </a:r>
          </a:p>
          <a:p>
            <a:pPr lvl="4"/>
            <a:r>
              <a:rPr lang="fr-CA"/>
              <a:t>Cinquième niveau</a:t>
            </a:r>
            <a:endParaRPr lang="en-US"/>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2FB8BBC-4AE0-4872-9A85-3627BB00CF3C}" type="datetimeFigureOut">
              <a:rPr lang="fr-CA" smtClean="0"/>
              <a:t>2024-10-16</a:t>
            </a:fld>
            <a:endParaRPr lang="fr-CA"/>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DD298FF-E4D5-4BE2-B080-E8F906C2CBA0}" type="slidenum">
              <a:rPr lang="fr-CA" smtClean="0"/>
              <a:t>‹n°›</a:t>
            </a:fld>
            <a:endParaRPr lang="fr-CA"/>
          </a:p>
        </p:txBody>
      </p:sp>
    </p:spTree>
    <p:extLst>
      <p:ext uri="{BB962C8B-B14F-4D97-AF65-F5344CB8AC3E}">
        <p14:creationId xmlns:p14="http://schemas.microsoft.com/office/powerpoint/2010/main" val="3009308060"/>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Lst>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hyperlink" Target="https://pixabay.com/pt/vectors/fogos-de-artif%C3%ADcio-1993221/"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microsoft.com/office/2007/relationships/hdphoto" Target="../media/hdphoto3.wdp"/></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0.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 Id="rId6" Type="http://schemas.microsoft.com/office/2007/relationships/hdphoto" Target="../media/hdphoto7.wdp"/><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microsoft.com/office/2007/relationships/hdphoto" Target="../media/hdphoto10.wdp"/><Relationship Id="rId4" Type="http://schemas.openxmlformats.org/officeDocument/2006/relationships/image" Target="../media/image47.png"/></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42.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image" Target="../media/image64.png"/><Relationship Id="rId3" Type="http://schemas.microsoft.com/office/2007/relationships/hdphoto" Target="../media/hdphoto12.wdp"/><Relationship Id="rId7" Type="http://schemas.openxmlformats.org/officeDocument/2006/relationships/image" Target="../media/image63.png"/><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 Id="rId9" Type="http://schemas.microsoft.com/office/2007/relationships/hdphoto" Target="../media/hdphoto13.wdp"/></Relationships>
</file>

<file path=ppt/slides/_rels/slide46.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69.png"/><Relationship Id="rId1" Type="http://schemas.openxmlformats.org/officeDocument/2006/relationships/slideLayout" Target="../slideLayouts/slideLayout6.xml"/><Relationship Id="rId5" Type="http://schemas.microsoft.com/office/2007/relationships/hdphoto" Target="../media/hdphoto17.wdp"/><Relationship Id="rId4" Type="http://schemas.openxmlformats.org/officeDocument/2006/relationships/image" Target="../media/image70.png"/></Relationships>
</file>

<file path=ppt/slides/_rels/slide5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73.png"/><Relationship Id="rId1" Type="http://schemas.openxmlformats.org/officeDocument/2006/relationships/slideLayout" Target="../slideLayouts/slideLayout7.xml"/><Relationship Id="rId5" Type="http://schemas.microsoft.com/office/2007/relationships/hdphoto" Target="../media/hdphoto20.wdp"/><Relationship Id="rId4" Type="http://schemas.openxmlformats.org/officeDocument/2006/relationships/image" Target="../media/image74.png"/></Relationships>
</file>

<file path=ppt/slides/_rels/slide5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80.png"/><Relationship Id="rId1" Type="http://schemas.openxmlformats.org/officeDocument/2006/relationships/slideLayout" Target="../slideLayouts/slideLayout7.xml"/><Relationship Id="rId4" Type="http://schemas.openxmlformats.org/officeDocument/2006/relationships/image" Target="../media/image81.png"/></Relationships>
</file>

<file path=ppt/slides/_rels/slide6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microsoft.com/office/2007/relationships/hdphoto" Target="../media/hdphoto29.wdp"/><Relationship Id="rId2" Type="http://schemas.openxmlformats.org/officeDocument/2006/relationships/image" Target="../media/image104.pn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3.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4.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microsoft.com/office/2007/relationships/hdphoto" Target="../media/hdphoto30.wdp"/><Relationship Id="rId2" Type="http://schemas.openxmlformats.org/officeDocument/2006/relationships/image" Target="../media/image115.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microsoft.com/office/2007/relationships/hdphoto" Target="../media/hdphoto31.wdp"/><Relationship Id="rId2" Type="http://schemas.openxmlformats.org/officeDocument/2006/relationships/image" Target="../media/image117.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18.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20.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21.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22.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a:extLst>
              <a:ext uri="{FF2B5EF4-FFF2-40B4-BE49-F238E27FC236}">
                <a16:creationId xmlns:a16="http://schemas.microsoft.com/office/drawing/2014/main" id="{1188712A-21B3-685B-1E6C-B4FB2C1D9B1D}"/>
              </a:ext>
            </a:extLst>
          </p:cNvPr>
          <p:cNvSpPr txBox="1"/>
          <p:nvPr/>
        </p:nvSpPr>
        <p:spPr>
          <a:xfrm>
            <a:off x="336590" y="416701"/>
            <a:ext cx="2946937" cy="461665"/>
          </a:xfrm>
          <a:prstGeom prst="rect">
            <a:avLst/>
          </a:prstGeom>
          <a:noFill/>
        </p:spPr>
        <p:txBody>
          <a:bodyPr wrap="square" rtlCol="0">
            <a:spAutoFit/>
          </a:bodyPr>
          <a:lstStyle/>
          <a:p>
            <a:r>
              <a:rPr lang="fr-CA" sz="2400" dirty="0"/>
              <a:t>11 AOÛT  </a:t>
            </a:r>
            <a:r>
              <a:rPr lang="fr-CA" sz="2400" b="1" dirty="0"/>
              <a:t>2024</a:t>
            </a:r>
          </a:p>
        </p:txBody>
      </p:sp>
      <p:pic>
        <p:nvPicPr>
          <p:cNvPr id="12" name="Image 11">
            <a:extLst>
              <a:ext uri="{FF2B5EF4-FFF2-40B4-BE49-F238E27FC236}">
                <a16:creationId xmlns:a16="http://schemas.microsoft.com/office/drawing/2014/main" id="{36D58F7C-F455-2A45-BF58-505ECB146F29}"/>
              </a:ext>
            </a:extLst>
          </p:cNvPr>
          <p:cNvPicPr>
            <a:picLocks noChangeAspect="1"/>
          </p:cNvPicPr>
          <p:nvPr/>
        </p:nvPicPr>
        <p:blipFill>
          <a:blip r:embed="rId2">
            <a:duotone>
              <a:schemeClr val="accent1">
                <a:shade val="45000"/>
                <a:satMod val="135000"/>
              </a:schemeClr>
              <a:prstClr val="white"/>
            </a:duotone>
            <a:extLst>
              <a:ext uri="{BEBA8EAE-BF5A-486C-A8C5-ECC9F3942E4B}">
                <a14:imgProps xmlns:a14="http://schemas.microsoft.com/office/drawing/2010/main">
                  <a14:imgLayer r:embed="rId3">
                    <a14:imgEffect>
                      <a14:brightnessContrast bright="-52000" contrast="-20000"/>
                    </a14:imgEffect>
                  </a14:imgLayer>
                </a14:imgProps>
              </a:ext>
              <a:ext uri="{28A0092B-C50C-407E-A947-70E740481C1C}">
                <a14:useLocalDpi xmlns:a14="http://schemas.microsoft.com/office/drawing/2010/main" val="0"/>
              </a:ext>
            </a:extLst>
          </a:blip>
          <a:stretch>
            <a:fillRect/>
          </a:stretch>
        </p:blipFill>
        <p:spPr>
          <a:xfrm>
            <a:off x="7848600" y="282169"/>
            <a:ext cx="4297933" cy="5944115"/>
          </a:xfrm>
          <a:prstGeom prst="rect">
            <a:avLst/>
          </a:prstGeom>
          <a:ln>
            <a:noFill/>
          </a:ln>
          <a:effectLst>
            <a:softEdge rad="635000"/>
          </a:effectLst>
        </p:spPr>
      </p:pic>
      <p:pic>
        <p:nvPicPr>
          <p:cNvPr id="4" name="Image 3" descr="Une image contenant feu d’artifice, Saint-Sylvestre, Premier de l’An, Nouvel an&#10;&#10;Description générée automatiquement">
            <a:extLst>
              <a:ext uri="{FF2B5EF4-FFF2-40B4-BE49-F238E27FC236}">
                <a16:creationId xmlns:a16="http://schemas.microsoft.com/office/drawing/2014/main" id="{B7753D5D-ADFE-270E-2D02-83C5FD44195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752600" y="703432"/>
            <a:ext cx="6096000" cy="5934075"/>
          </a:xfrm>
          <a:prstGeom prst="rect">
            <a:avLst/>
          </a:prstGeom>
        </p:spPr>
      </p:pic>
      <p:sp>
        <p:nvSpPr>
          <p:cNvPr id="5" name="Rectangle 4">
            <a:extLst>
              <a:ext uri="{FF2B5EF4-FFF2-40B4-BE49-F238E27FC236}">
                <a16:creationId xmlns:a16="http://schemas.microsoft.com/office/drawing/2014/main" id="{37B26B00-DFC9-913E-9464-4F74FC94FB87}"/>
              </a:ext>
            </a:extLst>
          </p:cNvPr>
          <p:cNvSpPr/>
          <p:nvPr/>
        </p:nvSpPr>
        <p:spPr>
          <a:xfrm>
            <a:off x="4574910" y="220493"/>
            <a:ext cx="5204462" cy="1315745"/>
          </a:xfrm>
          <a:prstGeom prst="rect">
            <a:avLst/>
          </a:prstGeom>
          <a:noFill/>
        </p:spPr>
        <p:txBody>
          <a:bodyPr wrap="square" lIns="68580" tIns="34290" rIns="68580" bIns="34290">
            <a:spAutoFit/>
          </a:bodyPr>
          <a:lstStyle/>
          <a:p>
            <a:pPr algn="ctr"/>
            <a:r>
              <a:rPr lang="fr-CA" sz="4050" b="1" kern="0" dirty="0">
                <a:latin typeface="Congenial Black" panose="020F0502020204030204" pitchFamily="2" charset="0"/>
                <a:ea typeface="Times New Roman" panose="02020603050405020304" pitchFamily="18" charset="0"/>
              </a:rPr>
              <a:t>Joyeux 50e anniversaire !</a:t>
            </a:r>
            <a:endParaRPr lang="fr-CA" sz="4050" dirty="0">
              <a:latin typeface="Congenial Black" panose="020F0502020204030204" pitchFamily="2" charset="0"/>
            </a:endParaRPr>
          </a:p>
        </p:txBody>
      </p:sp>
      <p:sp>
        <p:nvSpPr>
          <p:cNvPr id="11" name="Rectangle 10">
            <a:extLst>
              <a:ext uri="{FF2B5EF4-FFF2-40B4-BE49-F238E27FC236}">
                <a16:creationId xmlns:a16="http://schemas.microsoft.com/office/drawing/2014/main" id="{66560069-8EED-63FA-8294-13F9C5B0EF0D}"/>
              </a:ext>
            </a:extLst>
          </p:cNvPr>
          <p:cNvSpPr/>
          <p:nvPr/>
        </p:nvSpPr>
        <p:spPr>
          <a:xfrm>
            <a:off x="1077133" y="3713598"/>
            <a:ext cx="5969006" cy="1315745"/>
          </a:xfrm>
          <a:prstGeom prst="rect">
            <a:avLst/>
          </a:prstGeom>
          <a:noFill/>
        </p:spPr>
        <p:txBody>
          <a:bodyPr wrap="none" lIns="68580" tIns="34290" rIns="68580" bIns="34290">
            <a:spAutoFit/>
          </a:bodyPr>
          <a:lstStyle/>
          <a:p>
            <a:pPr algn="ctr"/>
            <a:r>
              <a:rPr lang="fr-FR" sz="4050" dirty="0"/>
              <a:t>DU CLUB FADOQ </a:t>
            </a:r>
          </a:p>
          <a:p>
            <a:pPr algn="ctr"/>
            <a:r>
              <a:rPr lang="fr-FR" sz="4050" dirty="0"/>
              <a:t>L’OR BLANC DE STE-ROSE</a:t>
            </a:r>
            <a:endParaRPr lang="fr-CA" sz="4050" dirty="0"/>
          </a:p>
        </p:txBody>
      </p:sp>
      <p:sp>
        <p:nvSpPr>
          <p:cNvPr id="2" name="Text Box 2">
            <a:extLst>
              <a:ext uri="{FF2B5EF4-FFF2-40B4-BE49-F238E27FC236}">
                <a16:creationId xmlns:a16="http://schemas.microsoft.com/office/drawing/2014/main" id="{C47055B9-A9CD-7B68-FA7D-4FE2464AE05A}"/>
              </a:ext>
            </a:extLst>
          </p:cNvPr>
          <p:cNvSpPr txBox="1">
            <a:spLocks noChangeArrowheads="1"/>
          </p:cNvSpPr>
          <p:nvPr/>
        </p:nvSpPr>
        <p:spPr bwMode="auto">
          <a:xfrm>
            <a:off x="8309920" y="5784196"/>
            <a:ext cx="3238500" cy="6477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CA" altLang="fr-FR" sz="4800" b="0" i="0" u="none" strike="noStrike" cap="none" normalizeH="0" baseline="0" dirty="0">
                <a:ln>
                  <a:noFill/>
                </a:ln>
                <a:solidFill>
                  <a:srgbClr val="FFFFFF"/>
                </a:solidFill>
                <a:effectLst/>
                <a:latin typeface="Calibri" panose="020F0502020204030204" pitchFamily="34" charset="0"/>
              </a:rPr>
              <a:t>1974-2024</a:t>
            </a: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58750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3000">
        <p15:prstTrans prst="curtains"/>
      </p:transition>
    </mc:Choice>
    <mc:Fallback xmlns="">
      <p:transition spd="slow" advClick="0" advTm="3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0679045-7365-EB55-0759-11531E28EBEA}"/>
              </a:ext>
            </a:extLst>
          </p:cNvPr>
          <p:cNvSpPr txBox="1"/>
          <p:nvPr/>
        </p:nvSpPr>
        <p:spPr>
          <a:xfrm>
            <a:off x="653143" y="555171"/>
            <a:ext cx="9612086" cy="5355312"/>
          </a:xfrm>
          <a:prstGeom prst="rect">
            <a:avLst/>
          </a:prstGeom>
          <a:noFill/>
        </p:spPr>
        <p:txBody>
          <a:bodyPr wrap="square" rtlCol="0">
            <a:spAutoFit/>
          </a:bodyPr>
          <a:lstStyle/>
          <a:p>
            <a:r>
              <a:rPr lang="fr-CA" sz="3200" b="1" dirty="0">
                <a:ln w="22225">
                  <a:solidFill>
                    <a:schemeClr val="accent2"/>
                  </a:solidFill>
                  <a:prstDash val="solid"/>
                </a:ln>
                <a:solidFill>
                  <a:schemeClr val="accent2">
                    <a:lumMod val="40000"/>
                    <a:lumOff val="60000"/>
                  </a:schemeClr>
                </a:solidFill>
              </a:rPr>
              <a:t>Une 1ere partie de ce diaporama a été fait</a:t>
            </a:r>
          </a:p>
          <a:p>
            <a:r>
              <a:rPr lang="fr-CA" sz="3200" b="1" dirty="0">
                <a:ln w="22225">
                  <a:solidFill>
                    <a:schemeClr val="accent2"/>
                  </a:solidFill>
                  <a:prstDash val="solid"/>
                </a:ln>
                <a:solidFill>
                  <a:schemeClr val="accent2">
                    <a:lumMod val="40000"/>
                    <a:lumOff val="60000"/>
                  </a:schemeClr>
                </a:solidFill>
              </a:rPr>
              <a:t>avec les albums que Marie-Rose Roy Lessard</a:t>
            </a:r>
          </a:p>
          <a:p>
            <a:r>
              <a:rPr lang="fr-CA" sz="3200" b="1" dirty="0">
                <a:ln w="22225">
                  <a:solidFill>
                    <a:schemeClr val="accent2"/>
                  </a:solidFill>
                  <a:prstDash val="solid"/>
                </a:ln>
                <a:solidFill>
                  <a:schemeClr val="accent2">
                    <a:lumMod val="40000"/>
                    <a:lumOff val="60000"/>
                  </a:schemeClr>
                </a:solidFill>
              </a:rPr>
              <a:t>avait fait pour le 25</a:t>
            </a:r>
            <a:r>
              <a:rPr lang="fr-CA" sz="3200" b="1" baseline="30000" dirty="0">
                <a:ln w="22225">
                  <a:solidFill>
                    <a:schemeClr val="accent2"/>
                  </a:solidFill>
                  <a:prstDash val="solid"/>
                </a:ln>
                <a:solidFill>
                  <a:schemeClr val="accent2">
                    <a:lumMod val="40000"/>
                    <a:lumOff val="60000"/>
                  </a:schemeClr>
                </a:solidFill>
              </a:rPr>
              <a:t>e</a:t>
            </a:r>
            <a:r>
              <a:rPr lang="fr-CA" sz="3200" b="1" dirty="0">
                <a:ln w="22225">
                  <a:solidFill>
                    <a:schemeClr val="accent2"/>
                  </a:solidFill>
                  <a:prstDash val="solid"/>
                </a:ln>
                <a:solidFill>
                  <a:schemeClr val="accent2">
                    <a:lumMod val="40000"/>
                    <a:lumOff val="60000"/>
                  </a:schemeClr>
                </a:solidFill>
              </a:rPr>
              <a:t> anniversaire.</a:t>
            </a:r>
          </a:p>
          <a:p>
            <a:endParaRPr lang="fr-CA" b="1" dirty="0">
              <a:ln w="22225">
                <a:solidFill>
                  <a:schemeClr val="accent2"/>
                </a:solidFill>
                <a:prstDash val="solid"/>
              </a:ln>
              <a:solidFill>
                <a:schemeClr val="accent2">
                  <a:lumMod val="40000"/>
                  <a:lumOff val="60000"/>
                </a:schemeClr>
              </a:solidFill>
            </a:endParaRPr>
          </a:p>
          <a:p>
            <a:r>
              <a:rPr lang="fr-CA" sz="3200" b="1" dirty="0">
                <a:ln w="22225">
                  <a:solidFill>
                    <a:schemeClr val="accent2"/>
                  </a:solidFill>
                  <a:prstDash val="solid"/>
                </a:ln>
                <a:solidFill>
                  <a:schemeClr val="accent2">
                    <a:lumMod val="40000"/>
                    <a:lumOff val="60000"/>
                  </a:schemeClr>
                </a:solidFill>
              </a:rPr>
              <a:t>Moi Lyse Audet j’ai fait le reste à partir des archives que l’OR Blanc de Ste-Rose possédaient.</a:t>
            </a:r>
          </a:p>
          <a:p>
            <a:endParaRPr lang="fr-CA" b="1" dirty="0">
              <a:ln w="22225">
                <a:solidFill>
                  <a:schemeClr val="accent2"/>
                </a:solidFill>
                <a:prstDash val="solid"/>
              </a:ln>
              <a:solidFill>
                <a:schemeClr val="accent2">
                  <a:lumMod val="40000"/>
                  <a:lumOff val="60000"/>
                </a:schemeClr>
              </a:solidFill>
            </a:endParaRPr>
          </a:p>
          <a:p>
            <a:r>
              <a:rPr lang="fr-CA" sz="3200" b="1" dirty="0">
                <a:ln w="22225">
                  <a:solidFill>
                    <a:schemeClr val="accent2"/>
                  </a:solidFill>
                  <a:prstDash val="solid"/>
                </a:ln>
                <a:solidFill>
                  <a:schemeClr val="accent2">
                    <a:lumMod val="40000"/>
                    <a:lumOff val="60000"/>
                  </a:schemeClr>
                </a:solidFill>
              </a:rPr>
              <a:t>Les dates au-dessus des photos c’est la date de naissance et celle du décès de ceux que j’ai pu avoir.</a:t>
            </a:r>
            <a:endParaRPr lang="fr-CA" b="1" dirty="0">
              <a:ln w="22225">
                <a:solidFill>
                  <a:schemeClr val="accent2"/>
                </a:solidFill>
                <a:prstDash val="solid"/>
              </a:ln>
              <a:solidFill>
                <a:schemeClr val="accent2">
                  <a:lumMod val="40000"/>
                  <a:lumOff val="60000"/>
                </a:schemeClr>
              </a:solidFill>
            </a:endParaRPr>
          </a:p>
          <a:p>
            <a:endParaRPr lang="fr-CA" b="1" dirty="0">
              <a:ln w="22225">
                <a:solidFill>
                  <a:schemeClr val="accent2"/>
                </a:solidFill>
                <a:prstDash val="solid"/>
              </a:ln>
              <a:solidFill>
                <a:schemeClr val="accent2">
                  <a:lumMod val="40000"/>
                  <a:lumOff val="60000"/>
                </a:schemeClr>
              </a:solidFill>
            </a:endParaRPr>
          </a:p>
          <a:p>
            <a:r>
              <a:rPr lang="fr-CA" sz="3200" b="1" dirty="0">
                <a:ln w="22225">
                  <a:solidFill>
                    <a:schemeClr val="accent2"/>
                  </a:solidFill>
                  <a:prstDash val="solid"/>
                </a:ln>
                <a:solidFill>
                  <a:schemeClr val="accent2">
                    <a:lumMod val="40000"/>
                    <a:lumOff val="60000"/>
                  </a:schemeClr>
                </a:solidFill>
              </a:rPr>
              <a:t>Je vous souhaite un bon visionnement.</a:t>
            </a:r>
          </a:p>
        </p:txBody>
      </p:sp>
    </p:spTree>
    <p:extLst>
      <p:ext uri="{BB962C8B-B14F-4D97-AF65-F5344CB8AC3E}">
        <p14:creationId xmlns:p14="http://schemas.microsoft.com/office/powerpoint/2010/main" val="2026090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3" name="Image 2" descr="Une image contenant texte, livre, Police, Impression&#10;&#10;Description générée automatiquement">
            <a:extLst>
              <a:ext uri="{FF2B5EF4-FFF2-40B4-BE49-F238E27FC236}">
                <a16:creationId xmlns:a16="http://schemas.microsoft.com/office/drawing/2014/main" id="{5C8FFDB5-E451-57B6-5E8D-221130D851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4663" y="1928757"/>
            <a:ext cx="3342889" cy="434141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0914B6F1-94E0-BD5A-7411-5191B6401EC7}"/>
              </a:ext>
            </a:extLst>
          </p:cNvPr>
          <p:cNvSpPr txBox="1"/>
          <p:nvPr/>
        </p:nvSpPr>
        <p:spPr>
          <a:xfrm>
            <a:off x="4093029" y="2024742"/>
            <a:ext cx="5693229" cy="4247317"/>
          </a:xfrm>
          <a:prstGeom prst="rect">
            <a:avLst/>
          </a:prstGeom>
          <a:noFill/>
        </p:spPr>
        <p:txBody>
          <a:bodyPr wrap="square" rtlCol="0">
            <a:spAutoFit/>
          </a:bodyPr>
          <a:lstStyle/>
          <a:p>
            <a:endParaRPr lang="fr-CA" dirty="0">
              <a:ln w="0"/>
              <a:effectLst>
                <a:outerShdw blurRad="38100" dist="19050" dir="2700000" algn="tl" rotWithShape="0">
                  <a:schemeClr val="dk1">
                    <a:alpha val="40000"/>
                  </a:schemeClr>
                </a:outerShdw>
              </a:effectLst>
            </a:endParaRPr>
          </a:p>
          <a:p>
            <a:r>
              <a:rPr lang="fr-CA" sz="2800" dirty="0">
                <a:ln w="0"/>
                <a:effectLst>
                  <a:outerShdw blurRad="38100" dist="19050" dir="2700000" algn="tl" rotWithShape="0">
                    <a:schemeClr val="dk1">
                      <a:alpha val="40000"/>
                    </a:schemeClr>
                  </a:outerShdw>
                </a:effectLst>
              </a:rPr>
              <a:t>La philosophie de la fédération de l’Âge d’Or au Québec est de promouvoir un concept positif du vieillissement, encourager le maintien et l’amélioration de la qualité de vie et de l’autonomie des ainés, initier et soutenir l’organisation d’activités physiques et de loisirs.</a:t>
            </a:r>
          </a:p>
        </p:txBody>
      </p:sp>
      <p:sp>
        <p:nvSpPr>
          <p:cNvPr id="5" name="ZoneTexte 4">
            <a:extLst>
              <a:ext uri="{FF2B5EF4-FFF2-40B4-BE49-F238E27FC236}">
                <a16:creationId xmlns:a16="http://schemas.microsoft.com/office/drawing/2014/main" id="{E534A1E5-D1F0-D303-37F9-6C7852A983E0}"/>
              </a:ext>
            </a:extLst>
          </p:cNvPr>
          <p:cNvSpPr txBox="1"/>
          <p:nvPr/>
        </p:nvSpPr>
        <p:spPr>
          <a:xfrm>
            <a:off x="0" y="119741"/>
            <a:ext cx="9895114" cy="1569660"/>
          </a:xfrm>
          <a:prstGeom prst="rect">
            <a:avLst/>
          </a:prstGeom>
          <a:noFill/>
        </p:spPr>
        <p:txBody>
          <a:bodyPr wrap="square" rtlCol="0">
            <a:spAutoFit/>
          </a:bodyPr>
          <a:lstStyle/>
          <a:p>
            <a:r>
              <a:rPr lang="fr-CA" sz="2400" dirty="0">
                <a:ln w="0"/>
                <a:effectLst>
                  <a:outerShdw blurRad="38100" dist="19050" dir="2700000" algn="tl" rotWithShape="0">
                    <a:schemeClr val="dk1">
                      <a:alpha val="40000"/>
                    </a:schemeClr>
                  </a:outerShdw>
                </a:effectLst>
              </a:rPr>
              <a:t>L’Âge d’Or au Québec possède un sigle distinctif, grâce à l’initiative du Conseil de l’Âge d’Or, région de Québec.</a:t>
            </a:r>
          </a:p>
          <a:p>
            <a:r>
              <a:rPr lang="fr-CA" sz="2400" dirty="0">
                <a:ln w="0"/>
                <a:effectLst>
                  <a:outerShdw blurRad="38100" dist="19050" dir="2700000" algn="tl" rotWithShape="0">
                    <a:schemeClr val="dk1">
                      <a:alpha val="40000"/>
                    </a:schemeClr>
                  </a:outerShdw>
                </a:effectLst>
              </a:rPr>
              <a:t>Voici la description: sur fond blanc: pompon couleur or à l’intérieur duquel se dessine en filigrane blanc l’esquisse des trois âges.</a:t>
            </a:r>
          </a:p>
        </p:txBody>
      </p:sp>
    </p:spTree>
    <p:extLst>
      <p:ext uri="{BB962C8B-B14F-4D97-AF65-F5344CB8AC3E}">
        <p14:creationId xmlns:p14="http://schemas.microsoft.com/office/powerpoint/2010/main" val="19370188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F0656BFA-9C98-404D-A9A8-62F85430CB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77"/>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2CEFF5E2-6478-4C20-B0EB-864D7BD0A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Image 2">
            <a:extLst>
              <a:ext uri="{FF2B5EF4-FFF2-40B4-BE49-F238E27FC236}">
                <a16:creationId xmlns:a16="http://schemas.microsoft.com/office/drawing/2014/main" id="{68F8646C-7F11-73C5-B248-9080DD40F812}"/>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Lst>
          </a:blip>
          <a:stretch>
            <a:fillRect/>
          </a:stretch>
        </p:blipFill>
        <p:spPr>
          <a:xfrm>
            <a:off x="477013" y="480060"/>
            <a:ext cx="11199788" cy="5897880"/>
          </a:xfrm>
          <a:prstGeom prst="rect">
            <a:avLst/>
          </a:prstGeom>
        </p:spPr>
      </p:pic>
    </p:spTree>
    <p:extLst>
      <p:ext uri="{BB962C8B-B14F-4D97-AF65-F5344CB8AC3E}">
        <p14:creationId xmlns:p14="http://schemas.microsoft.com/office/powerpoint/2010/main" val="3552679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45DA22C-A0CB-9695-2936-7661842F7EB7}"/>
              </a:ext>
            </a:extLst>
          </p:cNvPr>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a14:imgEffect>
                  </a14:imgLayer>
                </a14:imgProps>
              </a:ext>
            </a:extLst>
          </a:blip>
          <a:srcRect t="1666" r="4943" b="39020"/>
          <a:stretch/>
        </p:blipFill>
        <p:spPr>
          <a:xfrm>
            <a:off x="3439377" y="577512"/>
            <a:ext cx="2973174" cy="5525060"/>
          </a:xfrm>
          <a:prstGeom prst="rect">
            <a:avLst/>
          </a:prstGeom>
          <a:ln>
            <a:noFill/>
          </a:ln>
          <a:effectLst>
            <a:outerShdw blurRad="190500" algn="tl" rotWithShape="0">
              <a:srgbClr val="000000">
                <a:alpha val="70000"/>
              </a:srgbClr>
            </a:outerShdw>
          </a:effectLst>
        </p:spPr>
      </p:pic>
      <p:sp>
        <p:nvSpPr>
          <p:cNvPr id="2" name="ZoneTexte 1">
            <a:extLst>
              <a:ext uri="{FF2B5EF4-FFF2-40B4-BE49-F238E27FC236}">
                <a16:creationId xmlns:a16="http://schemas.microsoft.com/office/drawing/2014/main" id="{A44A6D27-1A1C-967E-9DF0-AAC5E537551A}"/>
              </a:ext>
            </a:extLst>
          </p:cNvPr>
          <p:cNvSpPr txBox="1"/>
          <p:nvPr/>
        </p:nvSpPr>
        <p:spPr>
          <a:xfrm>
            <a:off x="6946139" y="5759531"/>
            <a:ext cx="3352800" cy="830997"/>
          </a:xfrm>
          <a:prstGeom prst="rect">
            <a:avLst/>
          </a:prstGeom>
          <a:noFill/>
        </p:spPr>
        <p:txBody>
          <a:bodyPr wrap="square" rtlCol="0">
            <a:spAutoFit/>
          </a:bodyPr>
          <a:lstStyle/>
          <a:p>
            <a:pPr algn="ctr"/>
            <a:r>
              <a:rPr lang="fr-CA" sz="2400" dirty="0"/>
              <a:t>Cécile </a:t>
            </a:r>
          </a:p>
          <a:p>
            <a:pPr algn="ctr"/>
            <a:r>
              <a:rPr lang="fr-CA" sz="2400" dirty="0"/>
              <a:t>Marceau Vézina</a:t>
            </a:r>
          </a:p>
        </p:txBody>
      </p:sp>
      <p:pic>
        <p:nvPicPr>
          <p:cNvPr id="3074" name="Picture 2" descr="Sans titre">
            <a:extLst>
              <a:ext uri="{FF2B5EF4-FFF2-40B4-BE49-F238E27FC236}">
                <a16:creationId xmlns:a16="http://schemas.microsoft.com/office/drawing/2014/main" id="{39D42ECE-279D-C984-67F8-4D2E039F05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594" y="638094"/>
            <a:ext cx="2864757" cy="474530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Sans titre">
            <a:extLst>
              <a:ext uri="{FF2B5EF4-FFF2-40B4-BE49-F238E27FC236}">
                <a16:creationId xmlns:a16="http://schemas.microsoft.com/office/drawing/2014/main" id="{61B4C377-67AD-B5DB-B5BE-6FF2C4B15B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36842" y="890650"/>
            <a:ext cx="2972336" cy="489878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F27D1982-010C-34D5-63B3-90FB13C4EFF5}"/>
              </a:ext>
            </a:extLst>
          </p:cNvPr>
          <p:cNvSpPr txBox="1"/>
          <p:nvPr/>
        </p:nvSpPr>
        <p:spPr>
          <a:xfrm>
            <a:off x="838227" y="91160"/>
            <a:ext cx="2442996" cy="646331"/>
          </a:xfrm>
          <a:prstGeom prst="rect">
            <a:avLst/>
          </a:prstGeom>
          <a:noFill/>
        </p:spPr>
        <p:txBody>
          <a:bodyPr wrap="square" rtlCol="0">
            <a:spAutoFit/>
          </a:bodyPr>
          <a:lstStyle/>
          <a:p>
            <a:r>
              <a:rPr lang="fr-CA" sz="3600" dirty="0"/>
              <a:t>1921-2001</a:t>
            </a:r>
          </a:p>
        </p:txBody>
      </p:sp>
      <p:sp>
        <p:nvSpPr>
          <p:cNvPr id="6" name="ZoneTexte 5">
            <a:extLst>
              <a:ext uri="{FF2B5EF4-FFF2-40B4-BE49-F238E27FC236}">
                <a16:creationId xmlns:a16="http://schemas.microsoft.com/office/drawing/2014/main" id="{8D5C7401-A3E9-D689-FDD1-838BB894F529}"/>
              </a:ext>
            </a:extLst>
          </p:cNvPr>
          <p:cNvSpPr txBox="1"/>
          <p:nvPr/>
        </p:nvSpPr>
        <p:spPr>
          <a:xfrm>
            <a:off x="6834568" y="244319"/>
            <a:ext cx="2442996" cy="646331"/>
          </a:xfrm>
          <a:prstGeom prst="rect">
            <a:avLst/>
          </a:prstGeom>
          <a:noFill/>
        </p:spPr>
        <p:txBody>
          <a:bodyPr wrap="square" rtlCol="0">
            <a:spAutoFit/>
          </a:bodyPr>
          <a:lstStyle/>
          <a:p>
            <a:r>
              <a:rPr lang="fr-CA" sz="3600" dirty="0"/>
              <a:t>1922-1999</a:t>
            </a:r>
          </a:p>
        </p:txBody>
      </p:sp>
      <p:sp>
        <p:nvSpPr>
          <p:cNvPr id="8" name="ZoneTexte 7">
            <a:extLst>
              <a:ext uri="{FF2B5EF4-FFF2-40B4-BE49-F238E27FC236}">
                <a16:creationId xmlns:a16="http://schemas.microsoft.com/office/drawing/2014/main" id="{ACA6A0BE-D0BB-AFEB-E278-21341393EE16}"/>
              </a:ext>
            </a:extLst>
          </p:cNvPr>
          <p:cNvSpPr txBox="1"/>
          <p:nvPr/>
        </p:nvSpPr>
        <p:spPr>
          <a:xfrm>
            <a:off x="642257" y="5621031"/>
            <a:ext cx="2486088" cy="830997"/>
          </a:xfrm>
          <a:prstGeom prst="rect">
            <a:avLst/>
          </a:prstGeom>
          <a:noFill/>
        </p:spPr>
        <p:txBody>
          <a:bodyPr wrap="square">
            <a:spAutoFit/>
          </a:bodyPr>
          <a:lstStyle/>
          <a:p>
            <a:pPr algn="ctr"/>
            <a:r>
              <a:rPr lang="fr-CA" sz="2400" dirty="0"/>
              <a:t>Iréna </a:t>
            </a:r>
          </a:p>
          <a:p>
            <a:pPr algn="ctr"/>
            <a:r>
              <a:rPr lang="fr-CA" sz="2400" dirty="0"/>
              <a:t>Goulet Audet</a:t>
            </a:r>
          </a:p>
        </p:txBody>
      </p:sp>
    </p:spTree>
    <p:extLst>
      <p:ext uri="{BB962C8B-B14F-4D97-AF65-F5344CB8AC3E}">
        <p14:creationId xmlns:p14="http://schemas.microsoft.com/office/powerpoint/2010/main" val="1902768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0" name="Group 9">
            <a:extLst>
              <a:ext uri="{FF2B5EF4-FFF2-40B4-BE49-F238E27FC236}">
                <a16:creationId xmlns:a16="http://schemas.microsoft.com/office/drawing/2014/main" id="{5F054EF5-EFE6-45A2-834C-0F0931F39F1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CFE3C88A-FEDB-4B9C-94EE-5026B326B3E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5D51D9B-0E7C-44D3-9215-81F9915232E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16EFB339-1D4E-4824-A20B-AF30D07CF7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4" name="Rectangle 25">
              <a:extLst>
                <a:ext uri="{FF2B5EF4-FFF2-40B4-BE49-F238E27FC236}">
                  <a16:creationId xmlns:a16="http://schemas.microsoft.com/office/drawing/2014/main" id="{00030831-8136-4C61-8F00-6F190C5AEB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5" name="Isosceles Triangle 14">
              <a:extLst>
                <a:ext uri="{FF2B5EF4-FFF2-40B4-BE49-F238E27FC236}">
                  <a16:creationId xmlns:a16="http://schemas.microsoft.com/office/drawing/2014/main" id="{9B14B360-4798-467E-ADE9-756959EC5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6" name="Rectangle 27">
              <a:extLst>
                <a:ext uri="{FF2B5EF4-FFF2-40B4-BE49-F238E27FC236}">
                  <a16:creationId xmlns:a16="http://schemas.microsoft.com/office/drawing/2014/main" id="{9433F2F7-DA21-430A-A31C-D529D9C6A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7" name="Rectangle 28">
              <a:extLst>
                <a:ext uri="{FF2B5EF4-FFF2-40B4-BE49-F238E27FC236}">
                  <a16:creationId xmlns:a16="http://schemas.microsoft.com/office/drawing/2014/main" id="{0B24FFF9-F75D-4A88-90F8-D2D7BBB8E8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8" name="Rectangle 29">
              <a:extLst>
                <a:ext uri="{FF2B5EF4-FFF2-40B4-BE49-F238E27FC236}">
                  <a16:creationId xmlns:a16="http://schemas.microsoft.com/office/drawing/2014/main" id="{A0A2A2C4-404D-431C-8F9A-227932A42E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19" name="Isosceles Triangle 18">
              <a:extLst>
                <a:ext uri="{FF2B5EF4-FFF2-40B4-BE49-F238E27FC236}">
                  <a16:creationId xmlns:a16="http://schemas.microsoft.com/office/drawing/2014/main" id="{4661DBE2-1BC5-463F-BBB8-199B890D1C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sp>
          <p:nvSpPr>
            <p:cNvPr id="20" name="Isosceles Triangle 19">
              <a:extLst>
                <a:ext uri="{FF2B5EF4-FFF2-40B4-BE49-F238E27FC236}">
                  <a16:creationId xmlns:a16="http://schemas.microsoft.com/office/drawing/2014/main" id="{710A6E70-F0B9-4E3D-9A78-2D2FEE5DF3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dirty="0"/>
            </a:p>
          </p:txBody>
        </p:sp>
      </p:grpSp>
      <p:sp>
        <p:nvSpPr>
          <p:cNvPr id="51" name="Rectangle 50">
            <a:extLst>
              <a:ext uri="{FF2B5EF4-FFF2-40B4-BE49-F238E27FC236}">
                <a16:creationId xmlns:a16="http://schemas.microsoft.com/office/drawing/2014/main" id="{35002F6C-0142-4BD1-B14C-B2A8BE2BC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8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889F2A4C-8C64-4700-8689-78F603984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8575" cap="sq">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Image 4">
            <a:extLst>
              <a:ext uri="{FF2B5EF4-FFF2-40B4-BE49-F238E27FC236}">
                <a16:creationId xmlns:a16="http://schemas.microsoft.com/office/drawing/2014/main" id="{5FF23FFD-207B-1FC1-3CAA-FE7AF7681285}"/>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r="-1008" b="19872"/>
          <a:stretch/>
        </p:blipFill>
        <p:spPr>
          <a:xfrm>
            <a:off x="1393371" y="547822"/>
            <a:ext cx="9654456" cy="57441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136956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839621-3B21-E108-1C4E-E332F4F93130}"/>
              </a:ext>
            </a:extLst>
          </p:cNvPr>
          <p:cNvPicPr>
            <a:picLocks noChangeAspect="1"/>
          </p:cNvPicPr>
          <p:nvPr/>
        </p:nvPicPr>
        <p:blipFill>
          <a:blip r:embed="rId2"/>
          <a:stretch>
            <a:fillRect/>
          </a:stretch>
        </p:blipFill>
        <p:spPr>
          <a:xfrm>
            <a:off x="402773" y="2721428"/>
            <a:ext cx="9219588" cy="169586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65076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0000">
        <p15:prstTrans prst="curtains"/>
      </p:transition>
    </mc:Choice>
    <mc:Fallback xmlns="">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1)">
            <a:extLst>
              <a:ext uri="{FF2B5EF4-FFF2-40B4-BE49-F238E27FC236}">
                <a16:creationId xmlns:a16="http://schemas.microsoft.com/office/drawing/2014/main" id="{CCD86783-6509-6722-7328-DC04C6D6DF57}"/>
              </a:ext>
            </a:extLst>
          </p:cNvPr>
          <p:cNvPicPr>
            <a:picLocks noGrp="1" noChangeAspect="1"/>
          </p:cNvPicPr>
          <p:nvPr isPhoto="1"/>
        </p:nvPicPr>
        <p:blipFill rotWithShape="1">
          <a:blip r:embed="rId2">
            <a:lum/>
            <a:extLst>
              <a:ext uri="{28A0092B-C50C-407E-A947-70E740481C1C}">
                <a14:useLocalDpi xmlns:a14="http://schemas.microsoft.com/office/drawing/2010/main" val="0"/>
              </a:ext>
            </a:extLst>
          </a:blip>
          <a:srcRect l="-1" t="5392" r="1499" b="9064"/>
          <a:stretch/>
        </p:blipFill>
        <p:spPr>
          <a:xfrm>
            <a:off x="2441349" y="283541"/>
            <a:ext cx="5163794" cy="6290917"/>
          </a:xfrm>
          <a:prstGeom prst="rect">
            <a:avLst/>
          </a:prstGeom>
          <a:ln>
            <a:noFill/>
          </a:ln>
          <a:effectLst>
            <a:softEdge rad="112500"/>
          </a:effectLst>
        </p:spPr>
      </p:pic>
    </p:spTree>
    <p:extLst>
      <p:ext uri="{BB962C8B-B14F-4D97-AF65-F5344CB8AC3E}">
        <p14:creationId xmlns:p14="http://schemas.microsoft.com/office/powerpoint/2010/main" val="3743169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1000">
        <p15:prstTrans prst="curtains"/>
      </p:transition>
    </mc:Choice>
    <mc:Fallback xmlns="">
      <p:transition spd="slow" advClick="0" advTm="11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C77DC351-F914-323C-2516-C39D453156FB}"/>
              </a:ext>
            </a:extLst>
          </p:cNvPr>
          <p:cNvSpPr txBox="1"/>
          <p:nvPr/>
        </p:nvSpPr>
        <p:spPr>
          <a:xfrm>
            <a:off x="688640" y="1920451"/>
            <a:ext cx="4505083" cy="4492686"/>
          </a:xfrm>
          <a:prstGeom prst="rect">
            <a:avLst/>
          </a:prstGeom>
          <a:noFill/>
          <a:ln>
            <a:noFill/>
          </a:ln>
        </p:spPr>
        <p:style>
          <a:lnRef idx="2">
            <a:schemeClr val="dk1"/>
          </a:lnRef>
          <a:fillRef idx="1">
            <a:schemeClr val="lt1"/>
          </a:fillRef>
          <a:effectRef idx="0">
            <a:schemeClr val="dk1"/>
          </a:effectRef>
          <a:fontRef idx="minor">
            <a:schemeClr val="dk1"/>
          </a:fontRef>
        </p:style>
        <p:txBody>
          <a:bodyPr vert="horz" lIns="91440" tIns="45720" rIns="91440" bIns="45720" rtlCol="0">
            <a:noAutofit/>
          </a:bodyPr>
          <a:lstStyle/>
          <a:p>
            <a:pPr>
              <a:lnSpc>
                <a:spcPct val="90000"/>
              </a:lnSpc>
              <a:spcBef>
                <a:spcPts val="1000"/>
              </a:spcBef>
              <a:buClr>
                <a:schemeClr val="accent1"/>
              </a:buClr>
              <a:buSzPct val="80000"/>
              <a:buFont typeface="Wingdings 3" charset="2"/>
              <a:buChar char=""/>
            </a:pPr>
            <a:r>
              <a:rPr lang="en-US" sz="2800" dirty="0">
                <a:ln w="0"/>
                <a:solidFill>
                  <a:schemeClr val="tx1"/>
                </a:solidFill>
                <a:effectLst>
                  <a:outerShdw blurRad="38100" dist="25400" dir="5400000" algn="ctr" rotWithShape="0">
                    <a:srgbClr val="6E747A">
                      <a:alpha val="43000"/>
                    </a:srgbClr>
                  </a:outerShdw>
                </a:effectLst>
              </a:rPr>
              <a:t>JOSAPHAT QUIRION</a:t>
            </a:r>
          </a:p>
          <a:p>
            <a:pPr>
              <a:lnSpc>
                <a:spcPct val="90000"/>
              </a:lnSpc>
              <a:spcBef>
                <a:spcPts val="1000"/>
              </a:spcBef>
              <a:buClr>
                <a:schemeClr val="accent1"/>
              </a:buClr>
              <a:buSzPct val="80000"/>
              <a:buFont typeface="Wingdings 3" charset="2"/>
              <a:buChar char=""/>
            </a:pPr>
            <a:endParaRPr lang="en-US" sz="2000" b="1" dirty="0">
              <a:ln w="9525">
                <a:solidFill>
                  <a:schemeClr val="bg1"/>
                </a:solidFill>
                <a:prstDash val="solid"/>
              </a:ln>
              <a:solidFill>
                <a:schemeClr val="tx1"/>
              </a:solidFill>
            </a:endParaRPr>
          </a:p>
          <a:p>
            <a:pPr>
              <a:lnSpc>
                <a:spcPct val="90000"/>
              </a:lnSpc>
              <a:spcBef>
                <a:spcPts val="1000"/>
              </a:spcBef>
              <a:buClr>
                <a:schemeClr val="accent1"/>
              </a:buClr>
              <a:buSzPct val="80000"/>
              <a:buFont typeface="Wingdings 3" charset="2"/>
              <a:buChar char=""/>
            </a:pPr>
            <a:r>
              <a:rPr lang="en-US" sz="2400" dirty="0">
                <a:ln w="0"/>
                <a:solidFill>
                  <a:schemeClr val="tx1"/>
                </a:solidFill>
                <a:effectLst>
                  <a:outerShdw blurRad="38100" dist="19050" dir="2700000" algn="tl" rotWithShape="0">
                    <a:schemeClr val="dk1">
                      <a:alpha val="40000"/>
                    </a:schemeClr>
                  </a:outerShdw>
                </a:effectLst>
              </a:rPr>
              <a:t>1</a:t>
            </a:r>
            <a:r>
              <a:rPr lang="en-US" sz="2400" baseline="30000" dirty="0">
                <a:ln w="0"/>
                <a:solidFill>
                  <a:schemeClr val="tx1"/>
                </a:solidFill>
                <a:effectLst>
                  <a:outerShdw blurRad="38100" dist="19050" dir="2700000" algn="tl" rotWithShape="0">
                    <a:schemeClr val="dk1">
                      <a:alpha val="40000"/>
                    </a:schemeClr>
                  </a:outerShdw>
                </a:effectLst>
              </a:rPr>
              <a:t>ER</a:t>
            </a:r>
            <a:r>
              <a:rPr lang="en-US" sz="2400" dirty="0">
                <a:ln w="0"/>
                <a:solidFill>
                  <a:schemeClr val="tx1"/>
                </a:solidFill>
                <a:effectLst>
                  <a:outerShdw blurRad="38100" dist="19050" dir="2700000" algn="tl" rotWithShape="0">
                    <a:schemeClr val="dk1">
                      <a:alpha val="40000"/>
                    </a:schemeClr>
                  </a:outerShdw>
                </a:effectLst>
              </a:rPr>
              <a:t> President</a:t>
            </a:r>
          </a:p>
          <a:p>
            <a:pPr>
              <a:lnSpc>
                <a:spcPct val="90000"/>
              </a:lnSpc>
              <a:spcBef>
                <a:spcPts val="1000"/>
              </a:spcBef>
              <a:buClr>
                <a:schemeClr val="accent1"/>
              </a:buClr>
              <a:buSzPct val="80000"/>
              <a:buFont typeface="Wingdings 3" charset="2"/>
              <a:buChar char=""/>
            </a:pPr>
            <a:r>
              <a:rPr lang="en-US" sz="2400" dirty="0">
                <a:ln w="0"/>
                <a:solidFill>
                  <a:schemeClr val="tx1"/>
                </a:solidFill>
                <a:effectLst>
                  <a:outerShdw blurRad="38100" dist="19050" dir="2700000" algn="tl" rotWithShape="0">
                    <a:schemeClr val="dk1">
                      <a:alpha val="40000"/>
                    </a:schemeClr>
                  </a:outerShdw>
                </a:effectLst>
              </a:rPr>
              <a:t>Février 74 À octobre 81</a:t>
            </a:r>
          </a:p>
          <a:p>
            <a:pPr>
              <a:lnSpc>
                <a:spcPct val="90000"/>
              </a:lnSpc>
              <a:spcBef>
                <a:spcPts val="1000"/>
              </a:spcBef>
              <a:buClr>
                <a:schemeClr val="accent1"/>
              </a:buClr>
              <a:buSzPct val="80000"/>
              <a:buFont typeface="Wingdings 3" charset="2"/>
              <a:buChar char=""/>
            </a:pPr>
            <a:endParaRPr lang="en-US" sz="2400" dirty="0">
              <a:ln w="0"/>
              <a:solidFill>
                <a:schemeClr val="tx1"/>
              </a:solidFill>
              <a:effectLst>
                <a:outerShdw blurRad="38100" dist="19050" dir="2700000" algn="tl" rotWithShape="0">
                  <a:schemeClr val="dk1">
                    <a:alpha val="40000"/>
                  </a:schemeClr>
                </a:outerShdw>
              </a:effectLst>
            </a:endParaRPr>
          </a:p>
          <a:p>
            <a:pPr>
              <a:lnSpc>
                <a:spcPct val="90000"/>
              </a:lnSpc>
              <a:spcBef>
                <a:spcPts val="1000"/>
              </a:spcBef>
              <a:buClr>
                <a:schemeClr val="accent1"/>
              </a:buClr>
              <a:buSzPct val="80000"/>
              <a:buFont typeface="Wingdings 3" charset="2"/>
              <a:buChar char=""/>
            </a:pPr>
            <a:r>
              <a:rPr lang="en-US" sz="2400" dirty="0">
                <a:ln w="0"/>
                <a:solidFill>
                  <a:schemeClr val="tx1"/>
                </a:solidFill>
                <a:effectLst>
                  <a:outerShdw blurRad="38100" dist="19050" dir="2700000" algn="tl" rotWithShape="0">
                    <a:schemeClr val="dk1">
                      <a:alpha val="40000"/>
                    </a:schemeClr>
                  </a:outerShdw>
                </a:effectLst>
              </a:rPr>
              <a:t>6e Vice –</a:t>
            </a:r>
            <a:r>
              <a:rPr lang="en-US" sz="2400" dirty="0" err="1">
                <a:ln w="0"/>
                <a:solidFill>
                  <a:schemeClr val="tx1"/>
                </a:solidFill>
                <a:effectLst>
                  <a:outerShdw blurRad="38100" dist="19050" dir="2700000" algn="tl" rotWithShape="0">
                    <a:schemeClr val="dk1">
                      <a:alpha val="40000"/>
                    </a:schemeClr>
                  </a:outerShdw>
                </a:effectLst>
              </a:rPr>
              <a:t>Président</a:t>
            </a:r>
            <a:endParaRPr lang="en-US" sz="2400">
              <a:ln w="0"/>
              <a:solidFill>
                <a:schemeClr val="tx1"/>
              </a:solidFill>
              <a:effectLst>
                <a:outerShdw blurRad="38100" dist="19050" dir="2700000" algn="tl" rotWithShape="0">
                  <a:schemeClr val="dk1">
                    <a:alpha val="40000"/>
                  </a:schemeClr>
                </a:outerShdw>
              </a:effectLst>
            </a:endParaRPr>
          </a:p>
          <a:p>
            <a:pPr>
              <a:lnSpc>
                <a:spcPct val="90000"/>
              </a:lnSpc>
              <a:spcBef>
                <a:spcPts val="1000"/>
              </a:spcBef>
              <a:buClr>
                <a:schemeClr val="accent1"/>
              </a:buClr>
              <a:buSzPct val="80000"/>
              <a:buFont typeface="Wingdings 3" charset="2"/>
              <a:buChar char=""/>
            </a:pPr>
            <a:r>
              <a:rPr lang="en-US" sz="2400">
                <a:ln w="0"/>
                <a:solidFill>
                  <a:schemeClr val="tx1"/>
                </a:solidFill>
                <a:effectLst>
                  <a:outerShdw blurRad="38100" dist="19050" dir="2700000" algn="tl" rotWithShape="0">
                    <a:schemeClr val="dk1">
                      <a:alpha val="40000"/>
                    </a:schemeClr>
                  </a:outerShdw>
                </a:effectLst>
              </a:rPr>
              <a:t>octobre 81 à octobre 83</a:t>
            </a:r>
          </a:p>
          <a:p>
            <a:pPr>
              <a:lnSpc>
                <a:spcPct val="90000"/>
              </a:lnSpc>
              <a:spcBef>
                <a:spcPts val="1000"/>
              </a:spcBef>
              <a:buClr>
                <a:schemeClr val="accent1"/>
              </a:buClr>
              <a:buSzPct val="80000"/>
              <a:buFont typeface="Wingdings 3" charset="2"/>
              <a:buChar char=""/>
            </a:pPr>
            <a:endParaRPr lang="en-US" sz="2400">
              <a:ln w="0"/>
              <a:solidFill>
                <a:schemeClr val="tx1"/>
              </a:solidFill>
              <a:effectLst>
                <a:outerShdw blurRad="38100" dist="19050" dir="2700000" algn="tl" rotWithShape="0">
                  <a:schemeClr val="dk1">
                    <a:alpha val="40000"/>
                  </a:schemeClr>
                </a:outerShdw>
              </a:effectLst>
            </a:endParaRPr>
          </a:p>
          <a:p>
            <a:pPr>
              <a:lnSpc>
                <a:spcPct val="90000"/>
              </a:lnSpc>
              <a:spcBef>
                <a:spcPts val="1000"/>
              </a:spcBef>
              <a:buClr>
                <a:schemeClr val="accent1"/>
              </a:buClr>
              <a:buSzPct val="80000"/>
              <a:buFont typeface="Wingdings 3" charset="2"/>
              <a:buChar char=""/>
            </a:pPr>
            <a:r>
              <a:rPr lang="en-US" sz="2400">
                <a:ln w="0"/>
                <a:solidFill>
                  <a:schemeClr val="tx1"/>
                </a:solidFill>
                <a:effectLst>
                  <a:outerShdw blurRad="38100" dist="19050" dir="2700000" algn="tl" rotWithShape="0">
                    <a:schemeClr val="dk1">
                      <a:alpha val="40000"/>
                    </a:schemeClr>
                  </a:outerShdw>
                </a:effectLst>
              </a:rPr>
              <a:t>Directeur </a:t>
            </a:r>
          </a:p>
          <a:p>
            <a:pPr>
              <a:lnSpc>
                <a:spcPct val="90000"/>
              </a:lnSpc>
              <a:spcBef>
                <a:spcPts val="1000"/>
              </a:spcBef>
              <a:buClr>
                <a:schemeClr val="accent1"/>
              </a:buClr>
              <a:buSzPct val="80000"/>
              <a:buFont typeface="Wingdings 3" charset="2"/>
              <a:buChar char=""/>
            </a:pPr>
            <a:r>
              <a:rPr lang="en-US" sz="2400">
                <a:ln w="0"/>
                <a:solidFill>
                  <a:schemeClr val="tx1"/>
                </a:solidFill>
                <a:effectLst>
                  <a:outerShdw blurRad="38100" dist="19050" dir="2700000" algn="tl" rotWithShape="0">
                    <a:schemeClr val="dk1">
                      <a:alpha val="40000"/>
                    </a:schemeClr>
                  </a:outerShdw>
                </a:effectLst>
              </a:rPr>
              <a:t>Octobre 85 à octobre 87</a:t>
            </a:r>
          </a:p>
        </p:txBody>
      </p:sp>
      <p:pic>
        <p:nvPicPr>
          <p:cNvPr id="2050" name="Picture 2" descr="Sans titre">
            <a:extLst>
              <a:ext uri="{FF2B5EF4-FFF2-40B4-BE49-F238E27FC236}">
                <a16:creationId xmlns:a16="http://schemas.microsoft.com/office/drawing/2014/main" id="{F81086D0-C9F8-2041-FAF3-39B82BEF12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4702" y="789214"/>
            <a:ext cx="3769071" cy="584226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3BE03EA-FE5B-9A50-D912-3E917902F6B3}"/>
              </a:ext>
            </a:extLst>
          </p:cNvPr>
          <p:cNvSpPr/>
          <p:nvPr/>
        </p:nvSpPr>
        <p:spPr>
          <a:xfrm>
            <a:off x="4834702" y="40595"/>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1899-1993</a:t>
            </a:r>
          </a:p>
        </p:txBody>
      </p:sp>
    </p:spTree>
    <p:extLst>
      <p:ext uri="{BB962C8B-B14F-4D97-AF65-F5344CB8AC3E}">
        <p14:creationId xmlns:p14="http://schemas.microsoft.com/office/powerpoint/2010/main" val="13873877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6" name="Group 8">
            <a:extLst>
              <a:ext uri="{FF2B5EF4-FFF2-40B4-BE49-F238E27FC236}">
                <a16:creationId xmlns:a16="http://schemas.microsoft.com/office/drawing/2014/main" id="{E0BF35CA-8AA0-428F-ABED-5B77A6C39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FA4A156A-791B-4BD9-8452-A798A15D2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7652CB1-59D3-4DAB-AD45-8DFB738958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3539C1B-883E-4130-95FA-2A6FD3E49A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3" name="Rectangle 25">
              <a:extLst>
                <a:ext uri="{FF2B5EF4-FFF2-40B4-BE49-F238E27FC236}">
                  <a16:creationId xmlns:a16="http://schemas.microsoft.com/office/drawing/2014/main" id="{244CEE5F-144C-437F-9472-22EE3E3D1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4" name="Isosceles Triangle 13">
              <a:extLst>
                <a:ext uri="{FF2B5EF4-FFF2-40B4-BE49-F238E27FC236}">
                  <a16:creationId xmlns:a16="http://schemas.microsoft.com/office/drawing/2014/main" id="{0621BB31-AA71-4E9B-8854-3C62F162FE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7">
              <a:extLst>
                <a:ext uri="{FF2B5EF4-FFF2-40B4-BE49-F238E27FC236}">
                  <a16:creationId xmlns:a16="http://schemas.microsoft.com/office/drawing/2014/main" id="{5336141D-E3C6-4E7B-8923-B31C3E16F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Rectangle 28">
              <a:extLst>
                <a:ext uri="{FF2B5EF4-FFF2-40B4-BE49-F238E27FC236}">
                  <a16:creationId xmlns:a16="http://schemas.microsoft.com/office/drawing/2014/main" id="{F113BE6F-9D13-4E70-B7AB-C8CC2546A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FBEB82C3-C636-4A90-B9A5-905EC38E0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646B4C4A-5A81-43CF-93ED-5FA59D5BE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C3715C1A-EBA1-41A6-AC20-D6A7C4871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 name="ZoneTexte 1">
            <a:extLst>
              <a:ext uri="{FF2B5EF4-FFF2-40B4-BE49-F238E27FC236}">
                <a16:creationId xmlns:a16="http://schemas.microsoft.com/office/drawing/2014/main" id="{65AEB57B-8253-6644-7EE2-C528C9C9289F}"/>
              </a:ext>
            </a:extLst>
          </p:cNvPr>
          <p:cNvSpPr txBox="1"/>
          <p:nvPr/>
        </p:nvSpPr>
        <p:spPr>
          <a:xfrm>
            <a:off x="523827" y="1395310"/>
            <a:ext cx="4335468" cy="287553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000" b="1">
                <a:ln w="9525">
                  <a:solidFill>
                    <a:schemeClr val="bg1"/>
                  </a:solidFill>
                  <a:prstDash val="solid"/>
                </a:ln>
                <a:effectLst>
                  <a:outerShdw blurRad="12700" dist="38100" dir="2700000" algn="tl" rotWithShape="0">
                    <a:schemeClr val="bg1">
                      <a:lumMod val="50000"/>
                    </a:schemeClr>
                  </a:outerShdw>
                </a:effectLst>
                <a:latin typeface="+mj-lt"/>
                <a:ea typeface="+mj-ea"/>
                <a:cs typeface="+mj-cs"/>
              </a:rPr>
              <a:t>Alphonse  Provencal</a:t>
            </a:r>
          </a:p>
          <a:p>
            <a:pPr algn="ctr">
              <a:lnSpc>
                <a:spcPct val="90000"/>
              </a:lnSpc>
              <a:spcBef>
                <a:spcPct val="0"/>
              </a:spcBef>
              <a:spcAft>
                <a:spcPts val="600"/>
              </a:spcAft>
            </a:pPr>
            <a:endParaRPr lang="en-US" sz="3000" b="1">
              <a:ln w="9525">
                <a:solidFill>
                  <a:schemeClr val="bg1"/>
                </a:solidFill>
                <a:prstDash val="solid"/>
              </a:ln>
              <a:effectLst>
                <a:outerShdw blurRad="12700" dist="38100" dir="2700000" algn="tl" rotWithShape="0">
                  <a:schemeClr val="bg1">
                    <a:lumMod val="50000"/>
                  </a:schemeClr>
                </a:outerShdw>
              </a:effectLst>
              <a:latin typeface="+mj-lt"/>
              <a:ea typeface="+mj-ea"/>
              <a:cs typeface="+mj-cs"/>
            </a:endParaRPr>
          </a:p>
          <a:p>
            <a:pPr algn="ctr">
              <a:lnSpc>
                <a:spcPct val="90000"/>
              </a:lnSpc>
              <a:spcBef>
                <a:spcPct val="0"/>
              </a:spcBef>
              <a:spcAft>
                <a:spcPts val="600"/>
              </a:spcAft>
            </a:pPr>
            <a:r>
              <a:rPr lang="en-US" sz="3000">
                <a:latin typeface="+mj-lt"/>
                <a:ea typeface="+mj-ea"/>
                <a:cs typeface="+mj-cs"/>
              </a:rPr>
              <a:t>1</a:t>
            </a:r>
            <a:r>
              <a:rPr lang="en-US" sz="3000" baseline="30000">
                <a:latin typeface="+mj-lt"/>
                <a:ea typeface="+mj-ea"/>
                <a:cs typeface="+mj-cs"/>
              </a:rPr>
              <a:t>ER</a:t>
            </a:r>
            <a:r>
              <a:rPr lang="en-US" sz="3000">
                <a:latin typeface="+mj-lt"/>
                <a:ea typeface="+mj-ea"/>
                <a:cs typeface="+mj-cs"/>
              </a:rPr>
              <a:t> Vice-Président</a:t>
            </a:r>
          </a:p>
          <a:p>
            <a:pPr algn="ctr">
              <a:lnSpc>
                <a:spcPct val="90000"/>
              </a:lnSpc>
              <a:spcBef>
                <a:spcPct val="0"/>
              </a:spcBef>
              <a:spcAft>
                <a:spcPts val="600"/>
              </a:spcAft>
            </a:pPr>
            <a:r>
              <a:rPr lang="en-US" sz="3000">
                <a:latin typeface="+mj-lt"/>
                <a:ea typeface="+mj-ea"/>
                <a:cs typeface="+mj-cs"/>
              </a:rPr>
              <a:t>Février 74 à octobre 77</a:t>
            </a:r>
          </a:p>
        </p:txBody>
      </p:sp>
      <p:pic>
        <p:nvPicPr>
          <p:cNvPr id="4098" name="Picture 2" descr="Sans titre">
            <a:extLst>
              <a:ext uri="{FF2B5EF4-FFF2-40B4-BE49-F238E27FC236}">
                <a16:creationId xmlns:a16="http://schemas.microsoft.com/office/drawing/2014/main" id="{22CEDF74-030B-7B3F-A1FA-9DBFEDFEB9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2145" y="-64293"/>
            <a:ext cx="4391025" cy="685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6DFCD1C-37E6-EB1F-D933-A0078816CD1E}"/>
              </a:ext>
            </a:extLst>
          </p:cNvPr>
          <p:cNvSpPr/>
          <p:nvPr/>
        </p:nvSpPr>
        <p:spPr>
          <a:xfrm>
            <a:off x="842597" y="0"/>
            <a:ext cx="3446246" cy="1354217"/>
          </a:xfrm>
          <a:prstGeom prst="rect">
            <a:avLst/>
          </a:prstGeom>
          <a:noFill/>
        </p:spPr>
        <p:txBody>
          <a:bodyPr wrap="square" lIns="91440" tIns="45720" rIns="91440" bIns="45720">
            <a:spAutoFit/>
          </a:bodyPr>
          <a:lstStyle/>
          <a:p>
            <a:r>
              <a:rPr lang="fr-FR" sz="5400">
                <a:ln w="0"/>
                <a:effectLst>
                  <a:outerShdw blurRad="38100" dist="19050" dir="2700000" algn="tl" rotWithShape="0">
                    <a:schemeClr val="dk1">
                      <a:alpha val="40000"/>
                    </a:schemeClr>
                  </a:outerShdw>
                </a:effectLst>
              </a:rPr>
              <a:t>1907-1999</a:t>
            </a:r>
          </a:p>
          <a:p>
            <a:r>
              <a:rPr lang="fr-FR" sz="2800">
                <a:ln w="0"/>
                <a:effectLst>
                  <a:outerShdw blurRad="38100" dist="19050" dir="2700000" algn="tl" rotWithShape="0">
                    <a:schemeClr val="dk1">
                      <a:alpha val="40000"/>
                    </a:schemeClr>
                  </a:outerShdw>
                </a:effectLst>
              </a:rPr>
              <a:t>            92 ans</a:t>
            </a:r>
            <a:endParaRPr lang="fr-FR" sz="2800" b="0" cap="none" spc="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37137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01B390D-2AE7-914A-1DD5-E70C6F6915F3}"/>
              </a:ext>
            </a:extLst>
          </p:cNvPr>
          <p:cNvSpPr txBox="1"/>
          <p:nvPr/>
        </p:nvSpPr>
        <p:spPr>
          <a:xfrm>
            <a:off x="549082" y="2592116"/>
            <a:ext cx="4593702" cy="1384995"/>
          </a:xfrm>
          <a:prstGeom prst="rect">
            <a:avLst/>
          </a:prstGeom>
          <a:noFill/>
        </p:spPr>
        <p:txBody>
          <a:bodyPr wrap="square" rtlCol="0">
            <a:spAutoFit/>
          </a:bodyPr>
          <a:lstStyle/>
          <a:p>
            <a:pPr algn="ctr"/>
            <a:r>
              <a:rPr lang="fr-CA" sz="2800" b="1">
                <a:ln w="9525">
                  <a:solidFill>
                    <a:schemeClr val="bg1"/>
                  </a:solidFill>
                  <a:prstDash val="solid"/>
                </a:ln>
                <a:effectLst>
                  <a:outerShdw blurRad="12700" dist="38100" dir="2700000" algn="tl" rotWithShape="0">
                    <a:schemeClr val="bg1">
                      <a:lumMod val="50000"/>
                    </a:schemeClr>
                  </a:outerShdw>
                </a:effectLst>
              </a:rPr>
              <a:t>NAPOLÉON HÉBERT</a:t>
            </a:r>
          </a:p>
          <a:p>
            <a:pPr algn="ctr"/>
            <a:r>
              <a:rPr lang="fr-CA" sz="2800"/>
              <a:t>1</a:t>
            </a:r>
            <a:r>
              <a:rPr lang="fr-CA" sz="2800" baseline="30000"/>
              <a:t>ER</a:t>
            </a:r>
            <a:r>
              <a:rPr lang="fr-CA" sz="2800"/>
              <a:t> Secrétaire</a:t>
            </a:r>
          </a:p>
          <a:p>
            <a:pPr algn="ctr"/>
            <a:r>
              <a:rPr lang="fr-CA" sz="2800"/>
              <a:t>Février 74 a juin 79</a:t>
            </a:r>
          </a:p>
        </p:txBody>
      </p:sp>
      <p:pic>
        <p:nvPicPr>
          <p:cNvPr id="5124" name="Picture 4" descr="Sans titre">
            <a:extLst>
              <a:ext uri="{FF2B5EF4-FFF2-40B4-BE49-F238E27FC236}">
                <a16:creationId xmlns:a16="http://schemas.microsoft.com/office/drawing/2014/main" id="{8D658D59-1864-74A1-CCB0-D0AEC2F27B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784" y="0"/>
            <a:ext cx="4567237" cy="685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4C38377-2035-B5DB-455E-4BD877D6A654}"/>
              </a:ext>
            </a:extLst>
          </p:cNvPr>
          <p:cNvSpPr/>
          <p:nvPr/>
        </p:nvSpPr>
        <p:spPr>
          <a:xfrm>
            <a:off x="709016" y="119743"/>
            <a:ext cx="3350596"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1896-1979</a:t>
            </a:r>
          </a:p>
        </p:txBody>
      </p:sp>
    </p:spTree>
    <p:extLst>
      <p:ext uri="{BB962C8B-B14F-4D97-AF65-F5344CB8AC3E}">
        <p14:creationId xmlns:p14="http://schemas.microsoft.com/office/powerpoint/2010/main" val="1235954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3A6B6479-040B-5DBF-F9AF-F3D1275E769D}"/>
              </a:ext>
            </a:extLst>
          </p:cNvPr>
          <p:cNvSpPr txBox="1"/>
          <p:nvPr/>
        </p:nvSpPr>
        <p:spPr>
          <a:xfrm>
            <a:off x="108155" y="2182639"/>
            <a:ext cx="5423178" cy="1754326"/>
          </a:xfrm>
          <a:prstGeom prst="rect">
            <a:avLst/>
          </a:prstGeom>
          <a:noFill/>
        </p:spPr>
        <p:txBody>
          <a:bodyPr wrap="square" rtlCol="0">
            <a:spAutoFit/>
          </a:bodyPr>
          <a:lstStyle/>
          <a:p>
            <a:pPr algn="ctr"/>
            <a:r>
              <a:rPr lang="fr-CA" sz="3600" b="1">
                <a:ln w="0"/>
                <a:effectLst>
                  <a:outerShdw blurRad="38100" dist="19050" dir="2700000" algn="tl" rotWithShape="0">
                    <a:schemeClr val="dk1">
                      <a:alpha val="40000"/>
                    </a:schemeClr>
                  </a:outerShdw>
                </a:effectLst>
              </a:rPr>
              <a:t>Cécile Roy </a:t>
            </a:r>
          </a:p>
          <a:p>
            <a:pPr algn="ctr"/>
            <a:r>
              <a:rPr lang="fr-CA" sz="3600"/>
              <a:t>1</a:t>
            </a:r>
            <a:r>
              <a:rPr lang="fr-CA" sz="3600" baseline="30000"/>
              <a:t>ère</a:t>
            </a:r>
            <a:r>
              <a:rPr lang="fr-CA" sz="3600"/>
              <a:t> trésorière</a:t>
            </a:r>
          </a:p>
          <a:p>
            <a:pPr algn="ctr"/>
            <a:r>
              <a:rPr lang="fr-CA" sz="3600"/>
              <a:t>Février 74 à décembre 74</a:t>
            </a:r>
          </a:p>
        </p:txBody>
      </p:sp>
      <p:pic>
        <p:nvPicPr>
          <p:cNvPr id="6146" name="Picture 2" descr="Sans titre">
            <a:extLst>
              <a:ext uri="{FF2B5EF4-FFF2-40B4-BE49-F238E27FC236}">
                <a16:creationId xmlns:a16="http://schemas.microsoft.com/office/drawing/2014/main" id="{6E943381-1648-6610-F568-B3063A57FC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4286" y="0"/>
            <a:ext cx="4621213" cy="685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1B2D907-2CC4-47F3-5D1A-41794B05E2AB}"/>
              </a:ext>
            </a:extLst>
          </p:cNvPr>
          <p:cNvSpPr/>
          <p:nvPr/>
        </p:nvSpPr>
        <p:spPr>
          <a:xfrm>
            <a:off x="814956" y="304800"/>
            <a:ext cx="4809330"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1920-  2008     </a:t>
            </a:r>
          </a:p>
        </p:txBody>
      </p:sp>
    </p:spTree>
    <p:extLst>
      <p:ext uri="{BB962C8B-B14F-4D97-AF65-F5344CB8AC3E}">
        <p14:creationId xmlns:p14="http://schemas.microsoft.com/office/powerpoint/2010/main" val="2647992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A26444-067F-AE86-5D05-1335C48064C7}"/>
              </a:ext>
            </a:extLst>
          </p:cNvPr>
          <p:cNvSpPr>
            <a:spLocks noGrp="1"/>
          </p:cNvSpPr>
          <p:nvPr>
            <p:ph type="title"/>
          </p:nvPr>
        </p:nvSpPr>
        <p:spPr>
          <a:xfrm>
            <a:off x="4753271" y="3220658"/>
            <a:ext cx="5774635" cy="1703803"/>
          </a:xfrm>
        </p:spPr>
        <p:txBody>
          <a:bodyPr vert="horz" lIns="51435" tIns="25718" rIns="51435" bIns="25718" rtlCol="0" anchor="b">
            <a:noAutofit/>
          </a:bodyPr>
          <a:lstStyle/>
          <a:p>
            <a:pPr algn="ctr"/>
            <a:r>
              <a:rPr lang="en-US" b="1">
                <a:solidFill>
                  <a:schemeClr val="tx1"/>
                </a:solidFill>
              </a:rPr>
              <a:t>Odilas Gagnon</a:t>
            </a:r>
            <a:br>
              <a:rPr lang="en-US">
                <a:solidFill>
                  <a:schemeClr val="tx1"/>
                </a:solidFill>
              </a:rPr>
            </a:br>
            <a:r>
              <a:rPr lang="en-US">
                <a:solidFill>
                  <a:schemeClr val="tx1"/>
                </a:solidFill>
              </a:rPr>
              <a:t>1</a:t>
            </a:r>
            <a:r>
              <a:rPr lang="en-US" baseline="30000">
                <a:solidFill>
                  <a:schemeClr val="tx1"/>
                </a:solidFill>
              </a:rPr>
              <a:t>er</a:t>
            </a:r>
            <a:r>
              <a:rPr lang="en-US">
                <a:solidFill>
                  <a:schemeClr val="tx1"/>
                </a:solidFill>
              </a:rPr>
              <a:t> directeur</a:t>
            </a:r>
            <a:br>
              <a:rPr lang="en-US">
                <a:solidFill>
                  <a:schemeClr val="tx1"/>
                </a:solidFill>
              </a:rPr>
            </a:br>
            <a:r>
              <a:rPr lang="en-US">
                <a:solidFill>
                  <a:schemeClr val="tx1"/>
                </a:solidFill>
              </a:rPr>
              <a:t>Février 74 à décembre 76</a:t>
            </a:r>
          </a:p>
        </p:txBody>
      </p:sp>
      <p:pic>
        <p:nvPicPr>
          <p:cNvPr id="7170" name="Picture 2" descr="Sans titre">
            <a:extLst>
              <a:ext uri="{FF2B5EF4-FFF2-40B4-BE49-F238E27FC236}">
                <a16:creationId xmlns:a16="http://schemas.microsoft.com/office/drawing/2014/main" id="{F57E1C42-5539-6EDB-0DC1-4A77439CC7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593" y="788236"/>
            <a:ext cx="4327516" cy="606976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15189CF8-D849-9AA2-F7A7-39E08CD57E16}"/>
              </a:ext>
            </a:extLst>
          </p:cNvPr>
          <p:cNvSpPr/>
          <p:nvPr/>
        </p:nvSpPr>
        <p:spPr>
          <a:xfrm>
            <a:off x="1231189" y="-135093"/>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1909-1980</a:t>
            </a:r>
          </a:p>
        </p:txBody>
      </p:sp>
    </p:spTree>
    <p:extLst>
      <p:ext uri="{BB962C8B-B14F-4D97-AF65-F5344CB8AC3E}">
        <p14:creationId xmlns:p14="http://schemas.microsoft.com/office/powerpoint/2010/main" val="2021564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1FF03E66-BA8E-7AF1-CCD8-4A7DC7CF075B}"/>
              </a:ext>
            </a:extLst>
          </p:cNvPr>
          <p:cNvSpPr txBox="1"/>
          <p:nvPr/>
        </p:nvSpPr>
        <p:spPr>
          <a:xfrm>
            <a:off x="4350973" y="993718"/>
            <a:ext cx="6112565" cy="4870564"/>
          </a:xfrm>
          <a:prstGeom prst="rect">
            <a:avLst/>
          </a:prstGeom>
          <a:noFill/>
        </p:spPr>
        <p:txBody>
          <a:bodyPr wrap="square" rtlCol="0">
            <a:spAutoFit/>
          </a:bodyPr>
          <a:lstStyle/>
          <a:p>
            <a:pPr algn="ctr"/>
            <a:r>
              <a:rPr lang="fr-CA" sz="3600"/>
              <a:t>Adrienne</a:t>
            </a:r>
          </a:p>
          <a:p>
            <a:pPr algn="ctr"/>
            <a:r>
              <a:rPr lang="fr-CA" sz="3600"/>
              <a:t>Lessard Provençal</a:t>
            </a:r>
          </a:p>
          <a:p>
            <a:pPr algn="ctr"/>
            <a:endParaRPr lang="fr-CA" sz="3600"/>
          </a:p>
          <a:p>
            <a:pPr algn="ctr"/>
            <a:r>
              <a:rPr lang="fr-CA" sz="3600"/>
              <a:t>Directrice</a:t>
            </a:r>
          </a:p>
          <a:p>
            <a:pPr algn="ctr"/>
            <a:r>
              <a:rPr lang="fr-CA" sz="3600"/>
              <a:t>Février 74 a décembre 74</a:t>
            </a:r>
          </a:p>
          <a:p>
            <a:pPr algn="ctr"/>
            <a:endParaRPr lang="fr-CA" sz="3600"/>
          </a:p>
          <a:p>
            <a:pPr algn="ctr"/>
            <a:r>
              <a:rPr lang="fr-CA" sz="3600"/>
              <a:t>2</a:t>
            </a:r>
            <a:r>
              <a:rPr lang="fr-CA" sz="3600" baseline="30000"/>
              <a:t>e</a:t>
            </a:r>
            <a:r>
              <a:rPr lang="fr-CA" sz="3600"/>
              <a:t> trésorière</a:t>
            </a:r>
          </a:p>
          <a:p>
            <a:pPr algn="ctr"/>
            <a:r>
              <a:rPr lang="fr-CA" sz="3600"/>
              <a:t>Décembre 74 a octobre 76</a:t>
            </a:r>
          </a:p>
          <a:p>
            <a:endParaRPr lang="fr-CA" sz="2250"/>
          </a:p>
        </p:txBody>
      </p:sp>
      <p:pic>
        <p:nvPicPr>
          <p:cNvPr id="8194" name="Picture 2" descr="Sans titre">
            <a:extLst>
              <a:ext uri="{FF2B5EF4-FFF2-40B4-BE49-F238E27FC236}">
                <a16:creationId xmlns:a16="http://schemas.microsoft.com/office/drawing/2014/main" id="{7D752A18-5A04-EB48-470D-BFCB33C994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51" y="451757"/>
            <a:ext cx="4001360" cy="595448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84D71AD7-D57B-F3F9-259E-94E4E8C055D9}"/>
              </a:ext>
            </a:extLst>
          </p:cNvPr>
          <p:cNvSpPr/>
          <p:nvPr/>
        </p:nvSpPr>
        <p:spPr>
          <a:xfrm>
            <a:off x="893732" y="70388"/>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1904-1993</a:t>
            </a:r>
          </a:p>
        </p:txBody>
      </p:sp>
    </p:spTree>
    <p:extLst>
      <p:ext uri="{BB962C8B-B14F-4D97-AF65-F5344CB8AC3E}">
        <p14:creationId xmlns:p14="http://schemas.microsoft.com/office/powerpoint/2010/main" val="4125795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1E9C0571-6DDB-F7AB-409D-C5D2EEC06173}"/>
              </a:ext>
            </a:extLst>
          </p:cNvPr>
          <p:cNvSpPr txBox="1"/>
          <p:nvPr/>
        </p:nvSpPr>
        <p:spPr>
          <a:xfrm>
            <a:off x="4576849" y="1601414"/>
            <a:ext cx="6802444" cy="3200876"/>
          </a:xfrm>
          <a:prstGeom prst="rect">
            <a:avLst/>
          </a:prstGeom>
          <a:noFill/>
        </p:spPr>
        <p:txBody>
          <a:bodyPr wrap="square" rtlCol="0">
            <a:spAutoFit/>
          </a:bodyPr>
          <a:lstStyle/>
          <a:p>
            <a:endParaRPr lang="fr-CA"/>
          </a:p>
          <a:p>
            <a:r>
              <a:rPr lang="fr-CA" sz="3600"/>
              <a:t>Jean-Baptiste Provençal</a:t>
            </a:r>
          </a:p>
          <a:p>
            <a:endParaRPr lang="fr-CA" sz="3600"/>
          </a:p>
          <a:p>
            <a:r>
              <a:rPr lang="fr-CA" sz="2800"/>
              <a:t>Directeur avril 74 à octobre 77</a:t>
            </a:r>
          </a:p>
          <a:p>
            <a:endParaRPr lang="fr-CA" sz="2800"/>
          </a:p>
          <a:p>
            <a:r>
              <a:rPr lang="fr-CA" sz="2800"/>
              <a:t>2</a:t>
            </a:r>
            <a:r>
              <a:rPr lang="fr-CA" sz="2800" baseline="30000"/>
              <a:t>e</a:t>
            </a:r>
            <a:r>
              <a:rPr lang="fr-CA" sz="2800"/>
              <a:t> vice –président </a:t>
            </a:r>
          </a:p>
          <a:p>
            <a:r>
              <a:rPr lang="fr-CA" sz="2800"/>
              <a:t>octobre 77 à octobre 78</a:t>
            </a:r>
          </a:p>
        </p:txBody>
      </p:sp>
      <p:pic>
        <p:nvPicPr>
          <p:cNvPr id="9218" name="Picture 2" descr="Sans titre">
            <a:extLst>
              <a:ext uri="{FF2B5EF4-FFF2-40B4-BE49-F238E27FC236}">
                <a16:creationId xmlns:a16="http://schemas.microsoft.com/office/drawing/2014/main" id="{8F52AEF8-5FA5-3103-CF4F-116F69F773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220" r="1759"/>
          <a:stretch/>
        </p:blipFill>
        <p:spPr bwMode="auto">
          <a:xfrm>
            <a:off x="683179" y="1557394"/>
            <a:ext cx="3649335" cy="437605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AC46594-B647-1FF8-E7C2-2CC6C0804733}"/>
              </a:ext>
            </a:extLst>
          </p:cNvPr>
          <p:cNvSpPr/>
          <p:nvPr/>
        </p:nvSpPr>
        <p:spPr>
          <a:xfrm>
            <a:off x="683179" y="195942"/>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1909-2004</a:t>
            </a:r>
          </a:p>
        </p:txBody>
      </p:sp>
    </p:spTree>
    <p:extLst>
      <p:ext uri="{BB962C8B-B14F-4D97-AF65-F5344CB8AC3E}">
        <p14:creationId xmlns:p14="http://schemas.microsoft.com/office/powerpoint/2010/main" val="2311308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64C1370E-5B74-7312-3FF3-28946FAA2C2B}"/>
              </a:ext>
            </a:extLst>
          </p:cNvPr>
          <p:cNvSpPr txBox="1"/>
          <p:nvPr/>
        </p:nvSpPr>
        <p:spPr>
          <a:xfrm>
            <a:off x="4795523" y="2082800"/>
            <a:ext cx="5039360" cy="2492990"/>
          </a:xfrm>
          <a:prstGeom prst="rect">
            <a:avLst/>
          </a:prstGeom>
          <a:noFill/>
        </p:spPr>
        <p:txBody>
          <a:bodyPr wrap="square" rtlCol="0">
            <a:spAutoFit/>
          </a:bodyPr>
          <a:lstStyle/>
          <a:p>
            <a:pPr algn="ctr"/>
            <a:r>
              <a:rPr lang="fr-CA" sz="3600"/>
              <a:t>Rose-Aimé </a:t>
            </a:r>
          </a:p>
          <a:p>
            <a:pPr algn="ctr"/>
            <a:r>
              <a:rPr lang="fr-CA" sz="3600"/>
              <a:t>Ferland Vachon</a:t>
            </a:r>
          </a:p>
          <a:p>
            <a:pPr algn="ctr"/>
            <a:endParaRPr lang="fr-CA" sz="3600"/>
          </a:p>
          <a:p>
            <a:pPr algn="ctr"/>
            <a:r>
              <a:rPr lang="fr-CA" sz="2400"/>
              <a:t>Directrice</a:t>
            </a:r>
          </a:p>
          <a:p>
            <a:pPr algn="ctr"/>
            <a:r>
              <a:rPr lang="fr-CA" sz="2400"/>
              <a:t>Avril 74 à octobre 76</a:t>
            </a:r>
          </a:p>
        </p:txBody>
      </p:sp>
      <p:pic>
        <p:nvPicPr>
          <p:cNvPr id="10242" name="Picture 2" descr="Sans titre">
            <a:extLst>
              <a:ext uri="{FF2B5EF4-FFF2-40B4-BE49-F238E27FC236}">
                <a16:creationId xmlns:a16="http://schemas.microsoft.com/office/drawing/2014/main" id="{ACD7B479-7F91-DA48-4F88-BBD25CB72F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99" y="97971"/>
            <a:ext cx="4827587" cy="685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28B10E3-DCD0-FD52-B7C6-134A73694084}"/>
              </a:ext>
            </a:extLst>
          </p:cNvPr>
          <p:cNvSpPr/>
          <p:nvPr/>
        </p:nvSpPr>
        <p:spPr>
          <a:xfrm>
            <a:off x="5432000" y="0"/>
            <a:ext cx="2728632"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1908-    </a:t>
            </a:r>
          </a:p>
        </p:txBody>
      </p:sp>
    </p:spTree>
    <p:extLst>
      <p:ext uri="{BB962C8B-B14F-4D97-AF65-F5344CB8AC3E}">
        <p14:creationId xmlns:p14="http://schemas.microsoft.com/office/powerpoint/2010/main" val="2451631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40FC801-3107-EE07-C693-B457ACCE0B53}"/>
              </a:ext>
            </a:extLst>
          </p:cNvPr>
          <p:cNvSpPr txBox="1"/>
          <p:nvPr/>
        </p:nvSpPr>
        <p:spPr>
          <a:xfrm>
            <a:off x="5943600" y="2021624"/>
            <a:ext cx="4998720" cy="2923877"/>
          </a:xfrm>
          <a:prstGeom prst="rect">
            <a:avLst/>
          </a:prstGeom>
          <a:noFill/>
        </p:spPr>
        <p:txBody>
          <a:bodyPr wrap="square" rtlCol="0">
            <a:spAutoFit/>
          </a:bodyPr>
          <a:lstStyle/>
          <a:p>
            <a:pPr algn="ctr"/>
            <a:r>
              <a:rPr lang="fr-CA" sz="4000"/>
              <a:t>Alcide Baillargeon</a:t>
            </a:r>
          </a:p>
          <a:p>
            <a:pPr algn="ctr"/>
            <a:endParaRPr lang="fr-CA" sz="3600"/>
          </a:p>
          <a:p>
            <a:pPr algn="ctr"/>
            <a:r>
              <a:rPr lang="fr-CA" sz="3600"/>
              <a:t>Directeur</a:t>
            </a:r>
          </a:p>
          <a:p>
            <a:pPr algn="ctr"/>
            <a:r>
              <a:rPr lang="fr-CA" sz="3600"/>
              <a:t>Avril 74 à janvier 76</a:t>
            </a:r>
          </a:p>
          <a:p>
            <a:pPr algn="ctr"/>
            <a:endParaRPr lang="fr-CA" sz="3600"/>
          </a:p>
        </p:txBody>
      </p:sp>
      <p:pic>
        <p:nvPicPr>
          <p:cNvPr id="12290" name="Picture 2" descr="Sans titre">
            <a:extLst>
              <a:ext uri="{FF2B5EF4-FFF2-40B4-BE49-F238E27FC236}">
                <a16:creationId xmlns:a16="http://schemas.microsoft.com/office/drawing/2014/main" id="{E7C6C720-D1BE-1A69-7523-66BB4D834C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9343" y="190848"/>
            <a:ext cx="5621791" cy="647630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5F507B27-5094-2036-DC9E-0A0C080F27DC}"/>
              </a:ext>
            </a:extLst>
          </p:cNvPr>
          <p:cNvSpPr/>
          <p:nvPr/>
        </p:nvSpPr>
        <p:spPr>
          <a:xfrm>
            <a:off x="6351134" y="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1907-1990</a:t>
            </a:r>
          </a:p>
        </p:txBody>
      </p:sp>
    </p:spTree>
    <p:extLst>
      <p:ext uri="{BB962C8B-B14F-4D97-AF65-F5344CB8AC3E}">
        <p14:creationId xmlns:p14="http://schemas.microsoft.com/office/powerpoint/2010/main" val="640130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texte, menu, livre, document&#10;&#10;Description générée automatiquement">
            <a:extLst>
              <a:ext uri="{FF2B5EF4-FFF2-40B4-BE49-F238E27FC236}">
                <a16:creationId xmlns:a16="http://schemas.microsoft.com/office/drawing/2014/main" id="{2D6DC288-D943-9BBB-312D-17C53567327B}"/>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300000"/>
                    </a14:imgEffect>
                    <a14:imgEffect>
                      <a14:brightnessContrast bright="20000" contrast="-40000"/>
                    </a14:imgEffect>
                  </a14:imgLayer>
                </a14:imgProps>
              </a:ext>
              <a:ext uri="{28A0092B-C50C-407E-A947-70E740481C1C}">
                <a14:useLocalDpi xmlns:a14="http://schemas.microsoft.com/office/drawing/2010/main" val="0"/>
              </a:ext>
            </a:extLst>
          </a:blip>
          <a:srcRect l="13601" t="11449" r="14918" b="7972"/>
          <a:stretch/>
        </p:blipFill>
        <p:spPr>
          <a:xfrm>
            <a:off x="690881" y="269015"/>
            <a:ext cx="4114800" cy="6319969"/>
          </a:xfrm>
          <a:prstGeom prst="rect">
            <a:avLst/>
          </a:prstGeom>
          <a:ln w="228600" cap="sq" cmpd="thickThin">
            <a:solidFill>
              <a:srgbClr val="000000"/>
            </a:solidFill>
            <a:prstDash val="solid"/>
            <a:miter lim="800000"/>
          </a:ln>
          <a:effectLst>
            <a:innerShdw blurRad="76200">
              <a:srgbClr val="000000"/>
            </a:innerShdw>
          </a:effectLst>
        </p:spPr>
      </p:pic>
      <p:pic>
        <p:nvPicPr>
          <p:cNvPr id="3" name="Image 2" descr="Une image contenant texte, menu, document&#10;&#10;Description générée automatiquement">
            <a:extLst>
              <a:ext uri="{FF2B5EF4-FFF2-40B4-BE49-F238E27FC236}">
                <a16:creationId xmlns:a16="http://schemas.microsoft.com/office/drawing/2014/main" id="{89AD8D28-430E-7D95-1F7A-649B793CA3BD}"/>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l="11584" t="3623" r="12372" b="8260"/>
          <a:stretch/>
        </p:blipFill>
        <p:spPr>
          <a:xfrm>
            <a:off x="5354321" y="269015"/>
            <a:ext cx="3911599" cy="6398476"/>
          </a:xfrm>
          <a:prstGeom prst="rect">
            <a:avLst/>
          </a:prstGeom>
          <a:ln w="228600" cap="sq" cmpd="thickThin">
            <a:solidFill>
              <a:srgbClr val="0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DDDE22-90C8-AA74-28CE-7325B43C7F98}"/>
              </a:ext>
            </a:extLst>
          </p:cNvPr>
          <p:cNvSpPr txBox="1"/>
          <p:nvPr/>
        </p:nvSpPr>
        <p:spPr>
          <a:xfrm>
            <a:off x="9620795" y="97245"/>
            <a:ext cx="1036320" cy="6247864"/>
          </a:xfrm>
          <a:prstGeom prst="rect">
            <a:avLst/>
          </a:prstGeom>
          <a:noFill/>
        </p:spPr>
        <p:txBody>
          <a:bodyPr wrap="square" rtlCol="0">
            <a:spAutoFit/>
          </a:bodyPr>
          <a:lstStyle/>
          <a:p>
            <a:r>
              <a:rPr lang="fr-CA" sz="4000"/>
              <a:t>8</a:t>
            </a:r>
          </a:p>
          <a:p>
            <a:r>
              <a:rPr lang="fr-CA" sz="4000"/>
              <a:t>6</a:t>
            </a:r>
          </a:p>
          <a:p>
            <a:endParaRPr lang="fr-CA" sz="4000"/>
          </a:p>
          <a:p>
            <a:r>
              <a:rPr lang="fr-CA" sz="4000"/>
              <a:t>M</a:t>
            </a:r>
          </a:p>
          <a:p>
            <a:r>
              <a:rPr lang="fr-CA" sz="4000"/>
              <a:t>E</a:t>
            </a:r>
          </a:p>
          <a:p>
            <a:r>
              <a:rPr lang="fr-CA" sz="4000"/>
              <a:t>M</a:t>
            </a:r>
          </a:p>
          <a:p>
            <a:r>
              <a:rPr lang="fr-CA" sz="4000"/>
              <a:t>B</a:t>
            </a:r>
          </a:p>
          <a:p>
            <a:r>
              <a:rPr lang="fr-CA" sz="4000"/>
              <a:t>R</a:t>
            </a:r>
          </a:p>
          <a:p>
            <a:r>
              <a:rPr lang="fr-CA" sz="4000"/>
              <a:t>E</a:t>
            </a:r>
          </a:p>
          <a:p>
            <a:r>
              <a:rPr lang="fr-CA" sz="4000"/>
              <a:t>s</a:t>
            </a:r>
          </a:p>
        </p:txBody>
      </p:sp>
    </p:spTree>
    <p:extLst>
      <p:ext uri="{BB962C8B-B14F-4D97-AF65-F5344CB8AC3E}">
        <p14:creationId xmlns:p14="http://schemas.microsoft.com/office/powerpoint/2010/main" val="414706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39BE46D1-18D5-EDEB-222C-24F91F8ABABF}"/>
              </a:ext>
            </a:extLst>
          </p:cNvPr>
          <p:cNvPicPr>
            <a:picLocks noChangeAspect="1"/>
          </p:cNvPicPr>
          <p:nvPr/>
        </p:nvPicPr>
        <p:blipFill>
          <a:blip r:embed="rId2"/>
          <a:stretch>
            <a:fillRect/>
          </a:stretch>
        </p:blipFill>
        <p:spPr>
          <a:xfrm>
            <a:off x="6386634" y="305527"/>
            <a:ext cx="2358548" cy="3191612"/>
          </a:xfrm>
          <a:prstGeom prst="ellipse">
            <a:avLst/>
          </a:prstGeom>
          <a:ln>
            <a:noFill/>
          </a:ln>
          <a:effectLst>
            <a:softEdge rad="112500"/>
          </a:effectLst>
        </p:spPr>
      </p:pic>
      <p:pic>
        <p:nvPicPr>
          <p:cNvPr id="5" name="Image 4">
            <a:extLst>
              <a:ext uri="{FF2B5EF4-FFF2-40B4-BE49-F238E27FC236}">
                <a16:creationId xmlns:a16="http://schemas.microsoft.com/office/drawing/2014/main" id="{AEB9A880-72B8-3C6E-5A3A-D3B214F36453}"/>
              </a:ext>
            </a:extLst>
          </p:cNvPr>
          <p:cNvPicPr>
            <a:picLocks noChangeAspect="1"/>
          </p:cNvPicPr>
          <p:nvPr/>
        </p:nvPicPr>
        <p:blipFill>
          <a:blip r:embed="rId3"/>
          <a:stretch>
            <a:fillRect/>
          </a:stretch>
        </p:blipFill>
        <p:spPr>
          <a:xfrm>
            <a:off x="3147895" y="3198249"/>
            <a:ext cx="2392673" cy="3353552"/>
          </a:xfrm>
          <a:prstGeom prst="ellipse">
            <a:avLst/>
          </a:prstGeom>
          <a:ln>
            <a:noFill/>
          </a:ln>
          <a:effectLst>
            <a:softEdge rad="112500"/>
          </a:effectLst>
        </p:spPr>
      </p:pic>
      <p:sp>
        <p:nvSpPr>
          <p:cNvPr id="6" name="ZoneTexte 5">
            <a:extLst>
              <a:ext uri="{FF2B5EF4-FFF2-40B4-BE49-F238E27FC236}">
                <a16:creationId xmlns:a16="http://schemas.microsoft.com/office/drawing/2014/main" id="{F0DC9FA0-1616-D3D2-97D8-442CB96438E8}"/>
              </a:ext>
            </a:extLst>
          </p:cNvPr>
          <p:cNvSpPr txBox="1"/>
          <p:nvPr/>
        </p:nvSpPr>
        <p:spPr>
          <a:xfrm>
            <a:off x="6386634" y="3450184"/>
            <a:ext cx="2598176" cy="400110"/>
          </a:xfrm>
          <a:prstGeom prst="rect">
            <a:avLst/>
          </a:prstGeom>
          <a:noFill/>
        </p:spPr>
        <p:txBody>
          <a:bodyPr wrap="square" rtlCol="0">
            <a:spAutoFit/>
          </a:bodyPr>
          <a:lstStyle/>
          <a:p>
            <a:r>
              <a:rPr lang="fr-CA" sz="2000"/>
              <a:t>PAUL-ÉMILE VÉZINA</a:t>
            </a:r>
          </a:p>
        </p:txBody>
      </p:sp>
      <p:sp>
        <p:nvSpPr>
          <p:cNvPr id="7" name="ZoneTexte 6">
            <a:extLst>
              <a:ext uri="{FF2B5EF4-FFF2-40B4-BE49-F238E27FC236}">
                <a16:creationId xmlns:a16="http://schemas.microsoft.com/office/drawing/2014/main" id="{BD67E520-6865-EE76-B090-0B10C831A538}"/>
              </a:ext>
            </a:extLst>
          </p:cNvPr>
          <p:cNvSpPr txBox="1"/>
          <p:nvPr/>
        </p:nvSpPr>
        <p:spPr>
          <a:xfrm>
            <a:off x="281129" y="3417844"/>
            <a:ext cx="2270013" cy="400110"/>
          </a:xfrm>
          <a:prstGeom prst="rect">
            <a:avLst/>
          </a:prstGeom>
          <a:noFill/>
        </p:spPr>
        <p:txBody>
          <a:bodyPr wrap="square" rtlCol="0">
            <a:spAutoFit/>
          </a:bodyPr>
          <a:lstStyle/>
          <a:p>
            <a:r>
              <a:rPr lang="fr-CA" sz="2000"/>
              <a:t>ARMAND AUDET</a:t>
            </a:r>
          </a:p>
        </p:txBody>
      </p:sp>
      <p:sp>
        <p:nvSpPr>
          <p:cNvPr id="8" name="ZoneTexte 7">
            <a:extLst>
              <a:ext uri="{FF2B5EF4-FFF2-40B4-BE49-F238E27FC236}">
                <a16:creationId xmlns:a16="http://schemas.microsoft.com/office/drawing/2014/main" id="{8C93F2A7-FDB3-9E9E-BA36-F1F37AAF68AB}"/>
              </a:ext>
            </a:extLst>
          </p:cNvPr>
          <p:cNvSpPr txBox="1"/>
          <p:nvPr/>
        </p:nvSpPr>
        <p:spPr>
          <a:xfrm>
            <a:off x="3341004" y="6388464"/>
            <a:ext cx="2199564" cy="400110"/>
          </a:xfrm>
          <a:prstGeom prst="rect">
            <a:avLst/>
          </a:prstGeom>
          <a:noFill/>
        </p:spPr>
        <p:txBody>
          <a:bodyPr wrap="square" rtlCol="0">
            <a:spAutoFit/>
          </a:bodyPr>
          <a:lstStyle/>
          <a:p>
            <a:r>
              <a:rPr lang="fr-CA" sz="2000"/>
              <a:t>FLORIAN  CARON</a:t>
            </a:r>
          </a:p>
        </p:txBody>
      </p:sp>
      <p:sp>
        <p:nvSpPr>
          <p:cNvPr id="9" name="ZoneTexte 8">
            <a:extLst>
              <a:ext uri="{FF2B5EF4-FFF2-40B4-BE49-F238E27FC236}">
                <a16:creationId xmlns:a16="http://schemas.microsoft.com/office/drawing/2014/main" id="{D3489276-048B-24D6-555D-B8892C3751A7}"/>
              </a:ext>
            </a:extLst>
          </p:cNvPr>
          <p:cNvSpPr txBox="1"/>
          <p:nvPr/>
        </p:nvSpPr>
        <p:spPr>
          <a:xfrm>
            <a:off x="8984810" y="6309309"/>
            <a:ext cx="2644503" cy="400110"/>
          </a:xfrm>
          <a:prstGeom prst="rect">
            <a:avLst/>
          </a:prstGeom>
          <a:noFill/>
        </p:spPr>
        <p:txBody>
          <a:bodyPr wrap="square" rtlCol="0">
            <a:spAutoFit/>
          </a:bodyPr>
          <a:lstStyle/>
          <a:p>
            <a:r>
              <a:rPr lang="fr-CA" sz="2000"/>
              <a:t>  ARTHUR LESSARD</a:t>
            </a:r>
          </a:p>
        </p:txBody>
      </p:sp>
      <p:pic>
        <p:nvPicPr>
          <p:cNvPr id="10" name="Image 9">
            <a:extLst>
              <a:ext uri="{FF2B5EF4-FFF2-40B4-BE49-F238E27FC236}">
                <a16:creationId xmlns:a16="http://schemas.microsoft.com/office/drawing/2014/main" id="{289493A1-AC80-D906-CF17-4A5146EDC657}"/>
              </a:ext>
            </a:extLst>
          </p:cNvPr>
          <p:cNvPicPr>
            <a:picLocks noChangeAspect="1"/>
          </p:cNvPicPr>
          <p:nvPr/>
        </p:nvPicPr>
        <p:blipFill>
          <a:blip r:embed="rId4"/>
          <a:stretch>
            <a:fillRect/>
          </a:stretch>
        </p:blipFill>
        <p:spPr>
          <a:xfrm>
            <a:off x="9083401" y="3453385"/>
            <a:ext cx="2199564" cy="3054662"/>
          </a:xfrm>
          <a:prstGeom prst="ellipse">
            <a:avLst/>
          </a:prstGeom>
          <a:ln>
            <a:noFill/>
          </a:ln>
          <a:effectLst>
            <a:softEdge rad="112500"/>
          </a:effectLst>
        </p:spPr>
      </p:pic>
      <p:sp>
        <p:nvSpPr>
          <p:cNvPr id="11" name="Rectangle 10">
            <a:extLst>
              <a:ext uri="{FF2B5EF4-FFF2-40B4-BE49-F238E27FC236}">
                <a16:creationId xmlns:a16="http://schemas.microsoft.com/office/drawing/2014/main" id="{080959A7-3A2A-7134-7267-271B10B5F89D}"/>
              </a:ext>
            </a:extLst>
          </p:cNvPr>
          <p:cNvSpPr/>
          <p:nvPr/>
        </p:nvSpPr>
        <p:spPr>
          <a:xfrm>
            <a:off x="3248415" y="395641"/>
            <a:ext cx="2960426" cy="1196547"/>
          </a:xfrm>
          <a:prstGeom prst="rect">
            <a:avLst/>
          </a:prstGeom>
          <a:noFill/>
        </p:spPr>
        <p:txBody>
          <a:bodyPr wrap="none" lIns="51435" tIns="25718" rIns="51435" bIns="25718">
            <a:spAutoFit/>
          </a:bodyPr>
          <a:lstStyle/>
          <a:p>
            <a:pPr algn="ctr"/>
            <a:endParaRPr lang="fr-FR" sz="3038">
              <a:ln w="0"/>
              <a:effectLst>
                <a:outerShdw blurRad="38100" dist="19050" dir="2700000" algn="tl" rotWithShape="0">
                  <a:schemeClr val="dk1">
                    <a:alpha val="40000"/>
                  </a:schemeClr>
                </a:outerShdw>
              </a:effectLst>
            </a:endParaRPr>
          </a:p>
          <a:p>
            <a:pPr algn="ctr"/>
            <a:r>
              <a:rPr lang="fr-FR" sz="4400">
                <a:ln w="0"/>
                <a:effectLst>
                  <a:outerShdw blurRad="38100" dist="19050" dir="2700000" algn="tl" rotWithShape="0">
                    <a:schemeClr val="dk1">
                      <a:alpha val="40000"/>
                    </a:schemeClr>
                  </a:outerShdw>
                </a:effectLst>
              </a:rPr>
              <a:t>BÉNÉVOLES</a:t>
            </a:r>
          </a:p>
        </p:txBody>
      </p:sp>
      <p:pic>
        <p:nvPicPr>
          <p:cNvPr id="12" name="Image 11">
            <a:extLst>
              <a:ext uri="{FF2B5EF4-FFF2-40B4-BE49-F238E27FC236}">
                <a16:creationId xmlns:a16="http://schemas.microsoft.com/office/drawing/2014/main" id="{F62B243C-1ADF-956F-CDFE-14D7282611B9}"/>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4700"/>
                    </a14:imgEffect>
                    <a14:imgEffect>
                      <a14:brightnessContrast contrast="-40000"/>
                    </a14:imgEffect>
                  </a14:imgLayer>
                </a14:imgProps>
              </a:ext>
            </a:extLst>
          </a:blip>
          <a:stretch>
            <a:fillRect/>
          </a:stretch>
        </p:blipFill>
        <p:spPr>
          <a:xfrm>
            <a:off x="252812" y="395641"/>
            <a:ext cx="2270013" cy="3191612"/>
          </a:xfrm>
          <a:prstGeom prst="ellipse">
            <a:avLst/>
          </a:prstGeom>
          <a:ln>
            <a:noFill/>
          </a:ln>
          <a:effectLst>
            <a:softEdge rad="112500"/>
          </a:effectLst>
        </p:spPr>
      </p:pic>
      <p:sp>
        <p:nvSpPr>
          <p:cNvPr id="2" name="ZoneTexte 1">
            <a:extLst>
              <a:ext uri="{FF2B5EF4-FFF2-40B4-BE49-F238E27FC236}">
                <a16:creationId xmlns:a16="http://schemas.microsoft.com/office/drawing/2014/main" id="{31BA7A60-4881-1D90-05C3-DCF12E42C18C}"/>
              </a:ext>
            </a:extLst>
          </p:cNvPr>
          <p:cNvSpPr txBox="1"/>
          <p:nvPr/>
        </p:nvSpPr>
        <p:spPr>
          <a:xfrm>
            <a:off x="194637" y="0"/>
            <a:ext cx="2442996" cy="646331"/>
          </a:xfrm>
          <a:prstGeom prst="rect">
            <a:avLst/>
          </a:prstGeom>
          <a:noFill/>
        </p:spPr>
        <p:txBody>
          <a:bodyPr wrap="square" rtlCol="0">
            <a:spAutoFit/>
          </a:bodyPr>
          <a:lstStyle/>
          <a:p>
            <a:r>
              <a:rPr lang="fr-CA" sz="3600"/>
              <a:t>1918-2000</a:t>
            </a:r>
          </a:p>
        </p:txBody>
      </p:sp>
      <p:sp>
        <p:nvSpPr>
          <p:cNvPr id="3" name="ZoneTexte 2">
            <a:extLst>
              <a:ext uri="{FF2B5EF4-FFF2-40B4-BE49-F238E27FC236}">
                <a16:creationId xmlns:a16="http://schemas.microsoft.com/office/drawing/2014/main" id="{66B0960F-82B1-0B57-1207-6CD90FD74C00}"/>
              </a:ext>
            </a:extLst>
          </p:cNvPr>
          <p:cNvSpPr txBox="1"/>
          <p:nvPr/>
        </p:nvSpPr>
        <p:spPr>
          <a:xfrm>
            <a:off x="6488464" y="-17639"/>
            <a:ext cx="2442996" cy="646331"/>
          </a:xfrm>
          <a:prstGeom prst="rect">
            <a:avLst/>
          </a:prstGeom>
          <a:noFill/>
        </p:spPr>
        <p:txBody>
          <a:bodyPr wrap="square" rtlCol="0">
            <a:spAutoFit/>
          </a:bodyPr>
          <a:lstStyle/>
          <a:p>
            <a:r>
              <a:rPr lang="fr-CA" sz="3600"/>
              <a:t>1917-1978</a:t>
            </a:r>
          </a:p>
        </p:txBody>
      </p:sp>
      <p:sp>
        <p:nvSpPr>
          <p:cNvPr id="13" name="ZoneTexte 12">
            <a:extLst>
              <a:ext uri="{FF2B5EF4-FFF2-40B4-BE49-F238E27FC236}">
                <a16:creationId xmlns:a16="http://schemas.microsoft.com/office/drawing/2014/main" id="{D549BDBD-A87C-18ED-7A64-288E0D538FA8}"/>
              </a:ext>
            </a:extLst>
          </p:cNvPr>
          <p:cNvSpPr txBox="1"/>
          <p:nvPr/>
        </p:nvSpPr>
        <p:spPr>
          <a:xfrm>
            <a:off x="8984810" y="2940335"/>
            <a:ext cx="2442996" cy="646331"/>
          </a:xfrm>
          <a:prstGeom prst="rect">
            <a:avLst/>
          </a:prstGeom>
          <a:noFill/>
        </p:spPr>
        <p:txBody>
          <a:bodyPr wrap="square" rtlCol="0">
            <a:spAutoFit/>
          </a:bodyPr>
          <a:lstStyle/>
          <a:p>
            <a:r>
              <a:rPr lang="fr-CA" sz="3600"/>
              <a:t>1911-1970</a:t>
            </a:r>
          </a:p>
        </p:txBody>
      </p:sp>
      <p:sp>
        <p:nvSpPr>
          <p:cNvPr id="14" name="ZoneTexte 13">
            <a:extLst>
              <a:ext uri="{FF2B5EF4-FFF2-40B4-BE49-F238E27FC236}">
                <a16:creationId xmlns:a16="http://schemas.microsoft.com/office/drawing/2014/main" id="{086E6665-467C-44F0-A144-F747F30DBF21}"/>
              </a:ext>
            </a:extLst>
          </p:cNvPr>
          <p:cNvSpPr txBox="1"/>
          <p:nvPr/>
        </p:nvSpPr>
        <p:spPr>
          <a:xfrm>
            <a:off x="3096621" y="2599849"/>
            <a:ext cx="2442996" cy="646331"/>
          </a:xfrm>
          <a:prstGeom prst="rect">
            <a:avLst/>
          </a:prstGeom>
          <a:noFill/>
        </p:spPr>
        <p:txBody>
          <a:bodyPr wrap="square" rtlCol="0">
            <a:spAutoFit/>
          </a:bodyPr>
          <a:lstStyle/>
          <a:p>
            <a:r>
              <a:rPr lang="fr-CA" sz="3600"/>
              <a:t>1905-1989</a:t>
            </a:r>
          </a:p>
        </p:txBody>
      </p:sp>
    </p:spTree>
    <p:extLst>
      <p:ext uri="{BB962C8B-B14F-4D97-AF65-F5344CB8AC3E}">
        <p14:creationId xmlns:p14="http://schemas.microsoft.com/office/powerpoint/2010/main" val="30497120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E0BF35CA-8AA0-428F-ABED-5B77A6C39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7" name="Straight Connector 26">
              <a:extLst>
                <a:ext uri="{FF2B5EF4-FFF2-40B4-BE49-F238E27FC236}">
                  <a16:creationId xmlns:a16="http://schemas.microsoft.com/office/drawing/2014/main" id="{FA4A156A-791B-4BD9-8452-A798A15D2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27652CB1-59D3-4DAB-AD45-8DFB738958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9" name="Rectangle 23">
              <a:extLst>
                <a:ext uri="{FF2B5EF4-FFF2-40B4-BE49-F238E27FC236}">
                  <a16:creationId xmlns:a16="http://schemas.microsoft.com/office/drawing/2014/main" id="{83539C1B-883E-4130-95FA-2A6FD3E49A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0" name="Rectangle 25">
              <a:extLst>
                <a:ext uri="{FF2B5EF4-FFF2-40B4-BE49-F238E27FC236}">
                  <a16:creationId xmlns:a16="http://schemas.microsoft.com/office/drawing/2014/main" id="{244CEE5F-144C-437F-9472-22EE3E3D1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1" name="Isosceles Triangle 30">
              <a:extLst>
                <a:ext uri="{FF2B5EF4-FFF2-40B4-BE49-F238E27FC236}">
                  <a16:creationId xmlns:a16="http://schemas.microsoft.com/office/drawing/2014/main" id="{0621BB31-AA71-4E9B-8854-3C62F162FE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2" name="Rectangle 27">
              <a:extLst>
                <a:ext uri="{FF2B5EF4-FFF2-40B4-BE49-F238E27FC236}">
                  <a16:creationId xmlns:a16="http://schemas.microsoft.com/office/drawing/2014/main" id="{5336141D-E3C6-4E7B-8923-B31C3E16F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3" name="Rectangle 28">
              <a:extLst>
                <a:ext uri="{FF2B5EF4-FFF2-40B4-BE49-F238E27FC236}">
                  <a16:creationId xmlns:a16="http://schemas.microsoft.com/office/drawing/2014/main" id="{F113BE6F-9D13-4E70-B7AB-C8CC2546A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4" name="Rectangle 29">
              <a:extLst>
                <a:ext uri="{FF2B5EF4-FFF2-40B4-BE49-F238E27FC236}">
                  <a16:creationId xmlns:a16="http://schemas.microsoft.com/office/drawing/2014/main" id="{FBEB82C3-C636-4A90-B9A5-905EC38E0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5" name="Isosceles Triangle 34">
              <a:extLst>
                <a:ext uri="{FF2B5EF4-FFF2-40B4-BE49-F238E27FC236}">
                  <a16:creationId xmlns:a16="http://schemas.microsoft.com/office/drawing/2014/main" id="{646B4C4A-5A81-43CF-93ED-5FA59D5BE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6" name="Isosceles Triangle 35">
              <a:extLst>
                <a:ext uri="{FF2B5EF4-FFF2-40B4-BE49-F238E27FC236}">
                  <a16:creationId xmlns:a16="http://schemas.microsoft.com/office/drawing/2014/main" id="{C3715C1A-EBA1-41A6-AC20-D6A7C4871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pic>
        <p:nvPicPr>
          <p:cNvPr id="8" name="Image 7" descr="Une image contenant Visage humain, personne, ride, Front&#10;&#10;Description générée automatiquement">
            <a:extLst>
              <a:ext uri="{FF2B5EF4-FFF2-40B4-BE49-F238E27FC236}">
                <a16:creationId xmlns:a16="http://schemas.microsoft.com/office/drawing/2014/main" id="{AAFE819B-3CEC-426F-ABD7-817339A49A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1115" y="1319829"/>
            <a:ext cx="4259190" cy="4869096"/>
          </a:xfrm>
          <a:prstGeom prst="ellipse">
            <a:avLst/>
          </a:prstGeom>
          <a:ln>
            <a:noFill/>
          </a:ln>
          <a:effectLst>
            <a:softEdge rad="112500"/>
          </a:effectLst>
        </p:spPr>
      </p:pic>
      <p:sp>
        <p:nvSpPr>
          <p:cNvPr id="20" name="ZoneTexte 19">
            <a:extLst>
              <a:ext uri="{FF2B5EF4-FFF2-40B4-BE49-F238E27FC236}">
                <a16:creationId xmlns:a16="http://schemas.microsoft.com/office/drawing/2014/main" id="{03B6EF51-B642-8E0D-3B4E-5BB224326EE2}"/>
              </a:ext>
            </a:extLst>
          </p:cNvPr>
          <p:cNvSpPr txBox="1"/>
          <p:nvPr/>
        </p:nvSpPr>
        <p:spPr>
          <a:xfrm>
            <a:off x="5599572" y="2386763"/>
            <a:ext cx="3327094" cy="3293209"/>
          </a:xfrm>
          <a:prstGeom prst="rect">
            <a:avLst/>
          </a:prstGeom>
          <a:noFill/>
        </p:spPr>
        <p:txBody>
          <a:bodyPr wrap="square" rtlCol="0">
            <a:spAutoFit/>
          </a:bodyPr>
          <a:lstStyle/>
          <a:p>
            <a:pPr algn="ctr"/>
            <a:r>
              <a:rPr lang="fr-CA" sz="3600"/>
              <a:t>Raoul Dallaire </a:t>
            </a:r>
          </a:p>
          <a:p>
            <a:pPr algn="ctr"/>
            <a:r>
              <a:rPr lang="fr-CA" sz="3600"/>
              <a:t>2</a:t>
            </a:r>
            <a:r>
              <a:rPr lang="fr-CA" sz="3600" baseline="30000"/>
              <a:t>e</a:t>
            </a:r>
            <a:r>
              <a:rPr lang="fr-CA" sz="3600"/>
              <a:t> Président 1981-1982</a:t>
            </a:r>
          </a:p>
          <a:p>
            <a:pPr algn="ctr"/>
            <a:r>
              <a:rPr lang="fr-CA" sz="3200" baseline="30000"/>
              <a:t>5e</a:t>
            </a:r>
            <a:r>
              <a:rPr lang="fr-CA" sz="3200"/>
              <a:t> Vice-président</a:t>
            </a:r>
          </a:p>
          <a:p>
            <a:pPr algn="ctr"/>
            <a:r>
              <a:rPr lang="fr-CA" sz="3200"/>
              <a:t>1980-1981</a:t>
            </a:r>
          </a:p>
          <a:p>
            <a:pPr algn="ctr"/>
            <a:endParaRPr lang="fr-CA" sz="3600"/>
          </a:p>
        </p:txBody>
      </p:sp>
      <p:sp>
        <p:nvSpPr>
          <p:cNvPr id="22" name="Rectangle 21">
            <a:extLst>
              <a:ext uri="{FF2B5EF4-FFF2-40B4-BE49-F238E27FC236}">
                <a16:creationId xmlns:a16="http://schemas.microsoft.com/office/drawing/2014/main" id="{2F232F82-08B7-C743-3D6D-176DBF995A3D}"/>
              </a:ext>
            </a:extLst>
          </p:cNvPr>
          <p:cNvSpPr/>
          <p:nvPr/>
        </p:nvSpPr>
        <p:spPr>
          <a:xfrm>
            <a:off x="1661439" y="20741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1915-2006</a:t>
            </a:r>
          </a:p>
        </p:txBody>
      </p:sp>
    </p:spTree>
    <p:extLst>
      <p:ext uri="{BB962C8B-B14F-4D97-AF65-F5344CB8AC3E}">
        <p14:creationId xmlns:p14="http://schemas.microsoft.com/office/powerpoint/2010/main" val="2205907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122C4B3E-0419-89C5-FE04-C62DBA831D57}"/>
              </a:ext>
            </a:extLst>
          </p:cNvPr>
          <p:cNvSpPr txBox="1"/>
          <p:nvPr/>
        </p:nvSpPr>
        <p:spPr>
          <a:xfrm>
            <a:off x="-380460" y="610595"/>
            <a:ext cx="5714460" cy="5940088"/>
          </a:xfrm>
          <a:prstGeom prst="rect">
            <a:avLst/>
          </a:prstGeom>
          <a:noFill/>
        </p:spPr>
        <p:txBody>
          <a:bodyPr wrap="square" rtlCol="0">
            <a:spAutoFit/>
          </a:bodyPr>
          <a:lstStyle/>
          <a:p>
            <a:pPr algn="ctr"/>
            <a:r>
              <a:rPr lang="fr-CA" sz="3600" b="1">
                <a:ln/>
                <a:effectLst>
                  <a:outerShdw blurRad="38100" dist="19050" dir="2700000" algn="tl" rotWithShape="0">
                    <a:schemeClr val="dk1">
                      <a:lumMod val="50000"/>
                      <a:alpha val="40000"/>
                    </a:schemeClr>
                  </a:outerShdw>
                </a:effectLst>
              </a:rPr>
              <a:t>Cécile </a:t>
            </a:r>
          </a:p>
          <a:p>
            <a:pPr algn="ctr"/>
            <a:r>
              <a:rPr lang="fr-CA" sz="3600" b="1">
                <a:ln/>
                <a:effectLst>
                  <a:outerShdw blurRad="38100" dist="19050" dir="2700000" algn="tl" rotWithShape="0">
                    <a:schemeClr val="dk1">
                      <a:lumMod val="50000"/>
                      <a:alpha val="40000"/>
                    </a:schemeClr>
                  </a:outerShdw>
                </a:effectLst>
              </a:rPr>
              <a:t>Fournier Dallaire</a:t>
            </a:r>
          </a:p>
          <a:p>
            <a:pPr algn="ctr"/>
            <a:r>
              <a:rPr lang="fr-CA" sz="2800"/>
              <a:t>Directrice</a:t>
            </a:r>
          </a:p>
          <a:p>
            <a:pPr algn="ctr"/>
            <a:r>
              <a:rPr lang="fr-CA" sz="2800"/>
              <a:t>Octobre 77 à octobre 79</a:t>
            </a:r>
          </a:p>
          <a:p>
            <a:pPr algn="ctr"/>
            <a:endParaRPr lang="fr-CA" sz="2800"/>
          </a:p>
          <a:p>
            <a:pPr algn="ctr"/>
            <a:r>
              <a:rPr lang="fr-CA" sz="2800"/>
              <a:t>4</a:t>
            </a:r>
            <a:r>
              <a:rPr lang="fr-CA" sz="2800" baseline="30000"/>
              <a:t>e</a:t>
            </a:r>
            <a:r>
              <a:rPr lang="fr-CA" sz="2800"/>
              <a:t> Vice-présidente</a:t>
            </a:r>
          </a:p>
          <a:p>
            <a:pPr algn="ctr"/>
            <a:r>
              <a:rPr lang="fr-CA" sz="2800"/>
              <a:t>Octobre 79 à octobre 80</a:t>
            </a:r>
          </a:p>
          <a:p>
            <a:pPr algn="ctr"/>
            <a:endParaRPr lang="fr-CA" sz="2800"/>
          </a:p>
          <a:p>
            <a:pPr algn="ctr"/>
            <a:r>
              <a:rPr lang="fr-CA" sz="2800"/>
              <a:t>3</a:t>
            </a:r>
            <a:r>
              <a:rPr lang="fr-CA" sz="2800" baseline="30000"/>
              <a:t>e</a:t>
            </a:r>
            <a:r>
              <a:rPr lang="fr-CA" sz="2800"/>
              <a:t> présidente </a:t>
            </a:r>
          </a:p>
          <a:p>
            <a:pPr algn="ctr"/>
            <a:r>
              <a:rPr lang="fr-CA" sz="2800"/>
              <a:t>octobre 82 à octobre 84</a:t>
            </a:r>
          </a:p>
          <a:p>
            <a:pPr algn="ctr"/>
            <a:endParaRPr lang="fr-CA" sz="2800"/>
          </a:p>
          <a:p>
            <a:pPr algn="ctr"/>
            <a:r>
              <a:rPr lang="fr-CA" sz="2800"/>
              <a:t>6</a:t>
            </a:r>
            <a:r>
              <a:rPr lang="fr-CA" sz="2800" baseline="30000"/>
              <a:t>e</a:t>
            </a:r>
            <a:r>
              <a:rPr lang="fr-CA" sz="2800"/>
              <a:t> trésorière</a:t>
            </a:r>
          </a:p>
          <a:p>
            <a:pPr algn="ctr"/>
            <a:r>
              <a:rPr lang="fr-CA" sz="2800"/>
              <a:t> octobre 86 à octobre 87</a:t>
            </a:r>
          </a:p>
        </p:txBody>
      </p:sp>
      <p:pic>
        <p:nvPicPr>
          <p:cNvPr id="11266" name="Picture 2" descr="Sans titre">
            <a:extLst>
              <a:ext uri="{FF2B5EF4-FFF2-40B4-BE49-F238E27FC236}">
                <a16:creationId xmlns:a16="http://schemas.microsoft.com/office/drawing/2014/main" id="{2A2E7194-E76B-54D7-34F0-66832E4FD0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1033" y="442226"/>
            <a:ext cx="4550682" cy="597354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78E6080B-9D83-8C81-BAE3-BD16BCCB75D7}"/>
              </a:ext>
            </a:extLst>
          </p:cNvPr>
          <p:cNvSpPr/>
          <p:nvPr/>
        </p:nvSpPr>
        <p:spPr>
          <a:xfrm>
            <a:off x="5334000" y="-62015"/>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1913-2002</a:t>
            </a:r>
          </a:p>
        </p:txBody>
      </p:sp>
    </p:spTree>
    <p:extLst>
      <p:ext uri="{BB962C8B-B14F-4D97-AF65-F5344CB8AC3E}">
        <p14:creationId xmlns:p14="http://schemas.microsoft.com/office/powerpoint/2010/main" val="36212452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EA3868-3D9D-7F08-E7F9-19BF5E68F3D5}"/>
              </a:ext>
            </a:extLst>
          </p:cNvPr>
          <p:cNvSpPr>
            <a:spLocks noGrp="1"/>
          </p:cNvSpPr>
          <p:nvPr>
            <p:ph type="title"/>
          </p:nvPr>
        </p:nvSpPr>
        <p:spPr>
          <a:xfrm>
            <a:off x="375989" y="1686559"/>
            <a:ext cx="4409440" cy="3919583"/>
          </a:xfrm>
        </p:spPr>
        <p:txBody>
          <a:bodyPr>
            <a:normAutofit/>
          </a:bodyPr>
          <a:lstStyle/>
          <a:p>
            <a:pPr algn="ctr"/>
            <a:r>
              <a:rPr lang="fr-CA">
                <a:solidFill>
                  <a:schemeClr val="tx1"/>
                </a:solidFill>
              </a:rPr>
              <a:t>Bernadette </a:t>
            </a:r>
            <a:br>
              <a:rPr lang="fr-CA">
                <a:solidFill>
                  <a:schemeClr val="tx1"/>
                </a:solidFill>
              </a:rPr>
            </a:br>
            <a:r>
              <a:rPr lang="fr-CA">
                <a:solidFill>
                  <a:schemeClr val="tx1"/>
                </a:solidFill>
              </a:rPr>
              <a:t>Dallaire Prévost</a:t>
            </a:r>
            <a:br>
              <a:rPr lang="fr-CA">
                <a:solidFill>
                  <a:schemeClr val="tx1"/>
                </a:solidFill>
              </a:rPr>
            </a:br>
            <a:br>
              <a:rPr lang="fr-CA">
                <a:solidFill>
                  <a:schemeClr val="tx1"/>
                </a:solidFill>
              </a:rPr>
            </a:br>
            <a:r>
              <a:rPr lang="fr-CA" sz="2800">
                <a:solidFill>
                  <a:schemeClr val="tx1"/>
                </a:solidFill>
              </a:rPr>
              <a:t>Directrice</a:t>
            </a:r>
            <a:br>
              <a:rPr lang="fr-CA" sz="2800">
                <a:solidFill>
                  <a:schemeClr val="tx1"/>
                </a:solidFill>
              </a:rPr>
            </a:br>
            <a:r>
              <a:rPr lang="fr-CA" sz="2800">
                <a:solidFill>
                  <a:schemeClr val="tx1"/>
                </a:solidFill>
              </a:rPr>
              <a:t>Octobre 79 à octobre 84</a:t>
            </a:r>
            <a:br>
              <a:rPr lang="fr-CA" sz="2800">
                <a:solidFill>
                  <a:schemeClr val="tx1"/>
                </a:solidFill>
              </a:rPr>
            </a:br>
            <a:br>
              <a:rPr lang="fr-CA" sz="2800">
                <a:solidFill>
                  <a:schemeClr val="tx1"/>
                </a:solidFill>
              </a:rPr>
            </a:br>
            <a:r>
              <a:rPr lang="fr-CA" sz="2800">
                <a:solidFill>
                  <a:schemeClr val="tx1"/>
                </a:solidFill>
              </a:rPr>
              <a:t>4</a:t>
            </a:r>
            <a:r>
              <a:rPr lang="fr-CA" sz="2800" baseline="30000">
                <a:solidFill>
                  <a:schemeClr val="tx1"/>
                </a:solidFill>
              </a:rPr>
              <a:t>e</a:t>
            </a:r>
            <a:r>
              <a:rPr lang="fr-CA" sz="2800">
                <a:solidFill>
                  <a:schemeClr val="tx1"/>
                </a:solidFill>
              </a:rPr>
              <a:t> Présidente </a:t>
            </a:r>
            <a:br>
              <a:rPr lang="fr-CA" sz="2800">
                <a:solidFill>
                  <a:schemeClr val="tx1"/>
                </a:solidFill>
              </a:rPr>
            </a:br>
            <a:r>
              <a:rPr lang="fr-CA" sz="2800">
                <a:solidFill>
                  <a:schemeClr val="tx1"/>
                </a:solidFill>
              </a:rPr>
              <a:t> Octobre 84 à octobre 87</a:t>
            </a:r>
          </a:p>
        </p:txBody>
      </p:sp>
      <p:pic>
        <p:nvPicPr>
          <p:cNvPr id="16386" name="Picture 2" descr="Sans titre">
            <a:extLst>
              <a:ext uri="{FF2B5EF4-FFF2-40B4-BE49-F238E27FC236}">
                <a16:creationId xmlns:a16="http://schemas.microsoft.com/office/drawing/2014/main" id="{E36D6761-1C55-3368-754A-4991D6CE54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1517" y="1014066"/>
            <a:ext cx="4822598" cy="584393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BD69E61-994F-65C1-BCB6-4B659EDFA206}"/>
              </a:ext>
            </a:extLst>
          </p:cNvPr>
          <p:cNvSpPr/>
          <p:nvPr/>
        </p:nvSpPr>
        <p:spPr>
          <a:xfrm>
            <a:off x="5248015" y="90736"/>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1916-2010</a:t>
            </a:r>
          </a:p>
        </p:txBody>
      </p:sp>
    </p:spTree>
    <p:extLst>
      <p:ext uri="{BB962C8B-B14F-4D97-AF65-F5344CB8AC3E}">
        <p14:creationId xmlns:p14="http://schemas.microsoft.com/office/powerpoint/2010/main" val="20662721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9E7CAE1-4E1C-39F6-1891-8987B88A12F3}"/>
              </a:ext>
            </a:extLst>
          </p:cNvPr>
          <p:cNvSpPr txBox="1"/>
          <p:nvPr/>
        </p:nvSpPr>
        <p:spPr>
          <a:xfrm>
            <a:off x="5744029" y="3010525"/>
            <a:ext cx="5740400" cy="1446550"/>
          </a:xfrm>
          <a:prstGeom prst="rect">
            <a:avLst/>
          </a:prstGeom>
          <a:noFill/>
        </p:spPr>
        <p:txBody>
          <a:bodyPr wrap="square" rtlCol="0">
            <a:spAutoFit/>
          </a:bodyPr>
          <a:lstStyle/>
          <a:p>
            <a:r>
              <a:rPr lang="fr-CA" sz="4000" dirty="0"/>
              <a:t>Joseph Bougie</a:t>
            </a:r>
          </a:p>
          <a:p>
            <a:r>
              <a:rPr lang="fr-CA" sz="2400" dirty="0"/>
              <a:t>3</a:t>
            </a:r>
            <a:r>
              <a:rPr lang="fr-CA" sz="2400" baseline="30000" dirty="0"/>
              <a:t>e</a:t>
            </a:r>
            <a:r>
              <a:rPr lang="fr-CA" sz="2400" dirty="0"/>
              <a:t> Vice-président </a:t>
            </a:r>
          </a:p>
          <a:p>
            <a:r>
              <a:rPr lang="fr-CA" sz="2400" dirty="0"/>
              <a:t>Octobre 78 à octobre 79</a:t>
            </a:r>
          </a:p>
        </p:txBody>
      </p:sp>
      <p:sp>
        <p:nvSpPr>
          <p:cNvPr id="4" name="Rectangle 3">
            <a:extLst>
              <a:ext uri="{FF2B5EF4-FFF2-40B4-BE49-F238E27FC236}">
                <a16:creationId xmlns:a16="http://schemas.microsoft.com/office/drawing/2014/main" id="{FF8D04D8-A739-2760-574E-4145CE61A625}"/>
              </a:ext>
            </a:extLst>
          </p:cNvPr>
          <p:cNvSpPr/>
          <p:nvPr/>
        </p:nvSpPr>
        <p:spPr>
          <a:xfrm>
            <a:off x="1170536" y="0"/>
            <a:ext cx="3558988"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1898- 1994</a:t>
            </a:r>
          </a:p>
        </p:txBody>
      </p:sp>
      <p:pic>
        <p:nvPicPr>
          <p:cNvPr id="1026" name="Picture 2" descr="JOSEPH BOUGIE">
            <a:extLst>
              <a:ext uri="{FF2B5EF4-FFF2-40B4-BE49-F238E27FC236}">
                <a16:creationId xmlns:a16="http://schemas.microsoft.com/office/drawing/2014/main" id="{5563ABFC-5E84-42B9-7A6E-09BDDB5820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760" t="2564" r="8371"/>
          <a:stretch/>
        </p:blipFill>
        <p:spPr bwMode="auto">
          <a:xfrm>
            <a:off x="707571" y="1164772"/>
            <a:ext cx="4542337" cy="560614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3591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4D0816D6-529B-9371-B3B8-77D9D6915502}"/>
              </a:ext>
            </a:extLst>
          </p:cNvPr>
          <p:cNvSpPr txBox="1"/>
          <p:nvPr/>
        </p:nvSpPr>
        <p:spPr>
          <a:xfrm>
            <a:off x="433877" y="2405068"/>
            <a:ext cx="5260258" cy="3477875"/>
          </a:xfrm>
          <a:prstGeom prst="rect">
            <a:avLst/>
          </a:prstGeom>
          <a:noFill/>
        </p:spPr>
        <p:txBody>
          <a:bodyPr wrap="square">
            <a:spAutoFit/>
          </a:bodyPr>
          <a:lstStyle/>
          <a:p>
            <a:pPr algn="ctr"/>
            <a:r>
              <a:rPr lang="fr-CA" sz="4000" b="1">
                <a:ln/>
              </a:rPr>
              <a:t>Gratia Auclair Audet</a:t>
            </a:r>
          </a:p>
          <a:p>
            <a:pPr algn="ctr"/>
            <a:endParaRPr lang="fr-CA" sz="4000" b="1">
              <a:ln w="9525">
                <a:solidFill>
                  <a:schemeClr val="bg1"/>
                </a:solidFill>
                <a:prstDash val="solid"/>
              </a:ln>
              <a:effectLst>
                <a:outerShdw blurRad="12700" dist="38100" dir="2700000" algn="tl" rotWithShape="0">
                  <a:schemeClr val="bg1">
                    <a:lumMod val="50000"/>
                  </a:schemeClr>
                </a:outerShdw>
              </a:effectLst>
            </a:endParaRPr>
          </a:p>
          <a:p>
            <a:pPr algn="ctr"/>
            <a:r>
              <a:rPr lang="fr-CA" sz="2800" b="1">
                <a:ln w="9525">
                  <a:solidFill>
                    <a:schemeClr val="bg1"/>
                  </a:solidFill>
                  <a:prstDash val="solid"/>
                </a:ln>
                <a:latin typeface="Arial" panose="020B0604020202020204" pitchFamily="34" charset="0"/>
                <a:cs typeface="Arial" panose="020B0604020202020204" pitchFamily="34" charset="0"/>
              </a:rPr>
              <a:t>	3eTRÉSORIÈRE </a:t>
            </a:r>
          </a:p>
          <a:p>
            <a:pPr algn="ctr"/>
            <a:r>
              <a:rPr lang="fr-CA" sz="2800" b="1">
                <a:ln w="9525">
                  <a:solidFill>
                    <a:schemeClr val="bg1"/>
                  </a:solidFill>
                  <a:prstDash val="solid"/>
                </a:ln>
                <a:cs typeface="Arial" panose="020B0604020202020204" pitchFamily="34" charset="0"/>
              </a:rPr>
              <a:t>OCT</a:t>
            </a:r>
            <a:r>
              <a:rPr lang="fr-CA" sz="2800" b="1">
                <a:ln w="9525">
                  <a:solidFill>
                    <a:schemeClr val="bg1"/>
                  </a:solidFill>
                  <a:prstDash val="solid"/>
                </a:ln>
                <a:latin typeface="Arial" panose="020B0604020202020204" pitchFamily="34" charset="0"/>
                <a:cs typeface="Arial" panose="020B0604020202020204" pitchFamily="34" charset="0"/>
              </a:rPr>
              <a:t> 1976 À OCT 78</a:t>
            </a:r>
          </a:p>
          <a:p>
            <a:pPr algn="ctr"/>
            <a:endParaRPr lang="fr-CA" sz="2800" b="1">
              <a:ln w="9525">
                <a:solidFill>
                  <a:schemeClr val="bg1"/>
                </a:solidFill>
                <a:prstDash val="solid"/>
              </a:ln>
              <a:latin typeface="Arial" panose="020B0604020202020204" pitchFamily="34" charset="0"/>
              <a:cs typeface="Arial" panose="020B0604020202020204" pitchFamily="34" charset="0"/>
            </a:endParaRPr>
          </a:p>
          <a:p>
            <a:pPr algn="ctr"/>
            <a:r>
              <a:rPr lang="fr-CA" sz="2800" b="1">
                <a:ln w="9525">
                  <a:solidFill>
                    <a:schemeClr val="bg1"/>
                  </a:solidFill>
                  <a:prstDash val="solid"/>
                </a:ln>
                <a:latin typeface="Arial" panose="020B0604020202020204" pitchFamily="34" charset="0"/>
                <a:cs typeface="Arial" panose="020B0604020202020204" pitchFamily="34" charset="0"/>
              </a:rPr>
              <a:t>   4e  SECRÉTAIRE  </a:t>
            </a:r>
          </a:p>
          <a:p>
            <a:pPr algn="ctr"/>
            <a:r>
              <a:rPr lang="fr-CA" sz="2800" b="1">
                <a:ln w="9525">
                  <a:solidFill>
                    <a:schemeClr val="bg1"/>
                  </a:solidFill>
                  <a:prstDash val="solid"/>
                </a:ln>
                <a:latin typeface="Arial" panose="020B0604020202020204" pitchFamily="34" charset="0"/>
                <a:cs typeface="Arial" panose="020B0604020202020204" pitchFamily="34" charset="0"/>
              </a:rPr>
              <a:t> Octobre 1989 a octobre1990 </a:t>
            </a:r>
          </a:p>
        </p:txBody>
      </p:sp>
      <p:pic>
        <p:nvPicPr>
          <p:cNvPr id="2050" name="Picture 2" descr="Sans titre">
            <a:extLst>
              <a:ext uri="{FF2B5EF4-FFF2-40B4-BE49-F238E27FC236}">
                <a16:creationId xmlns:a16="http://schemas.microsoft.com/office/drawing/2014/main" id="{ED296213-2645-56A2-20FE-CBD54D9B28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1711" y="202824"/>
            <a:ext cx="4694918" cy="659364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823E6A0-B711-A7A1-4261-2CBCA4DF7877}"/>
              </a:ext>
            </a:extLst>
          </p:cNvPr>
          <p:cNvSpPr/>
          <p:nvPr/>
        </p:nvSpPr>
        <p:spPr>
          <a:xfrm>
            <a:off x="1125411" y="380616"/>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1912-2000</a:t>
            </a:r>
          </a:p>
        </p:txBody>
      </p:sp>
    </p:spTree>
    <p:extLst>
      <p:ext uri="{BB962C8B-B14F-4D97-AF65-F5344CB8AC3E}">
        <p14:creationId xmlns:p14="http://schemas.microsoft.com/office/powerpoint/2010/main" val="817504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F20A270-ACEB-E6B7-CE89-AA333FD7BF6C}"/>
              </a:ext>
            </a:extLst>
          </p:cNvPr>
          <p:cNvPicPr>
            <a:picLocks noChangeAspect="1"/>
          </p:cNvPicPr>
          <p:nvPr/>
        </p:nvPicPr>
        <p:blipFill rotWithShape="1">
          <a:blip r:embed="rId2">
            <a:duotone>
              <a:prstClr val="black"/>
              <a:schemeClr val="tx2">
                <a:tint val="45000"/>
                <a:satMod val="400000"/>
              </a:schemeClr>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rcRect r="51279" b="48817"/>
          <a:stretch/>
        </p:blipFill>
        <p:spPr>
          <a:xfrm>
            <a:off x="483803" y="653846"/>
            <a:ext cx="4632782" cy="6204154"/>
          </a:xfrm>
          <a:prstGeom prst="ellipse">
            <a:avLst/>
          </a:prstGeom>
          <a:ln>
            <a:noFill/>
          </a:ln>
          <a:effectLst>
            <a:softEdge rad="112500"/>
          </a:effectLst>
        </p:spPr>
      </p:pic>
      <p:sp>
        <p:nvSpPr>
          <p:cNvPr id="6" name="ZoneTexte 5">
            <a:extLst>
              <a:ext uri="{FF2B5EF4-FFF2-40B4-BE49-F238E27FC236}">
                <a16:creationId xmlns:a16="http://schemas.microsoft.com/office/drawing/2014/main" id="{3D8DF04A-8C2F-E719-45CF-53EB23DD67BE}"/>
              </a:ext>
            </a:extLst>
          </p:cNvPr>
          <p:cNvSpPr txBox="1"/>
          <p:nvPr/>
        </p:nvSpPr>
        <p:spPr>
          <a:xfrm>
            <a:off x="4786555" y="1422069"/>
            <a:ext cx="5417574" cy="4524315"/>
          </a:xfrm>
          <a:prstGeom prst="rect">
            <a:avLst/>
          </a:prstGeom>
          <a:noFill/>
        </p:spPr>
        <p:txBody>
          <a:bodyPr wrap="square" rtlCol="0">
            <a:spAutoFit/>
          </a:bodyPr>
          <a:lstStyle/>
          <a:p>
            <a:pPr algn="ctr"/>
            <a:r>
              <a:rPr lang="fr-CA" sz="3600"/>
              <a:t>Marie-Rose </a:t>
            </a:r>
          </a:p>
          <a:p>
            <a:pPr algn="ctr"/>
            <a:r>
              <a:rPr lang="fr-CA" sz="3600"/>
              <a:t>Roy Lessard</a:t>
            </a:r>
          </a:p>
          <a:p>
            <a:pPr algn="ctr"/>
            <a:r>
              <a:rPr lang="fr-CA" sz="3600"/>
              <a:t>2</a:t>
            </a:r>
            <a:r>
              <a:rPr lang="fr-CA" sz="3600" baseline="30000"/>
              <a:t>e</a:t>
            </a:r>
            <a:r>
              <a:rPr lang="fr-CA" sz="3600"/>
              <a:t> secrétaire</a:t>
            </a:r>
          </a:p>
          <a:p>
            <a:pPr algn="ctr"/>
            <a:r>
              <a:rPr lang="fr-CA" sz="3600"/>
              <a:t>Juillet 79 à octobre 87</a:t>
            </a:r>
          </a:p>
          <a:p>
            <a:pPr algn="ctr"/>
            <a:endParaRPr lang="fr-CA" sz="3600"/>
          </a:p>
          <a:p>
            <a:pPr algn="ctr"/>
            <a:r>
              <a:rPr lang="fr-CA" sz="3600"/>
              <a:t>5</a:t>
            </a:r>
            <a:r>
              <a:rPr lang="fr-CA" sz="3600" baseline="30000"/>
              <a:t>e</a:t>
            </a:r>
            <a:r>
              <a:rPr lang="fr-CA" sz="3600"/>
              <a:t> Présidente</a:t>
            </a:r>
          </a:p>
          <a:p>
            <a:pPr algn="ctr"/>
            <a:r>
              <a:rPr lang="fr-CA" sz="3600"/>
              <a:t>Octobre 87 à octobre 93</a:t>
            </a:r>
          </a:p>
          <a:p>
            <a:endParaRPr lang="fr-CA" sz="3600"/>
          </a:p>
        </p:txBody>
      </p:sp>
      <p:sp>
        <p:nvSpPr>
          <p:cNvPr id="2" name="Rectangle 1">
            <a:extLst>
              <a:ext uri="{FF2B5EF4-FFF2-40B4-BE49-F238E27FC236}">
                <a16:creationId xmlns:a16="http://schemas.microsoft.com/office/drawing/2014/main" id="{B2E7D5AE-82EA-FB41-5E48-0685B8135A79}"/>
              </a:ext>
            </a:extLst>
          </p:cNvPr>
          <p:cNvSpPr/>
          <p:nvPr/>
        </p:nvSpPr>
        <p:spPr>
          <a:xfrm>
            <a:off x="948504" y="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1917-2005</a:t>
            </a:r>
          </a:p>
        </p:txBody>
      </p:sp>
    </p:spTree>
    <p:extLst>
      <p:ext uri="{BB962C8B-B14F-4D97-AF65-F5344CB8AC3E}">
        <p14:creationId xmlns:p14="http://schemas.microsoft.com/office/powerpoint/2010/main" val="2590181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ans titre">
            <a:extLst>
              <a:ext uri="{FF2B5EF4-FFF2-40B4-BE49-F238E27FC236}">
                <a16:creationId xmlns:a16="http://schemas.microsoft.com/office/drawing/2014/main" id="{3B1CF110-21ED-8B25-AC22-E83FA5563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337" y="638094"/>
            <a:ext cx="3671635" cy="608184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91FD5FD0-31F6-A65C-DCAF-0F4084EFCF04}"/>
              </a:ext>
            </a:extLst>
          </p:cNvPr>
          <p:cNvSpPr txBox="1"/>
          <p:nvPr/>
        </p:nvSpPr>
        <p:spPr>
          <a:xfrm>
            <a:off x="4052208" y="1284514"/>
            <a:ext cx="6474278" cy="3785652"/>
          </a:xfrm>
          <a:prstGeom prst="rect">
            <a:avLst/>
          </a:prstGeom>
          <a:noFill/>
        </p:spPr>
        <p:txBody>
          <a:bodyPr wrap="square">
            <a:spAutoFit/>
          </a:bodyPr>
          <a:lstStyle/>
          <a:p>
            <a:pPr algn="ctr"/>
            <a:r>
              <a:rPr lang="fr-CA" sz="4000"/>
              <a:t>Iréna Goulet Audet</a:t>
            </a:r>
          </a:p>
          <a:p>
            <a:pPr algn="ctr"/>
            <a:endParaRPr lang="fr-CA" sz="4000"/>
          </a:p>
          <a:p>
            <a:pPr algn="ctr"/>
            <a:r>
              <a:rPr lang="fr-CA" sz="3200"/>
              <a:t>3</a:t>
            </a:r>
            <a:r>
              <a:rPr lang="fr-CA" sz="3200" baseline="30000"/>
              <a:t>e</a:t>
            </a:r>
            <a:r>
              <a:rPr lang="fr-CA" sz="3200"/>
              <a:t> Secrétaire  </a:t>
            </a:r>
          </a:p>
          <a:p>
            <a:pPr algn="ctr"/>
            <a:r>
              <a:rPr lang="fr-CA" sz="3200"/>
              <a:t>Octobre 87 à octobre 89</a:t>
            </a:r>
          </a:p>
          <a:p>
            <a:pPr algn="ctr"/>
            <a:endParaRPr lang="fr-CA" sz="3200"/>
          </a:p>
          <a:p>
            <a:pPr algn="ctr"/>
            <a:r>
              <a:rPr lang="fr-CA" sz="3200"/>
              <a:t>4</a:t>
            </a:r>
            <a:r>
              <a:rPr lang="fr-CA" sz="3200" baseline="30000"/>
              <a:t>e</a:t>
            </a:r>
            <a:r>
              <a:rPr lang="fr-CA" sz="3200"/>
              <a:t> trésorière </a:t>
            </a:r>
          </a:p>
          <a:p>
            <a:pPr algn="ctr"/>
            <a:r>
              <a:rPr lang="fr-CA" sz="3200"/>
              <a:t>Octobre 78 à octobre 85</a:t>
            </a:r>
          </a:p>
        </p:txBody>
      </p:sp>
      <p:sp>
        <p:nvSpPr>
          <p:cNvPr id="3" name="ZoneTexte 2">
            <a:extLst>
              <a:ext uri="{FF2B5EF4-FFF2-40B4-BE49-F238E27FC236}">
                <a16:creationId xmlns:a16="http://schemas.microsoft.com/office/drawing/2014/main" id="{BA198738-7A9D-A23E-E827-BC20B2268A72}"/>
              </a:ext>
            </a:extLst>
          </p:cNvPr>
          <p:cNvSpPr txBox="1"/>
          <p:nvPr/>
        </p:nvSpPr>
        <p:spPr>
          <a:xfrm>
            <a:off x="337458" y="98588"/>
            <a:ext cx="3951514" cy="646331"/>
          </a:xfrm>
          <a:prstGeom prst="rect">
            <a:avLst/>
          </a:prstGeom>
          <a:noFill/>
        </p:spPr>
        <p:txBody>
          <a:bodyPr wrap="square" rtlCol="0">
            <a:spAutoFit/>
          </a:bodyPr>
          <a:lstStyle/>
          <a:p>
            <a:pPr algn="ctr"/>
            <a:r>
              <a:rPr lang="fr-CA" sz="3600"/>
              <a:t>1921-2001</a:t>
            </a:r>
          </a:p>
        </p:txBody>
      </p:sp>
    </p:spTree>
    <p:extLst>
      <p:ext uri="{BB962C8B-B14F-4D97-AF65-F5344CB8AC3E}">
        <p14:creationId xmlns:p14="http://schemas.microsoft.com/office/powerpoint/2010/main" val="19042379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38FC0652-00E0-9CD7-BF3C-1EB11BBE90CE}"/>
              </a:ext>
            </a:extLst>
          </p:cNvPr>
          <p:cNvSpPr txBox="1"/>
          <p:nvPr/>
        </p:nvSpPr>
        <p:spPr>
          <a:xfrm>
            <a:off x="5516546" y="1969025"/>
            <a:ext cx="4204398" cy="3354765"/>
          </a:xfrm>
          <a:prstGeom prst="rect">
            <a:avLst/>
          </a:prstGeom>
          <a:noFill/>
        </p:spPr>
        <p:txBody>
          <a:bodyPr wrap="square" rtlCol="0">
            <a:spAutoFit/>
          </a:bodyPr>
          <a:lstStyle/>
          <a:p>
            <a:pPr algn="ctr"/>
            <a:r>
              <a:rPr lang="fr-CA" sz="3600"/>
              <a:t>Gaubert Beaudoin</a:t>
            </a:r>
          </a:p>
          <a:p>
            <a:pPr algn="ctr"/>
            <a:endParaRPr lang="fr-CA" sz="3600"/>
          </a:p>
          <a:p>
            <a:pPr algn="ctr"/>
            <a:r>
              <a:rPr lang="fr-CA" sz="2800"/>
              <a:t>7</a:t>
            </a:r>
            <a:r>
              <a:rPr lang="fr-CA" sz="2800" baseline="30000"/>
              <a:t>e</a:t>
            </a:r>
            <a:r>
              <a:rPr lang="fr-CA" sz="2800"/>
              <a:t> vice-président</a:t>
            </a:r>
          </a:p>
          <a:p>
            <a:pPr algn="ctr"/>
            <a:r>
              <a:rPr lang="fr-CA" sz="2800"/>
              <a:t>Octobre 83 à octobre 84</a:t>
            </a:r>
          </a:p>
          <a:p>
            <a:pPr algn="ctr"/>
            <a:endParaRPr lang="fr-CA" sz="2800"/>
          </a:p>
          <a:p>
            <a:pPr algn="ctr"/>
            <a:r>
              <a:rPr lang="fr-CA" sz="2800"/>
              <a:t>Directeur</a:t>
            </a:r>
          </a:p>
          <a:p>
            <a:pPr algn="ctr"/>
            <a:r>
              <a:rPr lang="fr-CA" sz="2800"/>
              <a:t>Octobre 84 à octobre 86</a:t>
            </a:r>
          </a:p>
        </p:txBody>
      </p:sp>
      <p:pic>
        <p:nvPicPr>
          <p:cNvPr id="14338" name="Picture 2" descr="Sans titre">
            <a:extLst>
              <a:ext uri="{FF2B5EF4-FFF2-40B4-BE49-F238E27FC236}">
                <a16:creationId xmlns:a16="http://schemas.microsoft.com/office/drawing/2014/main" id="{A1A53952-3C42-E3B1-E375-1CEA86C0AF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595" y="1012370"/>
            <a:ext cx="4205605" cy="584562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21F10B8-88B9-FBE2-408D-9EAE74C656F9}"/>
              </a:ext>
            </a:extLst>
          </p:cNvPr>
          <p:cNvSpPr/>
          <p:nvPr/>
        </p:nvSpPr>
        <p:spPr>
          <a:xfrm>
            <a:off x="1539890" y="89040"/>
            <a:ext cx="2291012" cy="646331"/>
          </a:xfrm>
          <a:prstGeom prst="rect">
            <a:avLst/>
          </a:prstGeom>
          <a:noFill/>
        </p:spPr>
        <p:txBody>
          <a:bodyPr wrap="none" lIns="91440" tIns="45720" rIns="91440" bIns="45720">
            <a:spAutoFit/>
          </a:bodyPr>
          <a:lstStyle/>
          <a:p>
            <a:pPr algn="ctr"/>
            <a:r>
              <a:rPr lang="fr-FR" sz="3600" b="0" cap="none" spc="0">
                <a:ln w="0"/>
                <a:solidFill>
                  <a:schemeClr val="tx1"/>
                </a:solidFill>
                <a:effectLst>
                  <a:outerShdw blurRad="38100" dist="19050" dir="2700000" algn="tl" rotWithShape="0">
                    <a:schemeClr val="dk1">
                      <a:alpha val="40000"/>
                    </a:schemeClr>
                  </a:outerShdw>
                </a:effectLst>
              </a:rPr>
              <a:t>1918-2014</a:t>
            </a:r>
          </a:p>
        </p:txBody>
      </p:sp>
    </p:spTree>
    <p:extLst>
      <p:ext uri="{BB962C8B-B14F-4D97-AF65-F5344CB8AC3E}">
        <p14:creationId xmlns:p14="http://schemas.microsoft.com/office/powerpoint/2010/main" val="3079095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ans titre">
            <a:extLst>
              <a:ext uri="{FF2B5EF4-FFF2-40B4-BE49-F238E27FC236}">
                <a16:creationId xmlns:a16="http://schemas.microsoft.com/office/drawing/2014/main" id="{6CF1B9E4-544A-1F6F-0695-5566A8377A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09" t="1078" r="2720" b="32441"/>
          <a:stretch/>
        </p:blipFill>
        <p:spPr bwMode="auto">
          <a:xfrm>
            <a:off x="1068635" y="1651325"/>
            <a:ext cx="3073707" cy="407744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0871A401-CA42-B8D4-D000-B98847702BED}"/>
              </a:ext>
            </a:extLst>
          </p:cNvPr>
          <p:cNvSpPr txBox="1"/>
          <p:nvPr/>
        </p:nvSpPr>
        <p:spPr>
          <a:xfrm>
            <a:off x="1211856" y="505570"/>
            <a:ext cx="3745735" cy="646331"/>
          </a:xfrm>
          <a:prstGeom prst="rect">
            <a:avLst/>
          </a:prstGeom>
          <a:noFill/>
        </p:spPr>
        <p:txBody>
          <a:bodyPr wrap="square" rtlCol="0">
            <a:spAutoFit/>
          </a:bodyPr>
          <a:lstStyle/>
          <a:p>
            <a:r>
              <a:rPr lang="fr-CA" sz="3600"/>
              <a:t>1919-1999</a:t>
            </a:r>
          </a:p>
        </p:txBody>
      </p:sp>
      <p:sp>
        <p:nvSpPr>
          <p:cNvPr id="5" name="ZoneTexte 4">
            <a:extLst>
              <a:ext uri="{FF2B5EF4-FFF2-40B4-BE49-F238E27FC236}">
                <a16:creationId xmlns:a16="http://schemas.microsoft.com/office/drawing/2014/main" id="{FD362EEE-18AD-63CF-23B8-BEE831D80B8D}"/>
              </a:ext>
            </a:extLst>
          </p:cNvPr>
          <p:cNvSpPr txBox="1"/>
          <p:nvPr/>
        </p:nvSpPr>
        <p:spPr>
          <a:xfrm>
            <a:off x="4957591" y="2326002"/>
            <a:ext cx="4616067" cy="2677656"/>
          </a:xfrm>
          <a:prstGeom prst="rect">
            <a:avLst/>
          </a:prstGeom>
          <a:noFill/>
        </p:spPr>
        <p:txBody>
          <a:bodyPr wrap="square" rtlCol="0">
            <a:spAutoFit/>
          </a:bodyPr>
          <a:lstStyle/>
          <a:p>
            <a:pPr algn="ctr"/>
            <a:r>
              <a:rPr lang="fr-CA" sz="4000" err="1"/>
              <a:t>Malgoire</a:t>
            </a:r>
            <a:r>
              <a:rPr lang="fr-CA" sz="4000"/>
              <a:t> Dumont</a:t>
            </a:r>
          </a:p>
          <a:p>
            <a:pPr algn="ctr"/>
            <a:endParaRPr lang="fr-CA" sz="3200"/>
          </a:p>
          <a:p>
            <a:pPr algn="ctr"/>
            <a:r>
              <a:rPr lang="fr-CA" sz="3200"/>
              <a:t>5e Trésorier 1985-1986</a:t>
            </a:r>
          </a:p>
          <a:p>
            <a:pPr algn="ctr"/>
            <a:endParaRPr lang="fr-CA" sz="3200"/>
          </a:p>
          <a:p>
            <a:pPr algn="ctr"/>
            <a:r>
              <a:rPr lang="fr-CA" sz="3200"/>
              <a:t>Directeur 1986-1988</a:t>
            </a:r>
          </a:p>
        </p:txBody>
      </p:sp>
    </p:spTree>
    <p:extLst>
      <p:ext uri="{BB962C8B-B14F-4D97-AF65-F5344CB8AC3E}">
        <p14:creationId xmlns:p14="http://schemas.microsoft.com/office/powerpoint/2010/main" val="498969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87E2969-95A7-6429-FBD7-F6E0D1039C8A}"/>
              </a:ext>
            </a:extLst>
          </p:cNvPr>
          <p:cNvSpPr txBox="1"/>
          <p:nvPr/>
        </p:nvSpPr>
        <p:spPr>
          <a:xfrm>
            <a:off x="425597" y="2438251"/>
            <a:ext cx="4146403" cy="3785652"/>
          </a:xfrm>
          <a:prstGeom prst="rect">
            <a:avLst/>
          </a:prstGeom>
          <a:noFill/>
        </p:spPr>
        <p:txBody>
          <a:bodyPr wrap="square" rtlCol="0">
            <a:spAutoFit/>
          </a:bodyPr>
          <a:lstStyle/>
          <a:p>
            <a:pPr algn="ctr"/>
            <a:r>
              <a:rPr lang="fr-CA" sz="4000"/>
              <a:t>Lauretta </a:t>
            </a:r>
          </a:p>
          <a:p>
            <a:pPr algn="ctr"/>
            <a:r>
              <a:rPr lang="fr-CA" sz="4000"/>
              <a:t>Bougie Carrier</a:t>
            </a:r>
          </a:p>
          <a:p>
            <a:pPr algn="ctr"/>
            <a:endParaRPr lang="fr-CA" sz="3200"/>
          </a:p>
          <a:p>
            <a:pPr algn="ctr"/>
            <a:r>
              <a:rPr lang="fr-CA" sz="3200"/>
              <a:t>7</a:t>
            </a:r>
            <a:r>
              <a:rPr lang="fr-CA" sz="3200" baseline="30000"/>
              <a:t>e</a:t>
            </a:r>
            <a:r>
              <a:rPr lang="fr-CA" sz="3200"/>
              <a:t> trésorière 87-93</a:t>
            </a:r>
          </a:p>
          <a:p>
            <a:pPr algn="ctr"/>
            <a:endParaRPr lang="fr-CA" sz="3200"/>
          </a:p>
          <a:p>
            <a:pPr algn="ctr"/>
            <a:r>
              <a:rPr lang="fr-CA" sz="3200"/>
              <a:t>6</a:t>
            </a:r>
            <a:r>
              <a:rPr lang="fr-CA" sz="3200" baseline="30000"/>
              <a:t>e</a:t>
            </a:r>
            <a:r>
              <a:rPr lang="fr-CA" sz="3200"/>
              <a:t> présidente </a:t>
            </a:r>
          </a:p>
          <a:p>
            <a:pPr algn="ctr"/>
            <a:r>
              <a:rPr lang="fr-CA" sz="3200"/>
              <a:t>Octobre 93 à mars 94</a:t>
            </a:r>
          </a:p>
        </p:txBody>
      </p:sp>
      <p:sp>
        <p:nvSpPr>
          <p:cNvPr id="4" name="Rectangle 3">
            <a:extLst>
              <a:ext uri="{FF2B5EF4-FFF2-40B4-BE49-F238E27FC236}">
                <a16:creationId xmlns:a16="http://schemas.microsoft.com/office/drawing/2014/main" id="{32FF2CF2-4B98-5418-6D09-D2636A0ECA97}"/>
              </a:ext>
            </a:extLst>
          </p:cNvPr>
          <p:cNvSpPr/>
          <p:nvPr/>
        </p:nvSpPr>
        <p:spPr>
          <a:xfrm>
            <a:off x="5400720" y="65214"/>
            <a:ext cx="2937022"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1926-     </a:t>
            </a:r>
          </a:p>
        </p:txBody>
      </p:sp>
      <p:pic>
        <p:nvPicPr>
          <p:cNvPr id="1026" name="Picture 2" descr="Sans titre">
            <a:extLst>
              <a:ext uri="{FF2B5EF4-FFF2-40B4-BE49-F238E27FC236}">
                <a16:creationId xmlns:a16="http://schemas.microsoft.com/office/drawing/2014/main" id="{E2455646-55BC-4343-1DCE-AA20CBF9BB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2999" y="950785"/>
            <a:ext cx="3505201" cy="5842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73668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A8C09D-37F0-1A43-BB81-50E6B981B2BC}"/>
              </a:ext>
            </a:extLst>
          </p:cNvPr>
          <p:cNvSpPr>
            <a:spLocks noGrp="1"/>
          </p:cNvSpPr>
          <p:nvPr>
            <p:ph type="title"/>
          </p:nvPr>
        </p:nvSpPr>
        <p:spPr>
          <a:xfrm>
            <a:off x="340632" y="1824836"/>
            <a:ext cx="4976214" cy="3805084"/>
          </a:xfrm>
        </p:spPr>
        <p:txBody>
          <a:bodyPr>
            <a:normAutofit fontScale="90000"/>
          </a:bodyPr>
          <a:lstStyle/>
          <a:p>
            <a:pPr algn="ctr"/>
            <a:r>
              <a:rPr lang="fr-CA" sz="4400">
                <a:solidFill>
                  <a:schemeClr val="tx1"/>
                </a:solidFill>
              </a:rPr>
              <a:t>Jeanne  </a:t>
            </a:r>
            <a:br>
              <a:rPr lang="fr-CA" sz="4400">
                <a:solidFill>
                  <a:schemeClr val="tx1"/>
                </a:solidFill>
              </a:rPr>
            </a:br>
            <a:r>
              <a:rPr lang="fr-CA" sz="4400">
                <a:solidFill>
                  <a:schemeClr val="tx1"/>
                </a:solidFill>
              </a:rPr>
              <a:t>Lapointe Marquis</a:t>
            </a:r>
            <a:br>
              <a:rPr lang="fr-CA">
                <a:solidFill>
                  <a:schemeClr val="tx1"/>
                </a:solidFill>
              </a:rPr>
            </a:br>
            <a:br>
              <a:rPr lang="fr-CA">
                <a:solidFill>
                  <a:schemeClr val="tx1"/>
                </a:solidFill>
              </a:rPr>
            </a:br>
            <a:r>
              <a:rPr lang="fr-CA">
                <a:solidFill>
                  <a:schemeClr val="tx1"/>
                </a:solidFill>
              </a:rPr>
              <a:t>8</a:t>
            </a:r>
            <a:r>
              <a:rPr lang="fr-CA" baseline="30000">
                <a:solidFill>
                  <a:schemeClr val="tx1"/>
                </a:solidFill>
              </a:rPr>
              <a:t>e</a:t>
            </a:r>
            <a:r>
              <a:rPr lang="fr-CA">
                <a:solidFill>
                  <a:schemeClr val="tx1"/>
                </a:solidFill>
              </a:rPr>
              <a:t> vice-présidente</a:t>
            </a:r>
            <a:br>
              <a:rPr lang="fr-CA">
                <a:solidFill>
                  <a:schemeClr val="tx1"/>
                </a:solidFill>
              </a:rPr>
            </a:br>
            <a:r>
              <a:rPr lang="fr-CA">
                <a:solidFill>
                  <a:schemeClr val="tx1"/>
                </a:solidFill>
              </a:rPr>
              <a:t>Octobre 84 à octobre 87</a:t>
            </a:r>
            <a:br>
              <a:rPr lang="fr-CA">
                <a:solidFill>
                  <a:schemeClr val="tx1"/>
                </a:solidFill>
              </a:rPr>
            </a:br>
            <a:br>
              <a:rPr lang="fr-CA">
                <a:solidFill>
                  <a:schemeClr val="tx1"/>
                </a:solidFill>
              </a:rPr>
            </a:br>
            <a:r>
              <a:rPr lang="fr-CA">
                <a:solidFill>
                  <a:schemeClr val="tx1"/>
                </a:solidFill>
              </a:rPr>
              <a:t>Directrice </a:t>
            </a:r>
            <a:br>
              <a:rPr lang="fr-CA">
                <a:solidFill>
                  <a:schemeClr val="tx1"/>
                </a:solidFill>
              </a:rPr>
            </a:br>
            <a:r>
              <a:rPr lang="fr-CA">
                <a:solidFill>
                  <a:schemeClr val="tx1"/>
                </a:solidFill>
              </a:rPr>
              <a:t>Octobre 81 à octobre 84</a:t>
            </a:r>
            <a:br>
              <a:rPr lang="fr-CA">
                <a:solidFill>
                  <a:schemeClr val="tx1"/>
                </a:solidFill>
              </a:rPr>
            </a:br>
            <a:endParaRPr lang="fr-CA">
              <a:solidFill>
                <a:schemeClr val="tx1"/>
              </a:solidFill>
            </a:endParaRPr>
          </a:p>
        </p:txBody>
      </p:sp>
      <p:sp>
        <p:nvSpPr>
          <p:cNvPr id="4" name="Rectangle 3">
            <a:extLst>
              <a:ext uri="{FF2B5EF4-FFF2-40B4-BE49-F238E27FC236}">
                <a16:creationId xmlns:a16="http://schemas.microsoft.com/office/drawing/2014/main" id="{25E6F03D-1494-080D-DDBE-EE8418DCFB50}"/>
              </a:ext>
            </a:extLst>
          </p:cNvPr>
          <p:cNvSpPr/>
          <p:nvPr/>
        </p:nvSpPr>
        <p:spPr>
          <a:xfrm>
            <a:off x="5964937" y="92140"/>
            <a:ext cx="2291012" cy="646331"/>
          </a:xfrm>
          <a:prstGeom prst="rect">
            <a:avLst/>
          </a:prstGeom>
          <a:noFill/>
        </p:spPr>
        <p:txBody>
          <a:bodyPr wrap="none" lIns="91440" tIns="45720" rIns="91440" bIns="45720">
            <a:spAutoFit/>
          </a:bodyPr>
          <a:lstStyle/>
          <a:p>
            <a:pPr algn="ctr"/>
            <a:r>
              <a:rPr lang="fr-FR" sz="3600" b="0" cap="none" spc="0">
                <a:ln w="0"/>
                <a:solidFill>
                  <a:schemeClr val="tx1"/>
                </a:solidFill>
                <a:effectLst>
                  <a:outerShdw blurRad="38100" dist="19050" dir="2700000" algn="tl" rotWithShape="0">
                    <a:schemeClr val="dk1">
                      <a:alpha val="40000"/>
                    </a:schemeClr>
                  </a:outerShdw>
                </a:effectLst>
              </a:rPr>
              <a:t>1921-2015</a:t>
            </a:r>
          </a:p>
        </p:txBody>
      </p:sp>
      <p:pic>
        <p:nvPicPr>
          <p:cNvPr id="15364" name="Picture 4" descr="Sans titre">
            <a:extLst>
              <a:ext uri="{FF2B5EF4-FFF2-40B4-BE49-F238E27FC236}">
                <a16:creationId xmlns:a16="http://schemas.microsoft.com/office/drawing/2014/main" id="{2E36789F-E06D-E34C-0747-926B5152EE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7617" y="738471"/>
            <a:ext cx="3971697" cy="577118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749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56363F91-0ABC-D757-4E2A-E120ACCBD2C7}"/>
              </a:ext>
            </a:extLst>
          </p:cNvPr>
          <p:cNvSpPr txBox="1"/>
          <p:nvPr/>
        </p:nvSpPr>
        <p:spPr>
          <a:xfrm>
            <a:off x="4191001" y="2747496"/>
            <a:ext cx="5617028" cy="1569660"/>
          </a:xfrm>
          <a:prstGeom prst="rect">
            <a:avLst/>
          </a:prstGeom>
          <a:noFill/>
        </p:spPr>
        <p:txBody>
          <a:bodyPr wrap="square" rtlCol="0">
            <a:spAutoFit/>
          </a:bodyPr>
          <a:lstStyle/>
          <a:p>
            <a:pPr algn="ctr"/>
            <a:r>
              <a:rPr lang="fr-CA" sz="4000">
                <a:ln/>
                <a:effectLst>
                  <a:outerShdw blurRad="38100" dist="19050" dir="2700000" algn="tl" rotWithShape="0">
                    <a:schemeClr val="dk1">
                      <a:lumMod val="50000"/>
                      <a:alpha val="40000"/>
                    </a:schemeClr>
                  </a:outerShdw>
                </a:effectLst>
              </a:rPr>
              <a:t>Jeanne Naud Dion </a:t>
            </a:r>
          </a:p>
          <a:p>
            <a:pPr algn="ctr"/>
            <a:r>
              <a:rPr lang="fr-CA" sz="2800" b="1"/>
              <a:t>9</a:t>
            </a:r>
            <a:r>
              <a:rPr lang="fr-CA" sz="2800" b="1" baseline="30000"/>
              <a:t>e</a:t>
            </a:r>
            <a:r>
              <a:rPr lang="fr-CA" sz="2800" b="1"/>
              <a:t> vice-présidente</a:t>
            </a:r>
          </a:p>
          <a:p>
            <a:pPr algn="ctr"/>
            <a:r>
              <a:rPr lang="fr-CA" sz="2800" b="1"/>
              <a:t>Octobre 87 à octobre 88</a:t>
            </a:r>
          </a:p>
        </p:txBody>
      </p:sp>
      <p:pic>
        <p:nvPicPr>
          <p:cNvPr id="1026" name="Picture 2" descr="Sans titre">
            <a:extLst>
              <a:ext uri="{FF2B5EF4-FFF2-40B4-BE49-F238E27FC236}">
                <a16:creationId xmlns:a16="http://schemas.microsoft.com/office/drawing/2014/main" id="{696C8A8C-1F35-C121-4130-C69F0C480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260" y="1426030"/>
            <a:ext cx="3950143" cy="513376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02F76767-1963-A2A4-0FB8-655E5616B4DD}"/>
              </a:ext>
            </a:extLst>
          </p:cNvPr>
          <p:cNvSpPr txBox="1"/>
          <p:nvPr/>
        </p:nvSpPr>
        <p:spPr>
          <a:xfrm>
            <a:off x="936171" y="544286"/>
            <a:ext cx="3156858" cy="707886"/>
          </a:xfrm>
          <a:prstGeom prst="rect">
            <a:avLst/>
          </a:prstGeom>
          <a:noFill/>
        </p:spPr>
        <p:txBody>
          <a:bodyPr wrap="square" rtlCol="0">
            <a:spAutoFit/>
          </a:bodyPr>
          <a:lstStyle/>
          <a:p>
            <a:r>
              <a:rPr lang="fr-CA" sz="4000"/>
              <a:t>1918-2005</a:t>
            </a:r>
          </a:p>
        </p:txBody>
      </p:sp>
    </p:spTree>
    <p:extLst>
      <p:ext uri="{BB962C8B-B14F-4D97-AF65-F5344CB8AC3E}">
        <p14:creationId xmlns:p14="http://schemas.microsoft.com/office/powerpoint/2010/main" val="22201736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6FDEA0E7-9CB2-3122-4966-23F5DC03E160}"/>
              </a:ext>
            </a:extLst>
          </p:cNvPr>
          <p:cNvSpPr txBox="1"/>
          <p:nvPr/>
        </p:nvSpPr>
        <p:spPr>
          <a:xfrm>
            <a:off x="5181653" y="700622"/>
            <a:ext cx="3830567" cy="5012911"/>
          </a:xfrm>
          <a:prstGeom prst="rect">
            <a:avLst/>
          </a:prstGeom>
          <a:noFill/>
        </p:spPr>
        <p:txBody>
          <a:bodyPr wrap="square" rtlCol="0">
            <a:spAutoFit/>
          </a:bodyPr>
          <a:lstStyle/>
          <a:p>
            <a:pPr algn="ctr"/>
            <a:r>
              <a:rPr lang="fr-CA" sz="4000">
                <a:ln/>
                <a:effectLst>
                  <a:outerShdw blurRad="38100" dist="19050" dir="2700000" algn="tl" rotWithShape="0">
                    <a:schemeClr val="dk1">
                      <a:lumMod val="50000"/>
                      <a:alpha val="40000"/>
                    </a:schemeClr>
                  </a:outerShdw>
                </a:effectLst>
              </a:rPr>
              <a:t>IRENÉ VACHON</a:t>
            </a:r>
          </a:p>
          <a:p>
            <a:pPr algn="ctr"/>
            <a:endParaRPr lang="fr-CA" sz="1575"/>
          </a:p>
          <a:p>
            <a:pPr algn="ctr"/>
            <a:r>
              <a:rPr lang="fr-CA" sz="2400" b="1"/>
              <a:t>directeur</a:t>
            </a:r>
          </a:p>
          <a:p>
            <a:pPr algn="ctr"/>
            <a:r>
              <a:rPr lang="fr-CA" sz="2400" b="1"/>
              <a:t>Octobre 87 à octobre 88</a:t>
            </a:r>
          </a:p>
          <a:p>
            <a:pPr algn="ctr"/>
            <a:endParaRPr lang="fr-CA" sz="2400" b="1"/>
          </a:p>
          <a:p>
            <a:pPr algn="ctr"/>
            <a:r>
              <a:rPr lang="fr-CA" sz="2400" b="1"/>
              <a:t>10</a:t>
            </a:r>
            <a:r>
              <a:rPr lang="fr-CA" sz="2400" b="1" baseline="30000"/>
              <a:t>e</a:t>
            </a:r>
            <a:r>
              <a:rPr lang="fr-CA" sz="2400" b="1"/>
              <a:t> Vice-président</a:t>
            </a:r>
          </a:p>
          <a:p>
            <a:pPr algn="ctr"/>
            <a:r>
              <a:rPr lang="fr-CA" sz="2400" b="1"/>
              <a:t>Octobre 88 à octobre 92</a:t>
            </a:r>
          </a:p>
          <a:p>
            <a:pPr algn="ctr"/>
            <a:endParaRPr lang="fr-CA" sz="2400" b="1"/>
          </a:p>
          <a:p>
            <a:pPr algn="ctr"/>
            <a:r>
              <a:rPr lang="fr-CA" sz="2400" b="1"/>
              <a:t>Directeur </a:t>
            </a:r>
          </a:p>
          <a:p>
            <a:pPr algn="ctr"/>
            <a:r>
              <a:rPr lang="fr-CA" sz="2400" b="1"/>
              <a:t>Octobre 92 à octobre 93</a:t>
            </a:r>
          </a:p>
          <a:p>
            <a:pPr algn="ctr"/>
            <a:endParaRPr lang="fr-CA" sz="2400" b="1"/>
          </a:p>
          <a:p>
            <a:pPr algn="ctr"/>
            <a:r>
              <a:rPr lang="fr-CA" sz="2400" b="1"/>
              <a:t>12</a:t>
            </a:r>
            <a:r>
              <a:rPr lang="fr-CA" sz="2400" b="1" baseline="30000"/>
              <a:t>e</a:t>
            </a:r>
            <a:r>
              <a:rPr lang="fr-CA" sz="2400" b="1"/>
              <a:t> vice-président octobre 93 </a:t>
            </a:r>
            <a:r>
              <a:rPr lang="fr-CA" sz="2400"/>
              <a:t>à 95</a:t>
            </a:r>
          </a:p>
        </p:txBody>
      </p:sp>
      <p:pic>
        <p:nvPicPr>
          <p:cNvPr id="3" name="Image 2">
            <a:extLst>
              <a:ext uri="{FF2B5EF4-FFF2-40B4-BE49-F238E27FC236}">
                <a16:creationId xmlns:a16="http://schemas.microsoft.com/office/drawing/2014/main" id="{913ED158-9FA4-BB7C-5CFD-DC9E888F763B}"/>
              </a:ext>
            </a:extLst>
          </p:cNvPr>
          <p:cNvPicPr>
            <a:picLocks noChangeAspect="1"/>
          </p:cNvPicPr>
          <p:nvPr/>
        </p:nvPicPr>
        <p:blipFill rotWithShape="1">
          <a:blip r:embed="rId2">
            <a:extLst>
              <a:ext uri="{28A0092B-C50C-407E-A947-70E740481C1C}">
                <a14:useLocalDpi xmlns:a14="http://schemas.microsoft.com/office/drawing/2010/main" val="0"/>
              </a:ext>
            </a:extLst>
          </a:blip>
          <a:srcRect l="6918" t="3154" r="50000" b="45950"/>
          <a:stretch/>
        </p:blipFill>
        <p:spPr>
          <a:xfrm>
            <a:off x="896887" y="733279"/>
            <a:ext cx="3845715" cy="5987845"/>
          </a:xfrm>
          <a:prstGeom prst="ellipse">
            <a:avLst/>
          </a:prstGeom>
          <a:ln>
            <a:noFill/>
          </a:ln>
          <a:effectLst>
            <a:softEdge rad="112500"/>
          </a:effectLst>
        </p:spPr>
      </p:pic>
      <p:sp>
        <p:nvSpPr>
          <p:cNvPr id="2" name="Rectangle 1">
            <a:extLst>
              <a:ext uri="{FF2B5EF4-FFF2-40B4-BE49-F238E27FC236}">
                <a16:creationId xmlns:a16="http://schemas.microsoft.com/office/drawing/2014/main" id="{7542A92B-2350-597F-EF80-DC05832AFAD3}"/>
              </a:ext>
            </a:extLst>
          </p:cNvPr>
          <p:cNvSpPr/>
          <p:nvPr/>
        </p:nvSpPr>
        <p:spPr>
          <a:xfrm>
            <a:off x="1144447" y="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1923-1995</a:t>
            </a:r>
          </a:p>
        </p:txBody>
      </p:sp>
    </p:spTree>
    <p:extLst>
      <p:ext uri="{BB962C8B-B14F-4D97-AF65-F5344CB8AC3E}">
        <p14:creationId xmlns:p14="http://schemas.microsoft.com/office/powerpoint/2010/main" val="1568865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9713B8-BC80-A62F-453C-03DC2671191B}"/>
              </a:ext>
            </a:extLst>
          </p:cNvPr>
          <p:cNvSpPr>
            <a:spLocks noGrp="1"/>
          </p:cNvSpPr>
          <p:nvPr>
            <p:ph type="title"/>
          </p:nvPr>
        </p:nvSpPr>
        <p:spPr>
          <a:xfrm>
            <a:off x="5497825" y="1366684"/>
            <a:ext cx="4205024" cy="3471667"/>
          </a:xfrm>
        </p:spPr>
        <p:txBody>
          <a:bodyPr>
            <a:normAutofit fontScale="90000"/>
          </a:bodyPr>
          <a:lstStyle/>
          <a:p>
            <a:pPr algn="ctr"/>
            <a:r>
              <a:rPr lang="fr-CA" sz="4400">
                <a:solidFill>
                  <a:schemeClr val="tx1"/>
                </a:solidFill>
              </a:rPr>
              <a:t>Laurier veilleux</a:t>
            </a:r>
            <a:br>
              <a:rPr lang="fr-CA" sz="4000">
                <a:solidFill>
                  <a:schemeClr val="tx1"/>
                </a:solidFill>
              </a:rPr>
            </a:br>
            <a:br>
              <a:rPr lang="fr-CA" sz="4000">
                <a:solidFill>
                  <a:schemeClr val="tx1"/>
                </a:solidFill>
              </a:rPr>
            </a:br>
            <a:r>
              <a:rPr lang="fr-CA" sz="2700">
                <a:solidFill>
                  <a:schemeClr val="tx1"/>
                </a:solidFill>
              </a:rPr>
              <a:t>Directeur </a:t>
            </a:r>
            <a:br>
              <a:rPr lang="fr-CA" sz="2700">
                <a:solidFill>
                  <a:schemeClr val="tx1"/>
                </a:solidFill>
              </a:rPr>
            </a:br>
            <a:r>
              <a:rPr lang="fr-CA" sz="2700">
                <a:solidFill>
                  <a:schemeClr val="tx1"/>
                </a:solidFill>
              </a:rPr>
              <a:t>Février 91 à </a:t>
            </a:r>
            <a:r>
              <a:rPr lang="fr-CA" sz="2700" err="1">
                <a:solidFill>
                  <a:schemeClr val="tx1"/>
                </a:solidFill>
              </a:rPr>
              <a:t>Oct</a:t>
            </a:r>
            <a:r>
              <a:rPr lang="fr-CA" sz="2700">
                <a:solidFill>
                  <a:schemeClr val="tx1"/>
                </a:solidFill>
              </a:rPr>
              <a:t> 93</a:t>
            </a:r>
            <a:br>
              <a:rPr lang="fr-CA" sz="2700">
                <a:solidFill>
                  <a:schemeClr val="tx1"/>
                </a:solidFill>
              </a:rPr>
            </a:br>
            <a:br>
              <a:rPr lang="fr-CA" sz="2700">
                <a:solidFill>
                  <a:schemeClr val="tx1"/>
                </a:solidFill>
              </a:rPr>
            </a:br>
            <a:r>
              <a:rPr lang="fr-CA" sz="2700">
                <a:solidFill>
                  <a:schemeClr val="tx1"/>
                </a:solidFill>
              </a:rPr>
              <a:t>11</a:t>
            </a:r>
            <a:r>
              <a:rPr lang="fr-CA" sz="2700" baseline="30000">
                <a:solidFill>
                  <a:schemeClr val="tx1"/>
                </a:solidFill>
              </a:rPr>
              <a:t>e</a:t>
            </a:r>
            <a:r>
              <a:rPr lang="fr-CA" sz="2700">
                <a:solidFill>
                  <a:schemeClr val="tx1"/>
                </a:solidFill>
              </a:rPr>
              <a:t> Vice-président</a:t>
            </a:r>
            <a:br>
              <a:rPr lang="fr-CA" sz="2700">
                <a:solidFill>
                  <a:schemeClr val="tx1"/>
                </a:solidFill>
              </a:rPr>
            </a:br>
            <a:r>
              <a:rPr lang="fr-CA" sz="2700">
                <a:solidFill>
                  <a:schemeClr val="tx1"/>
                </a:solidFill>
              </a:rPr>
              <a:t>Octobre 92 à octobre 93</a:t>
            </a:r>
            <a:br>
              <a:rPr lang="fr-CA" sz="2700">
                <a:solidFill>
                  <a:schemeClr val="tx1"/>
                </a:solidFill>
              </a:rPr>
            </a:br>
            <a:br>
              <a:rPr lang="fr-CA" sz="2700">
                <a:solidFill>
                  <a:schemeClr val="tx1"/>
                </a:solidFill>
              </a:rPr>
            </a:br>
            <a:r>
              <a:rPr lang="fr-CA" sz="2700">
                <a:solidFill>
                  <a:schemeClr val="tx1"/>
                </a:solidFill>
              </a:rPr>
              <a:t>8</a:t>
            </a:r>
            <a:r>
              <a:rPr lang="fr-CA" sz="2700" baseline="30000">
                <a:solidFill>
                  <a:schemeClr val="tx1"/>
                </a:solidFill>
              </a:rPr>
              <a:t>e</a:t>
            </a:r>
            <a:r>
              <a:rPr lang="fr-CA" sz="2700">
                <a:solidFill>
                  <a:schemeClr val="tx1"/>
                </a:solidFill>
              </a:rPr>
              <a:t> Trésorier</a:t>
            </a:r>
            <a:br>
              <a:rPr lang="fr-CA" sz="2700">
                <a:solidFill>
                  <a:schemeClr val="tx1"/>
                </a:solidFill>
              </a:rPr>
            </a:br>
            <a:r>
              <a:rPr lang="fr-CA" sz="2700">
                <a:solidFill>
                  <a:schemeClr val="tx1"/>
                </a:solidFill>
              </a:rPr>
              <a:t>1993 à 1996</a:t>
            </a:r>
          </a:p>
        </p:txBody>
      </p:sp>
      <p:sp>
        <p:nvSpPr>
          <p:cNvPr id="3" name="Rectangle 2">
            <a:extLst>
              <a:ext uri="{FF2B5EF4-FFF2-40B4-BE49-F238E27FC236}">
                <a16:creationId xmlns:a16="http://schemas.microsoft.com/office/drawing/2014/main" id="{62287510-000F-345B-9333-8F13F85971E5}"/>
              </a:ext>
            </a:extLst>
          </p:cNvPr>
          <p:cNvSpPr/>
          <p:nvPr/>
        </p:nvSpPr>
        <p:spPr>
          <a:xfrm>
            <a:off x="1209761" y="30480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1925-1998</a:t>
            </a:r>
          </a:p>
        </p:txBody>
      </p:sp>
      <p:pic>
        <p:nvPicPr>
          <p:cNvPr id="1026" name="Picture 2" descr="Sans titre lai">
            <a:extLst>
              <a:ext uri="{FF2B5EF4-FFF2-40B4-BE49-F238E27FC236}">
                <a16:creationId xmlns:a16="http://schemas.microsoft.com/office/drawing/2014/main" id="{367305B8-F019-72D1-E5C3-F483E4ACDC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65" t="8729" r="27748" b="47143"/>
          <a:stretch/>
        </p:blipFill>
        <p:spPr bwMode="auto">
          <a:xfrm>
            <a:off x="688070" y="1277256"/>
            <a:ext cx="4341130" cy="490582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496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EA262B9-D579-456E-0483-C74DB1D2544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50000"/>
                    </a14:imgEffect>
                    <a14:imgEffect>
                      <a14:brightnessContrast bright="20000" contrast="20000"/>
                    </a14:imgEffect>
                  </a14:imgLayer>
                </a14:imgProps>
              </a:ext>
            </a:extLst>
          </a:blip>
          <a:srcRect t="-1" r="1598" b="29395"/>
          <a:stretch/>
        </p:blipFill>
        <p:spPr>
          <a:xfrm>
            <a:off x="645198" y="956955"/>
            <a:ext cx="4326791" cy="5786920"/>
          </a:xfrm>
          <a:prstGeom prst="ellipse">
            <a:avLst/>
          </a:prstGeom>
          <a:ln>
            <a:noFill/>
          </a:ln>
          <a:effectLst>
            <a:softEdge rad="112500"/>
          </a:effectLst>
        </p:spPr>
      </p:pic>
      <p:sp>
        <p:nvSpPr>
          <p:cNvPr id="4" name="ZoneTexte 3">
            <a:extLst>
              <a:ext uri="{FF2B5EF4-FFF2-40B4-BE49-F238E27FC236}">
                <a16:creationId xmlns:a16="http://schemas.microsoft.com/office/drawing/2014/main" id="{24384130-5828-8ACC-BBE4-DF56A7590E03}"/>
              </a:ext>
            </a:extLst>
          </p:cNvPr>
          <p:cNvSpPr txBox="1"/>
          <p:nvPr/>
        </p:nvSpPr>
        <p:spPr>
          <a:xfrm>
            <a:off x="4796061" y="486061"/>
            <a:ext cx="5921100" cy="4328108"/>
          </a:xfrm>
          <a:prstGeom prst="rect">
            <a:avLst/>
          </a:prstGeom>
          <a:noFill/>
        </p:spPr>
        <p:txBody>
          <a:bodyPr wrap="square" rtlCol="0">
            <a:spAutoFit/>
          </a:bodyPr>
          <a:lstStyle/>
          <a:p>
            <a:pPr algn="ctr"/>
            <a:r>
              <a:rPr lang="fr-CA" sz="4000" b="1">
                <a:ln/>
                <a:effectLst>
                  <a:outerShdw blurRad="38100" dist="19050" dir="2700000" algn="tl" rotWithShape="0">
                    <a:schemeClr val="dk1">
                      <a:lumMod val="50000"/>
                      <a:alpha val="40000"/>
                    </a:schemeClr>
                  </a:outerShdw>
                </a:effectLst>
              </a:rPr>
              <a:t>Simonne </a:t>
            </a:r>
          </a:p>
          <a:p>
            <a:pPr algn="ctr"/>
            <a:r>
              <a:rPr lang="fr-CA" sz="4000" b="1">
                <a:ln/>
                <a:effectLst>
                  <a:outerShdw blurRad="38100" dist="19050" dir="2700000" algn="tl" rotWithShape="0">
                    <a:schemeClr val="dk1">
                      <a:lumMod val="50000"/>
                      <a:alpha val="40000"/>
                    </a:schemeClr>
                  </a:outerShdw>
                </a:effectLst>
              </a:rPr>
              <a:t>Larochelle Carrier</a:t>
            </a:r>
          </a:p>
          <a:p>
            <a:pPr algn="ctr"/>
            <a:endParaRPr lang="fr-CA" sz="4000" b="1">
              <a:ln/>
              <a:effectLst>
                <a:outerShdw blurRad="38100" dist="19050" dir="2700000" algn="tl" rotWithShape="0">
                  <a:schemeClr val="dk1">
                    <a:lumMod val="50000"/>
                    <a:alpha val="40000"/>
                  </a:schemeClr>
                </a:outerShdw>
              </a:effectLst>
            </a:endParaRPr>
          </a:p>
          <a:p>
            <a:pPr algn="ctr"/>
            <a:endParaRPr lang="fr-CA" sz="1125" b="1">
              <a:ln/>
              <a:effectLst>
                <a:outerShdw blurRad="38100" dist="19050" dir="2700000" algn="tl" rotWithShape="0">
                  <a:schemeClr val="dk1">
                    <a:lumMod val="50000"/>
                    <a:alpha val="40000"/>
                  </a:schemeClr>
                </a:outerShdw>
              </a:effectLst>
            </a:endParaRPr>
          </a:p>
          <a:p>
            <a:pPr algn="ctr"/>
            <a:r>
              <a:rPr lang="fr-CA" sz="2400"/>
              <a:t>DIRECTRICE OCTOBRE 87 À 90</a:t>
            </a:r>
          </a:p>
          <a:p>
            <a:pPr algn="ctr"/>
            <a:endParaRPr lang="fr-CA" sz="2400"/>
          </a:p>
          <a:p>
            <a:pPr algn="ctr"/>
            <a:r>
              <a:rPr lang="fr-CA" sz="2400"/>
              <a:t>5</a:t>
            </a:r>
            <a:r>
              <a:rPr lang="fr-CA" sz="2400" baseline="30000"/>
              <a:t>E</a:t>
            </a:r>
            <a:r>
              <a:rPr lang="fr-CA" sz="2400"/>
              <a:t> SECRÉTAIRE  </a:t>
            </a:r>
          </a:p>
          <a:p>
            <a:pPr algn="ctr"/>
            <a:r>
              <a:rPr lang="fr-CA" sz="2400"/>
              <a:t>Octobre 90 À mars 94</a:t>
            </a:r>
          </a:p>
          <a:p>
            <a:pPr algn="ctr"/>
            <a:endParaRPr lang="fr-CA" sz="2400"/>
          </a:p>
          <a:p>
            <a:pPr algn="ctr"/>
            <a:r>
              <a:rPr lang="fr-CA" sz="2400"/>
              <a:t>7</a:t>
            </a:r>
            <a:r>
              <a:rPr lang="fr-CA" sz="2400" baseline="30000"/>
              <a:t>E</a:t>
            </a:r>
            <a:r>
              <a:rPr lang="fr-CA" sz="2400"/>
              <a:t> PRÉSIDENTE MARS 1994 À 1997</a:t>
            </a:r>
          </a:p>
        </p:txBody>
      </p:sp>
      <p:sp>
        <p:nvSpPr>
          <p:cNvPr id="2" name="Rectangle 1">
            <a:extLst>
              <a:ext uri="{FF2B5EF4-FFF2-40B4-BE49-F238E27FC236}">
                <a16:creationId xmlns:a16="http://schemas.microsoft.com/office/drawing/2014/main" id="{F03B7467-F1A9-0705-2C65-CA648F0C8BD0}"/>
              </a:ext>
            </a:extLst>
          </p:cNvPr>
          <p:cNvSpPr/>
          <p:nvPr/>
        </p:nvSpPr>
        <p:spPr>
          <a:xfrm>
            <a:off x="1045331" y="145794"/>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1930-2016</a:t>
            </a:r>
          </a:p>
        </p:txBody>
      </p:sp>
    </p:spTree>
    <p:extLst>
      <p:ext uri="{BB962C8B-B14F-4D97-AF65-F5344CB8AC3E}">
        <p14:creationId xmlns:p14="http://schemas.microsoft.com/office/powerpoint/2010/main" val="2591793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EE2E3281-9562-9C24-15C2-C124049E2616}"/>
              </a:ext>
            </a:extLst>
          </p:cNvPr>
          <p:cNvSpPr txBox="1"/>
          <p:nvPr/>
        </p:nvSpPr>
        <p:spPr>
          <a:xfrm>
            <a:off x="4526421" y="344863"/>
            <a:ext cx="4970326" cy="2062103"/>
          </a:xfrm>
          <a:prstGeom prst="rect">
            <a:avLst/>
          </a:prstGeom>
          <a:noFill/>
        </p:spPr>
        <p:txBody>
          <a:bodyPr wrap="square" rtlCol="0">
            <a:spAutoFit/>
          </a:bodyPr>
          <a:lstStyle/>
          <a:p>
            <a:pPr algn="ctr"/>
            <a:endParaRPr lang="fr-CA" sz="3200" b="1">
              <a:ln w="9525">
                <a:solidFill>
                  <a:schemeClr val="bg1"/>
                </a:solidFill>
                <a:prstDash val="solid"/>
              </a:ln>
              <a:effectLst>
                <a:outerShdw blurRad="12700" dist="38100" dir="2700000" algn="tl" rotWithShape="0">
                  <a:schemeClr val="bg1">
                    <a:lumMod val="50000"/>
                  </a:schemeClr>
                </a:outerShdw>
              </a:effectLst>
            </a:endParaRPr>
          </a:p>
          <a:p>
            <a:pPr algn="ctr"/>
            <a:r>
              <a:rPr lang="fr-CA" sz="3200" b="1">
                <a:ln w="9525">
                  <a:solidFill>
                    <a:schemeClr val="bg1"/>
                  </a:solidFill>
                  <a:prstDash val="solid"/>
                </a:ln>
                <a:effectLst>
                  <a:outerShdw blurRad="12700" dist="38100" dir="2700000" algn="tl" rotWithShape="0">
                    <a:schemeClr val="bg1">
                      <a:lumMod val="50000"/>
                    </a:schemeClr>
                  </a:outerShdw>
                </a:effectLst>
              </a:rPr>
              <a:t>Éva </a:t>
            </a:r>
            <a:r>
              <a:rPr lang="fr-CA" sz="3200" b="1" err="1">
                <a:ln w="9525">
                  <a:solidFill>
                    <a:schemeClr val="bg1"/>
                  </a:solidFill>
                  <a:prstDash val="solid"/>
                </a:ln>
                <a:effectLst>
                  <a:outerShdw blurRad="12700" dist="38100" dir="2700000" algn="tl" rotWithShape="0">
                    <a:schemeClr val="bg1">
                      <a:lumMod val="50000"/>
                    </a:schemeClr>
                  </a:outerShdw>
                </a:effectLst>
              </a:rPr>
              <a:t>VachonGagnon</a:t>
            </a:r>
            <a:r>
              <a:rPr lang="fr-CA" sz="3200" b="1">
                <a:ln w="9525">
                  <a:solidFill>
                    <a:schemeClr val="bg1"/>
                  </a:solidFill>
                  <a:prstDash val="solid"/>
                </a:ln>
                <a:effectLst>
                  <a:outerShdw blurRad="12700" dist="38100" dir="2700000" algn="tl" rotWithShape="0">
                    <a:schemeClr val="bg1">
                      <a:lumMod val="50000"/>
                    </a:schemeClr>
                  </a:outerShdw>
                </a:effectLst>
              </a:rPr>
              <a:t> Directrice</a:t>
            </a:r>
          </a:p>
          <a:p>
            <a:pPr algn="ctr"/>
            <a:r>
              <a:rPr lang="fr-CA" sz="3200"/>
              <a:t>DÉCEMBRE 74 À 77</a:t>
            </a:r>
          </a:p>
        </p:txBody>
      </p:sp>
      <p:sp>
        <p:nvSpPr>
          <p:cNvPr id="2" name="ZoneTexte 1">
            <a:extLst>
              <a:ext uri="{FF2B5EF4-FFF2-40B4-BE49-F238E27FC236}">
                <a16:creationId xmlns:a16="http://schemas.microsoft.com/office/drawing/2014/main" id="{35072048-FB44-1866-592F-4C441762348D}"/>
              </a:ext>
            </a:extLst>
          </p:cNvPr>
          <p:cNvSpPr txBox="1"/>
          <p:nvPr/>
        </p:nvSpPr>
        <p:spPr>
          <a:xfrm>
            <a:off x="1105085" y="119743"/>
            <a:ext cx="2606944" cy="707886"/>
          </a:xfrm>
          <a:prstGeom prst="rect">
            <a:avLst/>
          </a:prstGeom>
          <a:noFill/>
        </p:spPr>
        <p:txBody>
          <a:bodyPr wrap="square" rtlCol="0">
            <a:spAutoFit/>
          </a:bodyPr>
          <a:lstStyle/>
          <a:p>
            <a:r>
              <a:rPr lang="fr-CA" sz="4000"/>
              <a:t>1911-2008</a:t>
            </a:r>
          </a:p>
        </p:txBody>
      </p:sp>
      <p:sp>
        <p:nvSpPr>
          <p:cNvPr id="3" name="ZoneTexte 2">
            <a:extLst>
              <a:ext uri="{FF2B5EF4-FFF2-40B4-BE49-F238E27FC236}">
                <a16:creationId xmlns:a16="http://schemas.microsoft.com/office/drawing/2014/main" id="{3FFD63E2-CE28-5CFD-2746-865F05CDDDCE}"/>
              </a:ext>
            </a:extLst>
          </p:cNvPr>
          <p:cNvSpPr txBox="1"/>
          <p:nvPr/>
        </p:nvSpPr>
        <p:spPr>
          <a:xfrm>
            <a:off x="5519057" y="83253"/>
            <a:ext cx="3320143" cy="707886"/>
          </a:xfrm>
          <a:prstGeom prst="rect">
            <a:avLst/>
          </a:prstGeom>
          <a:noFill/>
        </p:spPr>
        <p:txBody>
          <a:bodyPr wrap="square" rtlCol="0">
            <a:spAutoFit/>
          </a:bodyPr>
          <a:lstStyle/>
          <a:p>
            <a:pPr algn="ctr"/>
            <a:r>
              <a:rPr lang="fr-CA" sz="4000"/>
              <a:t>1914-2010</a:t>
            </a:r>
          </a:p>
        </p:txBody>
      </p:sp>
      <p:pic>
        <p:nvPicPr>
          <p:cNvPr id="2054" name="Picture 6" descr="lucien_gagnon1">
            <a:extLst>
              <a:ext uri="{FF2B5EF4-FFF2-40B4-BE49-F238E27FC236}">
                <a16:creationId xmlns:a16="http://schemas.microsoft.com/office/drawing/2014/main" id="{64CB888C-3530-9F92-4A57-A256DA60B3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25" y="2699294"/>
            <a:ext cx="2873203" cy="38879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descr="eva_vachon1">
            <a:extLst>
              <a:ext uri="{FF2B5EF4-FFF2-40B4-BE49-F238E27FC236}">
                <a16:creationId xmlns:a16="http://schemas.microsoft.com/office/drawing/2014/main" id="{8C026C19-3C11-BC6D-10E9-7551362732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4743" y="2459299"/>
            <a:ext cx="2623456" cy="413323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9EDDD29E-21AD-652A-BC16-9DFE7BB08CB2}"/>
              </a:ext>
            </a:extLst>
          </p:cNvPr>
          <p:cNvSpPr txBox="1"/>
          <p:nvPr/>
        </p:nvSpPr>
        <p:spPr>
          <a:xfrm>
            <a:off x="76200" y="941063"/>
            <a:ext cx="4278086" cy="1569660"/>
          </a:xfrm>
          <a:prstGeom prst="rect">
            <a:avLst/>
          </a:prstGeom>
          <a:noFill/>
        </p:spPr>
        <p:txBody>
          <a:bodyPr wrap="square">
            <a:spAutoFit/>
          </a:bodyPr>
          <a:lstStyle/>
          <a:p>
            <a:pPr algn="ctr"/>
            <a:r>
              <a:rPr lang="fr-CA" sz="3200" b="1">
                <a:ln w="9525">
                  <a:solidFill>
                    <a:schemeClr val="bg1"/>
                  </a:solidFill>
                  <a:prstDash val="solid"/>
                </a:ln>
                <a:effectLst>
                  <a:outerShdw blurRad="12700" dist="38100" dir="2700000" algn="tl" rotWithShape="0">
                    <a:schemeClr val="bg1">
                      <a:lumMod val="50000"/>
                    </a:schemeClr>
                  </a:outerShdw>
                </a:effectLst>
              </a:rPr>
              <a:t>Lucien Gagnon</a:t>
            </a:r>
          </a:p>
          <a:p>
            <a:pPr algn="ctr"/>
            <a:r>
              <a:rPr lang="fr-CA" sz="3200" b="1">
                <a:ln w="9525">
                  <a:solidFill>
                    <a:schemeClr val="bg1"/>
                  </a:solidFill>
                  <a:prstDash val="solid"/>
                </a:ln>
                <a:effectLst>
                  <a:outerShdw blurRad="12700" dist="38100" dir="2700000" algn="tl" rotWithShape="0">
                    <a:schemeClr val="bg1">
                      <a:lumMod val="50000"/>
                    </a:schemeClr>
                  </a:outerShdw>
                </a:effectLst>
              </a:rPr>
              <a:t>Directeur</a:t>
            </a:r>
          </a:p>
          <a:p>
            <a:pPr algn="ctr"/>
            <a:r>
              <a:rPr lang="fr-CA" sz="3200"/>
              <a:t> 81 À 82 </a:t>
            </a:r>
            <a:r>
              <a:rPr lang="fr-CA" sz="3200" b="1">
                <a:ln w="9525">
                  <a:solidFill>
                    <a:schemeClr val="bg1"/>
                  </a:solidFill>
                  <a:prstDash val="solid"/>
                </a:ln>
                <a:effectLst>
                  <a:outerShdw blurRad="12700" dist="38100" dir="2700000" algn="tl" rotWithShape="0">
                    <a:schemeClr val="bg1">
                      <a:lumMod val="50000"/>
                    </a:schemeClr>
                  </a:outerShdw>
                </a:effectLst>
              </a:rPr>
              <a:t>                        </a:t>
            </a:r>
          </a:p>
        </p:txBody>
      </p:sp>
    </p:spTree>
    <p:extLst>
      <p:ext uri="{BB962C8B-B14F-4D97-AF65-F5344CB8AC3E}">
        <p14:creationId xmlns:p14="http://schemas.microsoft.com/office/powerpoint/2010/main" val="1179545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8904048-1CEB-7911-A1B4-93376DCBF93D}"/>
              </a:ext>
            </a:extLst>
          </p:cNvPr>
          <p:cNvPicPr>
            <a:picLocks noChangeAspect="1"/>
          </p:cNvPicPr>
          <p:nvPr/>
        </p:nvPicPr>
        <p:blipFill rotWithShape="1">
          <a:blip r:embed="rId2"/>
          <a:srcRect l="10959" t="8595" r="14122" b="19295"/>
          <a:stretch/>
        </p:blipFill>
        <p:spPr>
          <a:xfrm>
            <a:off x="409548" y="725130"/>
            <a:ext cx="5139679" cy="5751869"/>
          </a:xfrm>
          <a:prstGeom prst="ellipse">
            <a:avLst/>
          </a:prstGeom>
          <a:ln>
            <a:noFill/>
          </a:ln>
          <a:effectLst>
            <a:softEdge rad="112500"/>
          </a:effectLst>
        </p:spPr>
      </p:pic>
      <p:sp>
        <p:nvSpPr>
          <p:cNvPr id="3" name="ZoneTexte 2">
            <a:extLst>
              <a:ext uri="{FF2B5EF4-FFF2-40B4-BE49-F238E27FC236}">
                <a16:creationId xmlns:a16="http://schemas.microsoft.com/office/drawing/2014/main" id="{969F201C-EEED-FCEE-EFB4-CCACC8BD8B9A}"/>
              </a:ext>
            </a:extLst>
          </p:cNvPr>
          <p:cNvSpPr txBox="1"/>
          <p:nvPr/>
        </p:nvSpPr>
        <p:spPr>
          <a:xfrm>
            <a:off x="5299718" y="2128028"/>
            <a:ext cx="5019937" cy="3354765"/>
          </a:xfrm>
          <a:prstGeom prst="rect">
            <a:avLst/>
          </a:prstGeom>
          <a:noFill/>
        </p:spPr>
        <p:txBody>
          <a:bodyPr wrap="square" rtlCol="0">
            <a:spAutoFit/>
          </a:bodyPr>
          <a:lstStyle/>
          <a:p>
            <a:pPr algn="ctr"/>
            <a:r>
              <a:rPr lang="fr-CA" sz="4000" b="1">
                <a:ln w="9525">
                  <a:solidFill>
                    <a:schemeClr val="bg1"/>
                  </a:solidFill>
                  <a:prstDash val="solid"/>
                </a:ln>
                <a:effectLst>
                  <a:outerShdw blurRad="12700" dist="38100" dir="2700000" algn="tl" rotWithShape="0">
                    <a:schemeClr val="bg1">
                      <a:lumMod val="50000"/>
                    </a:schemeClr>
                  </a:outerShdw>
                </a:effectLst>
              </a:rPr>
              <a:t>MARGUERITE </a:t>
            </a:r>
          </a:p>
          <a:p>
            <a:pPr algn="ctr"/>
            <a:r>
              <a:rPr lang="fr-CA" sz="4000" b="1">
                <a:ln w="9525">
                  <a:solidFill>
                    <a:schemeClr val="bg1"/>
                  </a:solidFill>
                  <a:prstDash val="solid"/>
                </a:ln>
                <a:effectLst>
                  <a:outerShdw blurRad="12700" dist="38100" dir="2700000" algn="tl" rotWithShape="0">
                    <a:schemeClr val="bg1">
                      <a:lumMod val="50000"/>
                    </a:schemeClr>
                  </a:outerShdw>
                </a:effectLst>
              </a:rPr>
              <a:t>FAUCHON BÉDARD</a:t>
            </a:r>
          </a:p>
          <a:p>
            <a:pPr algn="ctr"/>
            <a:endParaRPr lang="fr-CA" sz="4000" b="1">
              <a:ln w="9525">
                <a:solidFill>
                  <a:schemeClr val="bg1"/>
                </a:solidFill>
                <a:prstDash val="solid"/>
              </a:ln>
              <a:effectLst>
                <a:outerShdw blurRad="12700" dist="38100" dir="2700000" algn="tl" rotWithShape="0">
                  <a:schemeClr val="bg1">
                    <a:lumMod val="50000"/>
                  </a:schemeClr>
                </a:outerShdw>
              </a:effectLst>
            </a:endParaRPr>
          </a:p>
          <a:p>
            <a:pPr algn="ctr"/>
            <a:r>
              <a:rPr lang="fr-CA" sz="3600" b="1">
                <a:ln w="9525">
                  <a:solidFill>
                    <a:schemeClr val="bg1"/>
                  </a:solidFill>
                  <a:prstDash val="solid"/>
                </a:ln>
                <a:effectLst>
                  <a:outerShdw blurRad="12700" dist="38100" dir="2700000" algn="tl" rotWithShape="0">
                    <a:schemeClr val="bg1">
                      <a:lumMod val="50000"/>
                    </a:schemeClr>
                  </a:outerShdw>
                </a:effectLst>
              </a:rPr>
              <a:t>Directrice</a:t>
            </a:r>
          </a:p>
          <a:p>
            <a:pPr algn="ctr"/>
            <a:endParaRPr lang="fr-CA" sz="2000" b="1">
              <a:ln w="9525">
                <a:solidFill>
                  <a:schemeClr val="bg1"/>
                </a:solidFill>
                <a:prstDash val="solid"/>
              </a:ln>
              <a:effectLst>
                <a:outerShdw blurRad="12700" dist="38100" dir="2700000" algn="tl" rotWithShape="0">
                  <a:schemeClr val="bg1">
                    <a:lumMod val="50000"/>
                  </a:schemeClr>
                </a:outerShdw>
              </a:effectLst>
            </a:endParaRPr>
          </a:p>
          <a:p>
            <a:pPr algn="ctr"/>
            <a:r>
              <a:rPr lang="fr-CA" sz="3200"/>
              <a:t>NOVEMBRE 76 A OCT 77</a:t>
            </a:r>
          </a:p>
        </p:txBody>
      </p:sp>
      <p:sp>
        <p:nvSpPr>
          <p:cNvPr id="6" name="ZoneTexte 5">
            <a:extLst>
              <a:ext uri="{FF2B5EF4-FFF2-40B4-BE49-F238E27FC236}">
                <a16:creationId xmlns:a16="http://schemas.microsoft.com/office/drawing/2014/main" id="{1775A619-ED91-3A23-3EB4-B090CB580902}"/>
              </a:ext>
            </a:extLst>
          </p:cNvPr>
          <p:cNvSpPr txBox="1"/>
          <p:nvPr/>
        </p:nvSpPr>
        <p:spPr>
          <a:xfrm>
            <a:off x="1718318" y="163286"/>
            <a:ext cx="3581400" cy="707886"/>
          </a:xfrm>
          <a:prstGeom prst="rect">
            <a:avLst/>
          </a:prstGeom>
          <a:noFill/>
        </p:spPr>
        <p:txBody>
          <a:bodyPr wrap="square" rtlCol="0">
            <a:spAutoFit/>
          </a:bodyPr>
          <a:lstStyle/>
          <a:p>
            <a:r>
              <a:rPr lang="fr-CA" sz="4000"/>
              <a:t>1913-2005</a:t>
            </a:r>
          </a:p>
        </p:txBody>
      </p:sp>
    </p:spTree>
    <p:extLst>
      <p:ext uri="{BB962C8B-B14F-4D97-AF65-F5344CB8AC3E}">
        <p14:creationId xmlns:p14="http://schemas.microsoft.com/office/powerpoint/2010/main" val="20991697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a:extLst>
              <a:ext uri="{FF2B5EF4-FFF2-40B4-BE49-F238E27FC236}">
                <a16:creationId xmlns:a16="http://schemas.microsoft.com/office/drawing/2014/main" id="{833BB6A6-64A4-43BA-9426-AB9BAD3012B7}"/>
              </a:ext>
            </a:extLst>
          </p:cNvPr>
          <p:cNvSpPr txBox="1"/>
          <p:nvPr/>
        </p:nvSpPr>
        <p:spPr>
          <a:xfrm>
            <a:off x="1059570" y="300181"/>
            <a:ext cx="3864614" cy="707886"/>
          </a:xfrm>
          <a:prstGeom prst="rect">
            <a:avLst/>
          </a:prstGeom>
          <a:noFill/>
        </p:spPr>
        <p:txBody>
          <a:bodyPr wrap="square" rtlCol="0">
            <a:spAutoFit/>
          </a:bodyPr>
          <a:lstStyle/>
          <a:p>
            <a:r>
              <a:rPr lang="fr-CA" sz="4000"/>
              <a:t>1910-2000</a:t>
            </a:r>
          </a:p>
        </p:txBody>
      </p:sp>
      <p:pic>
        <p:nvPicPr>
          <p:cNvPr id="3074" name="Picture 2" descr="Sans titre">
            <a:extLst>
              <a:ext uri="{FF2B5EF4-FFF2-40B4-BE49-F238E27FC236}">
                <a16:creationId xmlns:a16="http://schemas.microsoft.com/office/drawing/2014/main" id="{13D4A129-546A-B301-FC8C-3F58F0F48D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038" y="878215"/>
            <a:ext cx="3490191" cy="483877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F00CE323-BC11-0A3E-F440-26ACA7253B03}"/>
              </a:ext>
            </a:extLst>
          </p:cNvPr>
          <p:cNvSpPr txBox="1"/>
          <p:nvPr/>
        </p:nvSpPr>
        <p:spPr>
          <a:xfrm>
            <a:off x="119743" y="5696044"/>
            <a:ext cx="4655882" cy="1015663"/>
          </a:xfrm>
          <a:prstGeom prst="rect">
            <a:avLst/>
          </a:prstGeom>
          <a:noFill/>
        </p:spPr>
        <p:txBody>
          <a:bodyPr wrap="square">
            <a:spAutoFit/>
          </a:bodyPr>
          <a:lstStyle/>
          <a:p>
            <a:pPr algn="ctr"/>
            <a:r>
              <a:rPr lang="fr-CA" sz="2000" b="1">
                <a:ln w="9525">
                  <a:solidFill>
                    <a:schemeClr val="bg1"/>
                  </a:solidFill>
                  <a:prstDash val="solid"/>
                </a:ln>
                <a:effectLst>
                  <a:outerShdw blurRad="12700" dist="38100" dir="2700000" algn="tl" rotWithShape="0">
                    <a:schemeClr val="bg1">
                      <a:lumMod val="50000"/>
                    </a:schemeClr>
                  </a:outerShdw>
                </a:effectLst>
              </a:rPr>
              <a:t>WILFRID VEILLEUX</a:t>
            </a:r>
            <a:endParaRPr lang="fr-CA" sz="2000"/>
          </a:p>
          <a:p>
            <a:pPr algn="ctr"/>
            <a:r>
              <a:rPr lang="fr-CA" sz="2000"/>
              <a:t>Directeur</a:t>
            </a:r>
          </a:p>
          <a:p>
            <a:pPr algn="ctr"/>
            <a:r>
              <a:rPr lang="fr-CA" sz="2000"/>
              <a:t>OCTOBRE 77 À OCT 78</a:t>
            </a:r>
          </a:p>
        </p:txBody>
      </p:sp>
      <p:pic>
        <p:nvPicPr>
          <p:cNvPr id="3" name="Picture 2" descr="Sans titre">
            <a:extLst>
              <a:ext uri="{FF2B5EF4-FFF2-40B4-BE49-F238E27FC236}">
                <a16:creationId xmlns:a16="http://schemas.microsoft.com/office/drawing/2014/main" id="{DC813E11-40E1-A274-A504-9E05D0CCA3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413750">
            <a:off x="5192486" y="808012"/>
            <a:ext cx="3619809" cy="536084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75D418B0-799E-5662-B35E-AAC60F00935D}"/>
              </a:ext>
            </a:extLst>
          </p:cNvPr>
          <p:cNvSpPr txBox="1"/>
          <p:nvPr/>
        </p:nvSpPr>
        <p:spPr>
          <a:xfrm>
            <a:off x="5049992" y="5774235"/>
            <a:ext cx="4091683" cy="1015663"/>
          </a:xfrm>
          <a:prstGeom prst="rect">
            <a:avLst/>
          </a:prstGeom>
          <a:noFill/>
        </p:spPr>
        <p:txBody>
          <a:bodyPr wrap="square">
            <a:spAutoFit/>
          </a:bodyPr>
          <a:lstStyle/>
          <a:p>
            <a:pPr algn="ctr"/>
            <a:r>
              <a:rPr lang="fr-CA" sz="2000" b="1">
                <a:ln w="9525">
                  <a:solidFill>
                    <a:schemeClr val="bg1"/>
                  </a:solidFill>
                  <a:prstDash val="solid"/>
                </a:ln>
                <a:effectLst>
                  <a:outerShdw blurRad="12700" dist="38100" dir="2700000" algn="tl" rotWithShape="0">
                    <a:schemeClr val="bg1">
                      <a:lumMod val="50000"/>
                    </a:schemeClr>
                  </a:outerShdw>
                </a:effectLst>
              </a:rPr>
              <a:t>LÉO VACHON</a:t>
            </a:r>
          </a:p>
          <a:p>
            <a:pPr algn="ctr"/>
            <a:r>
              <a:rPr lang="fr-CA" sz="2000" b="1">
                <a:ln w="9525">
                  <a:solidFill>
                    <a:schemeClr val="bg1"/>
                  </a:solidFill>
                  <a:prstDash val="solid"/>
                </a:ln>
                <a:effectLst>
                  <a:outerShdw blurRad="12700" dist="38100" dir="2700000" algn="tl" rotWithShape="0">
                    <a:schemeClr val="bg1">
                      <a:lumMod val="50000"/>
                    </a:schemeClr>
                  </a:outerShdw>
                </a:effectLst>
              </a:rPr>
              <a:t>Directeur</a:t>
            </a:r>
          </a:p>
          <a:p>
            <a:pPr algn="ctr"/>
            <a:r>
              <a:rPr lang="fr-CA" sz="2000"/>
              <a:t>OCTOBRE 77 À OCT 78</a:t>
            </a:r>
          </a:p>
        </p:txBody>
      </p:sp>
      <p:sp>
        <p:nvSpPr>
          <p:cNvPr id="8" name="ZoneTexte 7">
            <a:extLst>
              <a:ext uri="{FF2B5EF4-FFF2-40B4-BE49-F238E27FC236}">
                <a16:creationId xmlns:a16="http://schemas.microsoft.com/office/drawing/2014/main" id="{10ED41B2-B233-C318-1955-962219FDA432}"/>
              </a:ext>
            </a:extLst>
          </p:cNvPr>
          <p:cNvSpPr txBox="1"/>
          <p:nvPr/>
        </p:nvSpPr>
        <p:spPr>
          <a:xfrm>
            <a:off x="5698983" y="300181"/>
            <a:ext cx="3113312" cy="707886"/>
          </a:xfrm>
          <a:prstGeom prst="rect">
            <a:avLst/>
          </a:prstGeom>
          <a:noFill/>
        </p:spPr>
        <p:txBody>
          <a:bodyPr wrap="square" rtlCol="0">
            <a:spAutoFit/>
          </a:bodyPr>
          <a:lstStyle/>
          <a:p>
            <a:r>
              <a:rPr lang="fr-CA" sz="4000"/>
              <a:t>1909-1995</a:t>
            </a:r>
          </a:p>
        </p:txBody>
      </p:sp>
    </p:spTree>
    <p:extLst>
      <p:ext uri="{BB962C8B-B14F-4D97-AF65-F5344CB8AC3E}">
        <p14:creationId xmlns:p14="http://schemas.microsoft.com/office/powerpoint/2010/main" val="32625400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EEA206D-2629-4734-4918-E20A0F6E3929}"/>
              </a:ext>
            </a:extLst>
          </p:cNvPr>
          <p:cNvPicPr>
            <a:picLocks noChangeAspect="1"/>
          </p:cNvPicPr>
          <p:nvPr/>
        </p:nvPicPr>
        <p:blipFill rotWithShape="1">
          <a:blip r:embed="rId2"/>
          <a:srcRect l="21308" t="11968" r="24343" b="41088"/>
          <a:stretch/>
        </p:blipFill>
        <p:spPr>
          <a:xfrm>
            <a:off x="3524220" y="1064735"/>
            <a:ext cx="2978840" cy="3958510"/>
          </a:xfrm>
          <a:prstGeom prst="ellipse">
            <a:avLst/>
          </a:prstGeom>
          <a:ln>
            <a:noFill/>
          </a:ln>
          <a:effectLst>
            <a:softEdge rad="112500"/>
          </a:effectLst>
        </p:spPr>
      </p:pic>
      <p:pic>
        <p:nvPicPr>
          <p:cNvPr id="5" name="Image 4">
            <a:extLst>
              <a:ext uri="{FF2B5EF4-FFF2-40B4-BE49-F238E27FC236}">
                <a16:creationId xmlns:a16="http://schemas.microsoft.com/office/drawing/2014/main" id="{D50697DF-E053-F278-DB52-D0CE4D10BF37}"/>
              </a:ext>
            </a:extLst>
          </p:cNvPr>
          <p:cNvPicPr>
            <a:picLocks noChangeAspect="1"/>
          </p:cNvPicPr>
          <p:nvPr/>
        </p:nvPicPr>
        <p:blipFill rotWithShape="1">
          <a:blip r:embed="rId3"/>
          <a:srcRect l="18083" t="7393" r="15309" b="16728"/>
          <a:stretch/>
        </p:blipFill>
        <p:spPr>
          <a:xfrm>
            <a:off x="7039204" y="1191161"/>
            <a:ext cx="2797182" cy="3958510"/>
          </a:xfrm>
          <a:prstGeom prst="ellipse">
            <a:avLst/>
          </a:prstGeom>
          <a:ln>
            <a:noFill/>
          </a:ln>
          <a:effectLst>
            <a:softEdge rad="112500"/>
          </a:effectLst>
        </p:spPr>
      </p:pic>
      <p:sp>
        <p:nvSpPr>
          <p:cNvPr id="3" name="ZoneTexte 2">
            <a:extLst>
              <a:ext uri="{FF2B5EF4-FFF2-40B4-BE49-F238E27FC236}">
                <a16:creationId xmlns:a16="http://schemas.microsoft.com/office/drawing/2014/main" id="{730F2C4B-69DB-A55D-B845-C775CF9BEC11}"/>
              </a:ext>
            </a:extLst>
          </p:cNvPr>
          <p:cNvSpPr txBox="1"/>
          <p:nvPr/>
        </p:nvSpPr>
        <p:spPr>
          <a:xfrm>
            <a:off x="282869" y="5669575"/>
            <a:ext cx="2890684" cy="1200329"/>
          </a:xfrm>
          <a:prstGeom prst="rect">
            <a:avLst/>
          </a:prstGeom>
          <a:noFill/>
        </p:spPr>
        <p:txBody>
          <a:bodyPr wrap="square" rtlCol="0">
            <a:spAutoFit/>
          </a:bodyPr>
          <a:lstStyle/>
          <a:p>
            <a:pPr algn="ctr"/>
            <a:r>
              <a:rPr lang="fr-CA"/>
              <a:t>Marie -Ange </a:t>
            </a:r>
          </a:p>
          <a:p>
            <a:pPr algn="ctr"/>
            <a:r>
              <a:rPr lang="fr-CA"/>
              <a:t>Sylvain Gagnon</a:t>
            </a:r>
          </a:p>
          <a:p>
            <a:pPr algn="ctr"/>
            <a:r>
              <a:rPr lang="fr-CA"/>
              <a:t>Directrice</a:t>
            </a:r>
          </a:p>
          <a:p>
            <a:pPr algn="ctr"/>
            <a:r>
              <a:rPr lang="fr-CA"/>
              <a:t>Octobre 87 à octobre 87</a:t>
            </a:r>
          </a:p>
        </p:txBody>
      </p:sp>
      <p:sp>
        <p:nvSpPr>
          <p:cNvPr id="6" name="ZoneTexte 5">
            <a:extLst>
              <a:ext uri="{FF2B5EF4-FFF2-40B4-BE49-F238E27FC236}">
                <a16:creationId xmlns:a16="http://schemas.microsoft.com/office/drawing/2014/main" id="{BDC52752-6364-F95F-07F4-BFB4D9B4FACC}"/>
              </a:ext>
            </a:extLst>
          </p:cNvPr>
          <p:cNvSpPr txBox="1"/>
          <p:nvPr/>
        </p:nvSpPr>
        <p:spPr>
          <a:xfrm>
            <a:off x="6877657" y="5483556"/>
            <a:ext cx="3539972" cy="1200329"/>
          </a:xfrm>
          <a:prstGeom prst="rect">
            <a:avLst/>
          </a:prstGeom>
          <a:noFill/>
        </p:spPr>
        <p:txBody>
          <a:bodyPr wrap="square" rtlCol="0">
            <a:spAutoFit/>
          </a:bodyPr>
          <a:lstStyle/>
          <a:p>
            <a:pPr algn="ctr"/>
            <a:r>
              <a:rPr lang="fr-CA"/>
              <a:t>Thérèse </a:t>
            </a:r>
          </a:p>
          <a:p>
            <a:pPr algn="ctr"/>
            <a:r>
              <a:rPr lang="fr-CA"/>
              <a:t>Provençal Baillargeon</a:t>
            </a:r>
          </a:p>
          <a:p>
            <a:pPr algn="ctr"/>
            <a:r>
              <a:rPr lang="fr-CA"/>
              <a:t>Directrice</a:t>
            </a:r>
          </a:p>
          <a:p>
            <a:pPr algn="ctr"/>
            <a:r>
              <a:rPr lang="fr-CA"/>
              <a:t>Octobre 78 à octobre 81</a:t>
            </a:r>
          </a:p>
        </p:txBody>
      </p:sp>
      <p:sp>
        <p:nvSpPr>
          <p:cNvPr id="8" name="ZoneTexte 7">
            <a:extLst>
              <a:ext uri="{FF2B5EF4-FFF2-40B4-BE49-F238E27FC236}">
                <a16:creationId xmlns:a16="http://schemas.microsoft.com/office/drawing/2014/main" id="{EE45BFA5-6130-9B89-E71C-B427919C0039}"/>
              </a:ext>
            </a:extLst>
          </p:cNvPr>
          <p:cNvSpPr txBox="1"/>
          <p:nvPr/>
        </p:nvSpPr>
        <p:spPr>
          <a:xfrm>
            <a:off x="3428833" y="4099915"/>
            <a:ext cx="3355091" cy="3139321"/>
          </a:xfrm>
          <a:prstGeom prst="rect">
            <a:avLst/>
          </a:prstGeom>
          <a:noFill/>
        </p:spPr>
        <p:txBody>
          <a:bodyPr wrap="square" rtlCol="0">
            <a:spAutoFit/>
          </a:bodyPr>
          <a:lstStyle/>
          <a:p>
            <a:pPr algn="ctr"/>
            <a:endParaRPr lang="fr-CA"/>
          </a:p>
          <a:p>
            <a:pPr algn="ctr"/>
            <a:endParaRPr lang="fr-CA"/>
          </a:p>
          <a:p>
            <a:pPr algn="ctr"/>
            <a:endParaRPr lang="fr-CA"/>
          </a:p>
          <a:p>
            <a:pPr algn="ctr"/>
            <a:endParaRPr lang="fr-CA"/>
          </a:p>
          <a:p>
            <a:pPr algn="ctr"/>
            <a:r>
              <a:rPr lang="fr-CA"/>
              <a:t>Ernest Baillargeon</a:t>
            </a:r>
          </a:p>
          <a:p>
            <a:pPr algn="ctr"/>
            <a:r>
              <a:rPr lang="fr-CA"/>
              <a:t>Directeur </a:t>
            </a:r>
          </a:p>
          <a:p>
            <a:pPr algn="ctr"/>
            <a:r>
              <a:rPr lang="fr-CA"/>
              <a:t>Octobre 78 à octobre 79</a:t>
            </a:r>
          </a:p>
          <a:p>
            <a:pPr algn="ctr"/>
            <a:r>
              <a:rPr lang="fr-CA"/>
              <a:t>Octobre 80 à octobre 81</a:t>
            </a:r>
          </a:p>
          <a:p>
            <a:pPr algn="ctr"/>
            <a:r>
              <a:rPr lang="fr-CA"/>
              <a:t>Octobre 82 à octobre 84</a:t>
            </a:r>
          </a:p>
          <a:p>
            <a:pPr algn="ctr"/>
            <a:endParaRPr lang="fr-CA"/>
          </a:p>
          <a:p>
            <a:pPr algn="ctr"/>
            <a:endParaRPr lang="fr-CA"/>
          </a:p>
        </p:txBody>
      </p:sp>
      <p:pic>
        <p:nvPicPr>
          <p:cNvPr id="1028" name="Picture 4" descr="Sans titre">
            <a:extLst>
              <a:ext uri="{FF2B5EF4-FFF2-40B4-BE49-F238E27FC236}">
                <a16:creationId xmlns:a16="http://schemas.microsoft.com/office/drawing/2014/main" id="{A4D367F0-F1C0-3A65-32E1-296E812D4392}"/>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53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219578" y="1419813"/>
            <a:ext cx="2973780" cy="401837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211B4B14-4764-813B-C7E8-7BEF73FAEC77}"/>
              </a:ext>
            </a:extLst>
          </p:cNvPr>
          <p:cNvSpPr/>
          <p:nvPr/>
        </p:nvSpPr>
        <p:spPr>
          <a:xfrm>
            <a:off x="341088" y="370058"/>
            <a:ext cx="2053768" cy="584775"/>
          </a:xfrm>
          <a:prstGeom prst="rect">
            <a:avLst/>
          </a:prstGeom>
          <a:noFill/>
        </p:spPr>
        <p:txBody>
          <a:bodyPr wrap="non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1908-1996</a:t>
            </a:r>
          </a:p>
        </p:txBody>
      </p:sp>
      <p:sp>
        <p:nvSpPr>
          <p:cNvPr id="9" name="Rectangle 8">
            <a:extLst>
              <a:ext uri="{FF2B5EF4-FFF2-40B4-BE49-F238E27FC236}">
                <a16:creationId xmlns:a16="http://schemas.microsoft.com/office/drawing/2014/main" id="{133D4C13-D6EF-F064-8AF9-6A0410EE2733}"/>
              </a:ext>
            </a:extLst>
          </p:cNvPr>
          <p:cNvSpPr/>
          <p:nvPr/>
        </p:nvSpPr>
        <p:spPr>
          <a:xfrm>
            <a:off x="3900717" y="174115"/>
            <a:ext cx="2053768" cy="584775"/>
          </a:xfrm>
          <a:prstGeom prst="rect">
            <a:avLst/>
          </a:prstGeom>
          <a:noFill/>
        </p:spPr>
        <p:txBody>
          <a:bodyPr wrap="non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1910-1992</a:t>
            </a:r>
          </a:p>
        </p:txBody>
      </p:sp>
      <p:sp>
        <p:nvSpPr>
          <p:cNvPr id="10" name="Rectangle 9">
            <a:extLst>
              <a:ext uri="{FF2B5EF4-FFF2-40B4-BE49-F238E27FC236}">
                <a16:creationId xmlns:a16="http://schemas.microsoft.com/office/drawing/2014/main" id="{C89EC635-61FD-E088-3446-505437684B78}"/>
              </a:ext>
            </a:extLst>
          </p:cNvPr>
          <p:cNvSpPr/>
          <p:nvPr/>
        </p:nvSpPr>
        <p:spPr>
          <a:xfrm>
            <a:off x="7666489" y="174115"/>
            <a:ext cx="1194558" cy="584775"/>
          </a:xfrm>
          <a:prstGeom prst="rect">
            <a:avLst/>
          </a:prstGeom>
          <a:noFill/>
        </p:spPr>
        <p:txBody>
          <a:bodyPr wrap="non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1916-</a:t>
            </a:r>
          </a:p>
        </p:txBody>
      </p:sp>
    </p:spTree>
    <p:extLst>
      <p:ext uri="{BB962C8B-B14F-4D97-AF65-F5344CB8AC3E}">
        <p14:creationId xmlns:p14="http://schemas.microsoft.com/office/powerpoint/2010/main" val="18898596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55D57B5E-F59D-D711-701D-AD03CB0F8E5E}"/>
              </a:ext>
            </a:extLst>
          </p:cNvPr>
          <p:cNvSpPr txBox="1"/>
          <p:nvPr/>
        </p:nvSpPr>
        <p:spPr>
          <a:xfrm>
            <a:off x="5817358" y="5503783"/>
            <a:ext cx="5171769" cy="1077218"/>
          </a:xfrm>
          <a:prstGeom prst="rect">
            <a:avLst/>
          </a:prstGeom>
          <a:noFill/>
        </p:spPr>
        <p:txBody>
          <a:bodyPr wrap="square" rtlCol="0">
            <a:spAutoFit/>
          </a:bodyPr>
          <a:lstStyle/>
          <a:p>
            <a:r>
              <a:rPr lang="fr-CA" sz="2800"/>
              <a:t>Paul-André Turcotte</a:t>
            </a:r>
          </a:p>
          <a:p>
            <a:r>
              <a:rPr lang="fr-CA"/>
              <a:t>Directeur octobre 88 à février 91</a:t>
            </a:r>
          </a:p>
          <a:p>
            <a:endParaRPr lang="fr-CA"/>
          </a:p>
        </p:txBody>
      </p:sp>
      <p:sp>
        <p:nvSpPr>
          <p:cNvPr id="5" name="ZoneTexte 4">
            <a:extLst>
              <a:ext uri="{FF2B5EF4-FFF2-40B4-BE49-F238E27FC236}">
                <a16:creationId xmlns:a16="http://schemas.microsoft.com/office/drawing/2014/main" id="{0DCEBD55-9BBF-C45F-747C-0FFD73D1A28E}"/>
              </a:ext>
            </a:extLst>
          </p:cNvPr>
          <p:cNvSpPr txBox="1"/>
          <p:nvPr/>
        </p:nvSpPr>
        <p:spPr>
          <a:xfrm>
            <a:off x="1011316" y="5698317"/>
            <a:ext cx="3549445" cy="1107996"/>
          </a:xfrm>
          <a:prstGeom prst="rect">
            <a:avLst/>
          </a:prstGeom>
          <a:noFill/>
        </p:spPr>
        <p:txBody>
          <a:bodyPr wrap="square" rtlCol="0">
            <a:spAutoFit/>
          </a:bodyPr>
          <a:lstStyle/>
          <a:p>
            <a:r>
              <a:rPr lang="fr-CA" sz="2800"/>
              <a:t>Philippe Provençal</a:t>
            </a:r>
          </a:p>
          <a:p>
            <a:r>
              <a:rPr lang="fr-CA" sz="2000"/>
              <a:t>Octobre 84 à octobre 85</a:t>
            </a:r>
          </a:p>
          <a:p>
            <a:endParaRPr lang="fr-CA"/>
          </a:p>
        </p:txBody>
      </p:sp>
      <p:pic>
        <p:nvPicPr>
          <p:cNvPr id="17410" name="Picture 2" descr="Sans titre">
            <a:extLst>
              <a:ext uri="{FF2B5EF4-FFF2-40B4-BE49-F238E27FC236}">
                <a16:creationId xmlns:a16="http://schemas.microsoft.com/office/drawing/2014/main" id="{33BC22C1-2EFE-0B06-6D15-BCE9398F7E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1829" y="768547"/>
            <a:ext cx="3283974" cy="47352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0516F78-E595-6A5F-E6E2-85CA41361B86}"/>
              </a:ext>
            </a:extLst>
          </p:cNvPr>
          <p:cNvSpPr/>
          <p:nvPr/>
        </p:nvSpPr>
        <p:spPr>
          <a:xfrm>
            <a:off x="6418310" y="201085"/>
            <a:ext cx="2291012" cy="646331"/>
          </a:xfrm>
          <a:prstGeom prst="rect">
            <a:avLst/>
          </a:prstGeom>
          <a:noFill/>
        </p:spPr>
        <p:txBody>
          <a:bodyPr wrap="none" lIns="91440" tIns="45720" rIns="91440" bIns="45720">
            <a:spAutoFit/>
          </a:bodyPr>
          <a:lstStyle/>
          <a:p>
            <a:pPr algn="ctr"/>
            <a:r>
              <a:rPr lang="fr-FR" sz="3600" b="0" cap="none" spc="0">
                <a:ln w="0"/>
                <a:solidFill>
                  <a:schemeClr val="tx1"/>
                </a:solidFill>
                <a:effectLst>
                  <a:outerShdw blurRad="38100" dist="19050" dir="2700000" algn="tl" rotWithShape="0">
                    <a:schemeClr val="dk1">
                      <a:alpha val="40000"/>
                    </a:schemeClr>
                  </a:outerShdw>
                </a:effectLst>
              </a:rPr>
              <a:t>1923-1997</a:t>
            </a:r>
          </a:p>
        </p:txBody>
      </p:sp>
      <p:sp>
        <p:nvSpPr>
          <p:cNvPr id="8" name="Rectangle 7">
            <a:extLst>
              <a:ext uri="{FF2B5EF4-FFF2-40B4-BE49-F238E27FC236}">
                <a16:creationId xmlns:a16="http://schemas.microsoft.com/office/drawing/2014/main" id="{8B1FAE06-2AB9-20C3-4E13-8EC4AF9F3A4F}"/>
              </a:ext>
            </a:extLst>
          </p:cNvPr>
          <p:cNvSpPr/>
          <p:nvPr/>
        </p:nvSpPr>
        <p:spPr>
          <a:xfrm>
            <a:off x="1392414" y="201085"/>
            <a:ext cx="2291012" cy="646331"/>
          </a:xfrm>
          <a:prstGeom prst="rect">
            <a:avLst/>
          </a:prstGeom>
          <a:noFill/>
        </p:spPr>
        <p:txBody>
          <a:bodyPr wrap="none" lIns="91440" tIns="45720" rIns="91440" bIns="45720">
            <a:spAutoFit/>
          </a:bodyPr>
          <a:lstStyle/>
          <a:p>
            <a:pPr algn="ctr"/>
            <a:r>
              <a:rPr lang="fr-FR" sz="3600" b="0" cap="none" spc="0">
                <a:ln w="0"/>
                <a:solidFill>
                  <a:schemeClr val="tx1"/>
                </a:solidFill>
                <a:effectLst>
                  <a:outerShdw blurRad="38100" dist="19050" dir="2700000" algn="tl" rotWithShape="0">
                    <a:schemeClr val="dk1">
                      <a:alpha val="40000"/>
                    </a:schemeClr>
                  </a:outerShdw>
                </a:effectLst>
              </a:rPr>
              <a:t>1923-1997</a:t>
            </a:r>
          </a:p>
        </p:txBody>
      </p:sp>
      <p:pic>
        <p:nvPicPr>
          <p:cNvPr id="17412" name="Picture 4" descr="Sans titre">
            <a:extLst>
              <a:ext uri="{FF2B5EF4-FFF2-40B4-BE49-F238E27FC236}">
                <a16:creationId xmlns:a16="http://schemas.microsoft.com/office/drawing/2014/main" id="{31E3D790-D38C-70CC-2A3D-07A43F2612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00" r="6488" b="1277"/>
          <a:stretch/>
        </p:blipFill>
        <p:spPr bwMode="auto">
          <a:xfrm>
            <a:off x="843698" y="834057"/>
            <a:ext cx="3388445" cy="47987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008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EA7CCA1-5B86-A571-9A27-2E1EC6A62CB2}"/>
              </a:ext>
            </a:extLst>
          </p:cNvPr>
          <p:cNvPicPr>
            <a:picLocks noChangeAspect="1"/>
          </p:cNvPicPr>
          <p:nvPr/>
        </p:nvPicPr>
        <p:blipFill rotWithShape="1">
          <a:blip r:embed="rId2"/>
          <a:srcRect r="3544" b="16304"/>
          <a:stretch/>
        </p:blipFill>
        <p:spPr>
          <a:xfrm>
            <a:off x="706910" y="932452"/>
            <a:ext cx="3447767" cy="4660864"/>
          </a:xfrm>
          <a:prstGeom prst="ellipse">
            <a:avLst/>
          </a:prstGeom>
          <a:ln>
            <a:noFill/>
          </a:ln>
          <a:effectLst>
            <a:softEdge rad="112500"/>
          </a:effectLst>
        </p:spPr>
      </p:pic>
      <p:pic>
        <p:nvPicPr>
          <p:cNvPr id="3" name="Image 2">
            <a:extLst>
              <a:ext uri="{FF2B5EF4-FFF2-40B4-BE49-F238E27FC236}">
                <a16:creationId xmlns:a16="http://schemas.microsoft.com/office/drawing/2014/main" id="{C93E47DE-8E8D-2AEE-031A-340E9DC069BD}"/>
              </a:ext>
            </a:extLst>
          </p:cNvPr>
          <p:cNvPicPr>
            <a:picLocks noChangeAspect="1"/>
          </p:cNvPicPr>
          <p:nvPr/>
        </p:nvPicPr>
        <p:blipFill rotWithShape="1">
          <a:blip r:embed="rId3"/>
          <a:srcRect l="-1" r="1935" b="19015"/>
          <a:stretch/>
        </p:blipFill>
        <p:spPr>
          <a:xfrm flipH="1">
            <a:off x="5716635" y="728749"/>
            <a:ext cx="3447769" cy="4773613"/>
          </a:xfrm>
          <a:prstGeom prst="ellipse">
            <a:avLst/>
          </a:prstGeom>
          <a:ln>
            <a:noFill/>
          </a:ln>
          <a:effectLst>
            <a:softEdge rad="112500"/>
          </a:effectLst>
        </p:spPr>
      </p:pic>
      <p:sp>
        <p:nvSpPr>
          <p:cNvPr id="4" name="ZoneTexte 3">
            <a:extLst>
              <a:ext uri="{FF2B5EF4-FFF2-40B4-BE49-F238E27FC236}">
                <a16:creationId xmlns:a16="http://schemas.microsoft.com/office/drawing/2014/main" id="{8A376AFE-2EDE-A8AC-5FC5-1BE41B101143}"/>
              </a:ext>
            </a:extLst>
          </p:cNvPr>
          <p:cNvSpPr txBox="1"/>
          <p:nvPr/>
        </p:nvSpPr>
        <p:spPr>
          <a:xfrm>
            <a:off x="827313" y="5593316"/>
            <a:ext cx="3529781" cy="923330"/>
          </a:xfrm>
          <a:prstGeom prst="rect">
            <a:avLst/>
          </a:prstGeom>
          <a:noFill/>
        </p:spPr>
        <p:txBody>
          <a:bodyPr wrap="square" rtlCol="0">
            <a:spAutoFit/>
          </a:bodyPr>
          <a:lstStyle/>
          <a:p>
            <a:pPr algn="ctr"/>
            <a:r>
              <a:rPr lang="fr-CA"/>
              <a:t>DENISE Quirion</a:t>
            </a:r>
          </a:p>
          <a:p>
            <a:pPr algn="ctr"/>
            <a:r>
              <a:rPr lang="fr-CA"/>
              <a:t>Directrice</a:t>
            </a:r>
          </a:p>
          <a:p>
            <a:pPr algn="ctr"/>
            <a:r>
              <a:rPr lang="fr-CA"/>
              <a:t>Octobre 88 è octobre 92</a:t>
            </a:r>
          </a:p>
        </p:txBody>
      </p:sp>
      <p:sp>
        <p:nvSpPr>
          <p:cNvPr id="5" name="ZoneTexte 4">
            <a:extLst>
              <a:ext uri="{FF2B5EF4-FFF2-40B4-BE49-F238E27FC236}">
                <a16:creationId xmlns:a16="http://schemas.microsoft.com/office/drawing/2014/main" id="{E32146F1-F2F5-414F-2E7E-1381D69D6DA3}"/>
              </a:ext>
            </a:extLst>
          </p:cNvPr>
          <p:cNvSpPr txBox="1"/>
          <p:nvPr/>
        </p:nvSpPr>
        <p:spPr>
          <a:xfrm>
            <a:off x="5883058" y="5316317"/>
            <a:ext cx="3350597" cy="1477328"/>
          </a:xfrm>
          <a:prstGeom prst="rect">
            <a:avLst/>
          </a:prstGeom>
          <a:noFill/>
        </p:spPr>
        <p:txBody>
          <a:bodyPr wrap="square" rtlCol="0">
            <a:spAutoFit/>
          </a:bodyPr>
          <a:lstStyle/>
          <a:p>
            <a:pPr algn="ctr"/>
            <a:r>
              <a:rPr lang="fr-CA"/>
              <a:t>Camille St-Pierre</a:t>
            </a:r>
          </a:p>
          <a:p>
            <a:pPr algn="ctr"/>
            <a:r>
              <a:rPr lang="fr-CA"/>
              <a:t>Directeur</a:t>
            </a:r>
          </a:p>
          <a:p>
            <a:pPr algn="ctr"/>
            <a:r>
              <a:rPr lang="fr-CA"/>
              <a:t>Octobre 90-92</a:t>
            </a:r>
          </a:p>
          <a:p>
            <a:pPr algn="ctr"/>
            <a:r>
              <a:rPr lang="fr-CA"/>
              <a:t>Octobre 94-97</a:t>
            </a:r>
          </a:p>
          <a:p>
            <a:pPr algn="ctr"/>
            <a:r>
              <a:rPr lang="fr-CA"/>
              <a:t>13</a:t>
            </a:r>
            <a:r>
              <a:rPr lang="fr-CA" baseline="30000"/>
              <a:t>e</a:t>
            </a:r>
            <a:r>
              <a:rPr lang="fr-CA"/>
              <a:t> Vice-président 1997-2000</a:t>
            </a:r>
          </a:p>
        </p:txBody>
      </p:sp>
      <p:sp>
        <p:nvSpPr>
          <p:cNvPr id="6" name="Rectangle 5">
            <a:extLst>
              <a:ext uri="{FF2B5EF4-FFF2-40B4-BE49-F238E27FC236}">
                <a16:creationId xmlns:a16="http://schemas.microsoft.com/office/drawing/2014/main" id="{A11A5E4A-F671-A7DB-C9AF-DBB965C22F98}"/>
              </a:ext>
            </a:extLst>
          </p:cNvPr>
          <p:cNvSpPr/>
          <p:nvPr/>
        </p:nvSpPr>
        <p:spPr>
          <a:xfrm>
            <a:off x="642227" y="45499"/>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1931-2022</a:t>
            </a:r>
          </a:p>
        </p:txBody>
      </p:sp>
      <p:sp>
        <p:nvSpPr>
          <p:cNvPr id="9" name="Rectangle 8">
            <a:extLst>
              <a:ext uri="{FF2B5EF4-FFF2-40B4-BE49-F238E27FC236}">
                <a16:creationId xmlns:a16="http://schemas.microsoft.com/office/drawing/2014/main" id="{E4EC2509-DEEC-EA90-D34C-CC3F431BCE5B}"/>
              </a:ext>
            </a:extLst>
          </p:cNvPr>
          <p:cNvSpPr/>
          <p:nvPr/>
        </p:nvSpPr>
        <p:spPr>
          <a:xfrm>
            <a:off x="5536662" y="-72891"/>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1930-2017</a:t>
            </a:r>
            <a:endParaRPr lang="fr-CA" sz="5400" b="0" cap="none" spc="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7244701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7915829F-0A25-78A7-949B-B3E6A87D6F4F}"/>
              </a:ext>
            </a:extLst>
          </p:cNvPr>
          <p:cNvSpPr txBox="1"/>
          <p:nvPr/>
        </p:nvSpPr>
        <p:spPr>
          <a:xfrm>
            <a:off x="204064" y="5026138"/>
            <a:ext cx="3401964" cy="1200329"/>
          </a:xfrm>
          <a:prstGeom prst="rect">
            <a:avLst/>
          </a:prstGeom>
          <a:noFill/>
        </p:spPr>
        <p:txBody>
          <a:bodyPr wrap="square" rtlCol="0">
            <a:spAutoFit/>
          </a:bodyPr>
          <a:lstStyle/>
          <a:p>
            <a:pPr algn="ctr"/>
            <a:r>
              <a:rPr lang="fr-CA"/>
              <a:t>Yvonne Veilleux Carrier</a:t>
            </a:r>
          </a:p>
          <a:p>
            <a:pPr algn="ctr"/>
            <a:r>
              <a:rPr lang="fr-CA"/>
              <a:t>Directrice Oct. 93 à mars 94</a:t>
            </a:r>
          </a:p>
          <a:p>
            <a:pPr algn="ctr"/>
            <a:r>
              <a:rPr lang="fr-CA"/>
              <a:t>6</a:t>
            </a:r>
            <a:r>
              <a:rPr lang="fr-CA" baseline="30000"/>
              <a:t>e</a:t>
            </a:r>
            <a:r>
              <a:rPr lang="fr-CA"/>
              <a:t> secrétaire </a:t>
            </a:r>
          </a:p>
          <a:p>
            <a:pPr algn="ctr"/>
            <a:r>
              <a:rPr lang="fr-CA"/>
              <a:t>Mars 94 à 2008</a:t>
            </a:r>
          </a:p>
        </p:txBody>
      </p:sp>
      <p:sp>
        <p:nvSpPr>
          <p:cNvPr id="6" name="ZoneTexte 5">
            <a:extLst>
              <a:ext uri="{FF2B5EF4-FFF2-40B4-BE49-F238E27FC236}">
                <a16:creationId xmlns:a16="http://schemas.microsoft.com/office/drawing/2014/main" id="{F782F585-8695-82C9-0400-F789EFF3A9E0}"/>
              </a:ext>
            </a:extLst>
          </p:cNvPr>
          <p:cNvSpPr txBox="1"/>
          <p:nvPr/>
        </p:nvSpPr>
        <p:spPr>
          <a:xfrm>
            <a:off x="3780592" y="5635182"/>
            <a:ext cx="3269247" cy="1200329"/>
          </a:xfrm>
          <a:prstGeom prst="rect">
            <a:avLst/>
          </a:prstGeom>
          <a:noFill/>
        </p:spPr>
        <p:txBody>
          <a:bodyPr wrap="square" rtlCol="0">
            <a:spAutoFit/>
          </a:bodyPr>
          <a:lstStyle/>
          <a:p>
            <a:r>
              <a:rPr lang="fr-CA"/>
              <a:t>Paul-Émile Gilbert</a:t>
            </a:r>
          </a:p>
          <a:p>
            <a:r>
              <a:rPr lang="fr-CA"/>
              <a:t>Directeur  octobre 92 à  95</a:t>
            </a:r>
          </a:p>
          <a:p>
            <a:endParaRPr lang="fr-CA"/>
          </a:p>
          <a:p>
            <a:endParaRPr lang="fr-CA"/>
          </a:p>
        </p:txBody>
      </p:sp>
      <p:sp>
        <p:nvSpPr>
          <p:cNvPr id="8" name="ZoneTexte 7">
            <a:extLst>
              <a:ext uri="{FF2B5EF4-FFF2-40B4-BE49-F238E27FC236}">
                <a16:creationId xmlns:a16="http://schemas.microsoft.com/office/drawing/2014/main" id="{C97F5D70-4966-65F0-9822-B50D77D1A4A9}"/>
              </a:ext>
            </a:extLst>
          </p:cNvPr>
          <p:cNvSpPr txBox="1"/>
          <p:nvPr/>
        </p:nvSpPr>
        <p:spPr>
          <a:xfrm>
            <a:off x="7365524" y="5934670"/>
            <a:ext cx="2979116" cy="923330"/>
          </a:xfrm>
          <a:prstGeom prst="rect">
            <a:avLst/>
          </a:prstGeom>
          <a:noFill/>
        </p:spPr>
        <p:txBody>
          <a:bodyPr wrap="square" rtlCol="0">
            <a:spAutoFit/>
          </a:bodyPr>
          <a:lstStyle/>
          <a:p>
            <a:r>
              <a:rPr lang="fr-CA"/>
              <a:t>Jeanne Hébert Boutin</a:t>
            </a:r>
          </a:p>
          <a:p>
            <a:r>
              <a:rPr lang="fr-CA"/>
              <a:t>Octobre 92 à 95</a:t>
            </a:r>
          </a:p>
          <a:p>
            <a:endParaRPr lang="fr-CA"/>
          </a:p>
        </p:txBody>
      </p:sp>
      <p:pic>
        <p:nvPicPr>
          <p:cNvPr id="25602" name="Picture 2" descr="Sans titre">
            <a:extLst>
              <a:ext uri="{FF2B5EF4-FFF2-40B4-BE49-F238E27FC236}">
                <a16:creationId xmlns:a16="http://schemas.microsoft.com/office/drawing/2014/main" id="{5C105D3E-F7CE-FD1A-1DE0-6B8AB4249C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112" y="864849"/>
            <a:ext cx="2660423" cy="376944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6DCDFDA0-7475-5BE9-BD7E-9139DCE6330D}"/>
              </a:ext>
            </a:extLst>
          </p:cNvPr>
          <p:cNvSpPr/>
          <p:nvPr/>
        </p:nvSpPr>
        <p:spPr>
          <a:xfrm>
            <a:off x="594406" y="128902"/>
            <a:ext cx="2660423" cy="584775"/>
          </a:xfrm>
          <a:prstGeom prst="rect">
            <a:avLst/>
          </a:prstGeom>
          <a:noFill/>
        </p:spPr>
        <p:txBody>
          <a:bodyPr wrap="squar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1934-2018</a:t>
            </a:r>
          </a:p>
        </p:txBody>
      </p:sp>
      <p:sp>
        <p:nvSpPr>
          <p:cNvPr id="9" name="Rectangle 8">
            <a:extLst>
              <a:ext uri="{FF2B5EF4-FFF2-40B4-BE49-F238E27FC236}">
                <a16:creationId xmlns:a16="http://schemas.microsoft.com/office/drawing/2014/main" id="{9CE0A7A0-59AD-CF31-720E-AD05EDF7734D}"/>
              </a:ext>
            </a:extLst>
          </p:cNvPr>
          <p:cNvSpPr/>
          <p:nvPr/>
        </p:nvSpPr>
        <p:spPr>
          <a:xfrm>
            <a:off x="3540714" y="638042"/>
            <a:ext cx="2660423" cy="584775"/>
          </a:xfrm>
          <a:prstGeom prst="rect">
            <a:avLst/>
          </a:prstGeom>
          <a:noFill/>
        </p:spPr>
        <p:txBody>
          <a:bodyPr wrap="squar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1931-2013</a:t>
            </a:r>
          </a:p>
        </p:txBody>
      </p:sp>
      <p:sp>
        <p:nvSpPr>
          <p:cNvPr id="10" name="Rectangle 9">
            <a:extLst>
              <a:ext uri="{FF2B5EF4-FFF2-40B4-BE49-F238E27FC236}">
                <a16:creationId xmlns:a16="http://schemas.microsoft.com/office/drawing/2014/main" id="{190D0B9B-CA7E-67ED-A006-B4175A80D06A}"/>
              </a:ext>
            </a:extLst>
          </p:cNvPr>
          <p:cNvSpPr/>
          <p:nvPr/>
        </p:nvSpPr>
        <p:spPr>
          <a:xfrm>
            <a:off x="7049839" y="901997"/>
            <a:ext cx="2660423" cy="584775"/>
          </a:xfrm>
          <a:prstGeom prst="rect">
            <a:avLst/>
          </a:prstGeom>
          <a:noFill/>
        </p:spPr>
        <p:txBody>
          <a:bodyPr wrap="square" lIns="91440" tIns="45720" rIns="91440" bIns="45720">
            <a:spAutoFit/>
          </a:bodyPr>
          <a:lstStyle/>
          <a:p>
            <a:pPr algn="ctr"/>
            <a:r>
              <a:rPr lang="fr-FR" sz="3200" b="0" cap="none" spc="0">
                <a:ln w="0"/>
                <a:solidFill>
                  <a:schemeClr val="tx1"/>
                </a:solidFill>
                <a:effectLst>
                  <a:outerShdw blurRad="38100" dist="19050" dir="2700000" algn="tl" rotWithShape="0">
                    <a:schemeClr val="dk1">
                      <a:alpha val="40000"/>
                    </a:schemeClr>
                  </a:outerShdw>
                </a:effectLst>
              </a:rPr>
              <a:t>1931-2018</a:t>
            </a:r>
          </a:p>
        </p:txBody>
      </p:sp>
      <p:pic>
        <p:nvPicPr>
          <p:cNvPr id="25604" name="Picture 4" descr="Sans titre">
            <a:extLst>
              <a:ext uri="{FF2B5EF4-FFF2-40B4-BE49-F238E27FC236}">
                <a16:creationId xmlns:a16="http://schemas.microsoft.com/office/drawing/2014/main" id="{467FBA4C-25E9-E7A9-2692-779033AD68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077" y="1576480"/>
            <a:ext cx="2734582" cy="417877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6" name="Picture 2" descr="Sans titre">
            <a:extLst>
              <a:ext uri="{FF2B5EF4-FFF2-40B4-BE49-F238E27FC236}">
                <a16:creationId xmlns:a16="http://schemas.microsoft.com/office/drawing/2014/main" id="{77E02501-B4F8-0E00-3256-AD836536C4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1594" y="1576480"/>
            <a:ext cx="2660424" cy="370503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4697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FB739FE-7334-7A0E-C9E8-DA37E55EAE28}"/>
              </a:ext>
            </a:extLst>
          </p:cNvPr>
          <p:cNvPicPr>
            <a:picLocks noChangeAspect="1"/>
          </p:cNvPicPr>
          <p:nvPr/>
        </p:nvPicPr>
        <p:blipFill rotWithShape="1">
          <a:blip r:embed="rId2"/>
          <a:srcRect l="7993" t="35509" r="5407" b="932"/>
          <a:stretch/>
        </p:blipFill>
        <p:spPr>
          <a:xfrm>
            <a:off x="973394" y="938792"/>
            <a:ext cx="8416412" cy="5094677"/>
          </a:xfrm>
          <a:prstGeom prst="rect">
            <a:avLst/>
          </a:prstGeom>
          <a:ln>
            <a:noFill/>
          </a:ln>
          <a:effectLst>
            <a:softEdge rad="112500"/>
          </a:effectLst>
        </p:spPr>
      </p:pic>
      <p:sp>
        <p:nvSpPr>
          <p:cNvPr id="5" name="ZoneTexte 4">
            <a:extLst>
              <a:ext uri="{FF2B5EF4-FFF2-40B4-BE49-F238E27FC236}">
                <a16:creationId xmlns:a16="http://schemas.microsoft.com/office/drawing/2014/main" id="{2DE48B3D-0CB4-CDB8-A1E8-227DA85B0912}"/>
              </a:ext>
            </a:extLst>
          </p:cNvPr>
          <p:cNvSpPr txBox="1"/>
          <p:nvPr/>
        </p:nvSpPr>
        <p:spPr>
          <a:xfrm>
            <a:off x="353961" y="279522"/>
            <a:ext cx="9920749" cy="1323439"/>
          </a:xfrm>
          <a:prstGeom prst="rect">
            <a:avLst/>
          </a:prstGeom>
          <a:noFill/>
        </p:spPr>
        <p:txBody>
          <a:bodyPr wrap="square" rtlCol="0">
            <a:spAutoFit/>
          </a:bodyPr>
          <a:lstStyle/>
          <a:p>
            <a:pPr algn="ctr"/>
            <a:r>
              <a:rPr lang="fr-CA" sz="4000" b="1">
                <a:ln w="9525">
                  <a:solidFill>
                    <a:schemeClr val="bg1"/>
                  </a:solidFill>
                  <a:prstDash val="solid"/>
                </a:ln>
                <a:effectLst>
                  <a:outerShdw blurRad="12700" dist="38100" dir="2700000" algn="tl" rotWithShape="0">
                    <a:schemeClr val="bg1">
                      <a:lumMod val="50000"/>
                    </a:schemeClr>
                  </a:outerShdw>
                </a:effectLst>
              </a:rPr>
              <a:t>CONSEIL ADMINIATRATION </a:t>
            </a:r>
          </a:p>
          <a:p>
            <a:pPr algn="ctr"/>
            <a:r>
              <a:rPr lang="fr-CA" sz="4000"/>
              <a:t>1991 - 1992</a:t>
            </a:r>
          </a:p>
        </p:txBody>
      </p:sp>
      <p:sp>
        <p:nvSpPr>
          <p:cNvPr id="6" name="ZoneTexte 5">
            <a:extLst>
              <a:ext uri="{FF2B5EF4-FFF2-40B4-BE49-F238E27FC236}">
                <a16:creationId xmlns:a16="http://schemas.microsoft.com/office/drawing/2014/main" id="{8C35B3EB-95D6-2BC8-58AB-1EE51B2E7273}"/>
              </a:ext>
            </a:extLst>
          </p:cNvPr>
          <p:cNvSpPr txBox="1"/>
          <p:nvPr/>
        </p:nvSpPr>
        <p:spPr>
          <a:xfrm>
            <a:off x="353961" y="6033469"/>
            <a:ext cx="11041626" cy="646331"/>
          </a:xfrm>
          <a:prstGeom prst="rect">
            <a:avLst/>
          </a:prstGeom>
          <a:noFill/>
        </p:spPr>
        <p:txBody>
          <a:bodyPr wrap="square" rtlCol="0">
            <a:spAutoFit/>
          </a:bodyPr>
          <a:lstStyle/>
          <a:p>
            <a:r>
              <a:rPr lang="fr-CA"/>
              <a:t>1</a:t>
            </a:r>
            <a:r>
              <a:rPr lang="fr-CA" baseline="30000"/>
              <a:t>E</a:t>
            </a:r>
            <a:r>
              <a:rPr lang="fr-CA"/>
              <a:t>  RANGÉE MARIE-ROSE R.LESSARD  LAURETTA B.CARRIER   SIMONNE L.CARRIER   DENISE D.QUIRION</a:t>
            </a:r>
          </a:p>
          <a:p>
            <a:r>
              <a:rPr lang="fr-CA"/>
              <a:t>2</a:t>
            </a:r>
            <a:r>
              <a:rPr lang="fr-CA" baseline="30000"/>
              <a:t>E</a:t>
            </a:r>
            <a:r>
              <a:rPr lang="fr-CA"/>
              <a:t> RANGÉE   CAMILLE   ST-PIERRE        LAURIER VEILLEUC           IRENÉE VACHON</a:t>
            </a:r>
          </a:p>
        </p:txBody>
      </p:sp>
    </p:spTree>
    <p:extLst>
      <p:ext uri="{BB962C8B-B14F-4D97-AF65-F5344CB8AC3E}">
        <p14:creationId xmlns:p14="http://schemas.microsoft.com/office/powerpoint/2010/main" val="3443020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DF506E-3E4B-3D30-102A-FFAF61679931}"/>
              </a:ext>
            </a:extLst>
          </p:cNvPr>
          <p:cNvSpPr>
            <a:spLocks noGrp="1"/>
          </p:cNvSpPr>
          <p:nvPr>
            <p:ph type="title"/>
          </p:nvPr>
        </p:nvSpPr>
        <p:spPr>
          <a:xfrm>
            <a:off x="442453" y="5694218"/>
            <a:ext cx="11749547" cy="1418612"/>
          </a:xfrm>
        </p:spPr>
        <p:txBody>
          <a:bodyPr>
            <a:noAutofit/>
          </a:bodyPr>
          <a:lstStyle/>
          <a:p>
            <a:r>
              <a:rPr lang="fr-CA" sz="2000">
                <a:solidFill>
                  <a:schemeClr val="tx1"/>
                </a:solidFill>
              </a:rPr>
              <a:t>1</a:t>
            </a:r>
            <a:r>
              <a:rPr lang="fr-CA" sz="2000" baseline="30000">
                <a:solidFill>
                  <a:schemeClr val="tx1"/>
                </a:solidFill>
              </a:rPr>
              <a:t>E</a:t>
            </a:r>
            <a:r>
              <a:rPr lang="fr-CA" sz="2000">
                <a:solidFill>
                  <a:schemeClr val="tx1"/>
                </a:solidFill>
              </a:rPr>
              <a:t>   RANGÉE  MARIE-ROSE R.LESSARD  LAURIER VEILLEUX</a:t>
            </a:r>
            <a:br>
              <a:rPr lang="fr-CA" sz="2000">
                <a:solidFill>
                  <a:schemeClr val="tx1"/>
                </a:solidFill>
              </a:rPr>
            </a:br>
            <a:r>
              <a:rPr lang="fr-CA" sz="2000">
                <a:solidFill>
                  <a:schemeClr val="tx1"/>
                </a:solidFill>
              </a:rPr>
              <a:t>2</a:t>
            </a:r>
            <a:r>
              <a:rPr lang="fr-CA" sz="2000" baseline="30000">
                <a:solidFill>
                  <a:schemeClr val="tx1"/>
                </a:solidFill>
              </a:rPr>
              <a:t>E</a:t>
            </a:r>
            <a:r>
              <a:rPr lang="fr-CA" sz="2000">
                <a:solidFill>
                  <a:schemeClr val="tx1"/>
                </a:solidFill>
              </a:rPr>
              <a:t>   RANGÉE PAUL-ÉMILE GILBERT JEANNE H.BOUTIN  SIMONNE L. CARRIER  </a:t>
            </a:r>
            <a:br>
              <a:rPr lang="fr-CA" sz="2000">
                <a:solidFill>
                  <a:schemeClr val="tx1"/>
                </a:solidFill>
              </a:rPr>
            </a:br>
            <a:r>
              <a:rPr lang="fr-CA" sz="2000">
                <a:solidFill>
                  <a:schemeClr val="tx1"/>
                </a:solidFill>
              </a:rPr>
              <a:t>      LAURETTA B. CARRIER   	IRENÉE VACHON</a:t>
            </a:r>
            <a:br>
              <a:rPr lang="fr-CA" sz="2000">
                <a:solidFill>
                  <a:schemeClr val="tx1"/>
                </a:solidFill>
              </a:rPr>
            </a:br>
            <a:endParaRPr lang="fr-CA" sz="2000">
              <a:solidFill>
                <a:schemeClr val="tx1"/>
              </a:solidFill>
            </a:endParaRPr>
          </a:p>
        </p:txBody>
      </p:sp>
      <p:pic>
        <p:nvPicPr>
          <p:cNvPr id="3" name="Image 2">
            <a:extLst>
              <a:ext uri="{FF2B5EF4-FFF2-40B4-BE49-F238E27FC236}">
                <a16:creationId xmlns:a16="http://schemas.microsoft.com/office/drawing/2014/main" id="{651AA9F9-17CA-7BD8-9738-B000637B164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5408" t="6652" r="7330" b="23798"/>
          <a:stretch/>
        </p:blipFill>
        <p:spPr>
          <a:xfrm>
            <a:off x="1317523" y="957943"/>
            <a:ext cx="7236834" cy="4848091"/>
          </a:xfrm>
          <a:prstGeom prst="rect">
            <a:avLst/>
          </a:prstGeom>
          <a:ln>
            <a:noFill/>
          </a:ln>
          <a:effectLst>
            <a:softEdge rad="112500"/>
          </a:effectLst>
        </p:spPr>
      </p:pic>
      <p:sp>
        <p:nvSpPr>
          <p:cNvPr id="5" name="Titre 3">
            <a:extLst>
              <a:ext uri="{FF2B5EF4-FFF2-40B4-BE49-F238E27FC236}">
                <a16:creationId xmlns:a16="http://schemas.microsoft.com/office/drawing/2014/main" id="{04F886A5-5F11-8152-5D83-78B8EC039264}"/>
              </a:ext>
            </a:extLst>
          </p:cNvPr>
          <p:cNvSpPr txBox="1">
            <a:spLocks/>
          </p:cNvSpPr>
          <p:nvPr/>
        </p:nvSpPr>
        <p:spPr>
          <a:xfrm>
            <a:off x="1415143" y="434035"/>
            <a:ext cx="6291943" cy="1036823"/>
          </a:xfrm>
          <a:prstGeom prst="rect">
            <a:avLst/>
          </a:prstGeom>
          <a:noFill/>
          <a:effectLst/>
        </p:spPr>
        <p:txBody>
          <a:bodyPr vert="horz" wrap="square" lIns="51435" tIns="25718" rIns="51435" bIns="25718" rtlCol="0" anchor="ctr">
            <a:sp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CA" sz="3200" b="1">
                <a:ln w="9525">
                  <a:solidFill>
                    <a:schemeClr val="bg1"/>
                  </a:solidFill>
                  <a:prstDash val="solid"/>
                </a:ln>
                <a:effectLst>
                  <a:outerShdw blurRad="12700" dist="38100" dir="2700000" algn="tl" rotWithShape="0">
                    <a:schemeClr val="bg1">
                      <a:lumMod val="50000"/>
                    </a:schemeClr>
                  </a:outerShdw>
                </a:effectLst>
              </a:rPr>
              <a:t>CONSEIL ADMINIATRATION </a:t>
            </a:r>
          </a:p>
          <a:p>
            <a:pPr algn="ctr"/>
            <a:r>
              <a:rPr lang="fr-CA" sz="3200"/>
              <a:t>1992-1993</a:t>
            </a:r>
          </a:p>
        </p:txBody>
      </p:sp>
    </p:spTree>
    <p:extLst>
      <p:ext uri="{BB962C8B-B14F-4D97-AF65-F5344CB8AC3E}">
        <p14:creationId xmlns:p14="http://schemas.microsoft.com/office/powerpoint/2010/main" val="4157748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texte, lettre, papier&#10;&#10;Description générée automatiquement">
            <a:extLst>
              <a:ext uri="{FF2B5EF4-FFF2-40B4-BE49-F238E27FC236}">
                <a16:creationId xmlns:a16="http://schemas.microsoft.com/office/drawing/2014/main" id="{5AA7D190-F6DD-E6BF-F35D-710A8B4E520C}"/>
              </a:ext>
            </a:extLst>
          </p:cNvPr>
          <p:cNvPicPr>
            <a:picLocks noChangeAspect="1"/>
          </p:cNvPicPr>
          <p:nvPr/>
        </p:nvPicPr>
        <p:blipFill rotWithShape="1">
          <a:blip r:embed="rId2">
            <a:extLst>
              <a:ext uri="{28A0092B-C50C-407E-A947-70E740481C1C}">
                <a14:useLocalDpi xmlns:a14="http://schemas.microsoft.com/office/drawing/2010/main" val="0"/>
              </a:ext>
            </a:extLst>
          </a:blip>
          <a:srcRect r="7830" b="22196"/>
          <a:stretch/>
        </p:blipFill>
        <p:spPr>
          <a:xfrm>
            <a:off x="833120" y="641345"/>
            <a:ext cx="5029200" cy="5718508"/>
          </a:xfrm>
          <a:prstGeom prst="rect">
            <a:avLst/>
          </a:prstGeom>
          <a:ln>
            <a:noFill/>
          </a:ln>
          <a:effectLst>
            <a:softEdge rad="112500"/>
          </a:effectLst>
        </p:spPr>
      </p:pic>
      <p:pic>
        <p:nvPicPr>
          <p:cNvPr id="3" name="Image 2">
            <a:extLst>
              <a:ext uri="{FF2B5EF4-FFF2-40B4-BE49-F238E27FC236}">
                <a16:creationId xmlns:a16="http://schemas.microsoft.com/office/drawing/2014/main" id="{BD134849-A990-7B75-9FA4-CCEE6520ACFF}"/>
              </a:ext>
            </a:extLst>
          </p:cNvPr>
          <p:cNvPicPr>
            <a:picLocks noChangeAspect="1"/>
          </p:cNvPicPr>
          <p:nvPr/>
        </p:nvPicPr>
        <p:blipFill>
          <a:blip r:embed="rId3"/>
          <a:stretch>
            <a:fillRect/>
          </a:stretch>
        </p:blipFill>
        <p:spPr>
          <a:xfrm>
            <a:off x="6488676" y="1636692"/>
            <a:ext cx="2665483" cy="3584616"/>
          </a:xfrm>
          <a:prstGeom prst="rect">
            <a:avLst/>
          </a:prstGeom>
          <a:ln>
            <a:noFill/>
          </a:ln>
          <a:effectLst>
            <a:softEdge rad="112500"/>
          </a:effectLst>
        </p:spPr>
      </p:pic>
    </p:spTree>
    <p:extLst>
      <p:ext uri="{BB962C8B-B14F-4D97-AF65-F5344CB8AC3E}">
        <p14:creationId xmlns:p14="http://schemas.microsoft.com/office/powerpoint/2010/main" val="29466645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60EAD8E-9347-24B3-A23C-DDBFA25AF860}"/>
              </a:ext>
            </a:extLst>
          </p:cNvPr>
          <p:cNvPicPr>
            <a:picLocks noChangeAspect="1"/>
          </p:cNvPicPr>
          <p:nvPr/>
        </p:nvPicPr>
        <p:blipFill>
          <a:blip r:embed="rId2">
            <a:duotone>
              <a:prstClr val="black"/>
              <a:srgbClr val="D9C3A5">
                <a:tint val="50000"/>
                <a:satMod val="180000"/>
              </a:srgbClr>
            </a:duotone>
            <a:extLst>
              <a:ext uri="{BEBA8EAE-BF5A-486C-A8C5-ECC9F3942E4B}">
                <a14:imgProps xmlns:a14="http://schemas.microsoft.com/office/drawing/2010/main">
                  <a14:imgLayer r:embed="rId3">
                    <a14:imgEffect>
                      <a14:saturation sat="300000"/>
                    </a14:imgEffect>
                  </a14:imgLayer>
                </a14:imgProps>
              </a:ext>
            </a:extLst>
          </a:blip>
          <a:stretch>
            <a:fillRect/>
          </a:stretch>
        </p:blipFill>
        <p:spPr>
          <a:xfrm rot="21395894">
            <a:off x="426866" y="73839"/>
            <a:ext cx="1888224" cy="2794821"/>
          </a:xfrm>
          <a:prstGeom prst="ellipse">
            <a:avLst/>
          </a:prstGeom>
          <a:ln>
            <a:noFill/>
          </a:ln>
          <a:effectLst>
            <a:softEdge rad="112500"/>
          </a:effectLst>
        </p:spPr>
      </p:pic>
      <p:pic>
        <p:nvPicPr>
          <p:cNvPr id="4" name="Image 3">
            <a:extLst>
              <a:ext uri="{FF2B5EF4-FFF2-40B4-BE49-F238E27FC236}">
                <a16:creationId xmlns:a16="http://schemas.microsoft.com/office/drawing/2014/main" id="{9FCBC122-9EA2-18E5-1169-7E0FF9DFAF12}"/>
              </a:ext>
            </a:extLst>
          </p:cNvPr>
          <p:cNvPicPr>
            <a:picLocks noChangeAspect="1"/>
          </p:cNvPicPr>
          <p:nvPr/>
        </p:nvPicPr>
        <p:blipFill>
          <a:blip r:embed="rId4"/>
          <a:stretch>
            <a:fillRect/>
          </a:stretch>
        </p:blipFill>
        <p:spPr>
          <a:xfrm rot="266407">
            <a:off x="2904525" y="130471"/>
            <a:ext cx="1955019" cy="2667070"/>
          </a:xfrm>
          <a:prstGeom prst="ellipse">
            <a:avLst/>
          </a:prstGeom>
          <a:ln>
            <a:noFill/>
          </a:ln>
          <a:effectLst>
            <a:softEdge rad="112500"/>
          </a:effectLst>
        </p:spPr>
      </p:pic>
      <p:sp>
        <p:nvSpPr>
          <p:cNvPr id="5" name="ZoneTexte 4">
            <a:extLst>
              <a:ext uri="{FF2B5EF4-FFF2-40B4-BE49-F238E27FC236}">
                <a16:creationId xmlns:a16="http://schemas.microsoft.com/office/drawing/2014/main" id="{941AE402-CE5B-F8F9-2410-7C7CF63E75D6}"/>
              </a:ext>
            </a:extLst>
          </p:cNvPr>
          <p:cNvSpPr txBox="1"/>
          <p:nvPr/>
        </p:nvSpPr>
        <p:spPr>
          <a:xfrm>
            <a:off x="162560" y="2806364"/>
            <a:ext cx="2437723" cy="894540"/>
          </a:xfrm>
          <a:prstGeom prst="rect">
            <a:avLst/>
          </a:prstGeom>
          <a:noFill/>
        </p:spPr>
        <p:txBody>
          <a:bodyPr wrap="square" rtlCol="0">
            <a:spAutoFit/>
          </a:bodyPr>
          <a:lstStyle/>
          <a:p>
            <a:r>
              <a:rPr lang="fr-CA" sz="1400"/>
              <a:t>JEAN LOUIS NOLIN AUMONIER</a:t>
            </a:r>
          </a:p>
          <a:p>
            <a:r>
              <a:rPr lang="fr-CA" sz="1400"/>
              <a:t>FÉVRIER 74 À OCTOBRE 74</a:t>
            </a:r>
          </a:p>
          <a:p>
            <a:endParaRPr lang="fr-CA" sz="1013"/>
          </a:p>
        </p:txBody>
      </p:sp>
      <p:sp>
        <p:nvSpPr>
          <p:cNvPr id="6" name="ZoneTexte 5">
            <a:extLst>
              <a:ext uri="{FF2B5EF4-FFF2-40B4-BE49-F238E27FC236}">
                <a16:creationId xmlns:a16="http://schemas.microsoft.com/office/drawing/2014/main" id="{BF717B56-BC03-AA18-AE4C-3B981CD28EA3}"/>
              </a:ext>
            </a:extLst>
          </p:cNvPr>
          <p:cNvSpPr txBox="1"/>
          <p:nvPr/>
        </p:nvSpPr>
        <p:spPr>
          <a:xfrm>
            <a:off x="2600282" y="2767461"/>
            <a:ext cx="2303421" cy="523220"/>
          </a:xfrm>
          <a:prstGeom prst="rect">
            <a:avLst/>
          </a:prstGeom>
          <a:noFill/>
        </p:spPr>
        <p:txBody>
          <a:bodyPr wrap="square" rtlCol="0">
            <a:spAutoFit/>
          </a:bodyPr>
          <a:lstStyle/>
          <a:p>
            <a:pPr algn="ctr"/>
            <a:r>
              <a:rPr lang="fr-CA" sz="1400"/>
              <a:t>AURÉLIEN POULIOT</a:t>
            </a:r>
          </a:p>
          <a:p>
            <a:pPr algn="ctr"/>
            <a:r>
              <a:rPr lang="fr-CA" sz="1400"/>
              <a:t>OCTOBRE 1974 À 1978 </a:t>
            </a:r>
          </a:p>
        </p:txBody>
      </p:sp>
      <p:pic>
        <p:nvPicPr>
          <p:cNvPr id="3" name="Image 2">
            <a:extLst>
              <a:ext uri="{FF2B5EF4-FFF2-40B4-BE49-F238E27FC236}">
                <a16:creationId xmlns:a16="http://schemas.microsoft.com/office/drawing/2014/main" id="{E577C3FF-CBBE-5F0D-7AA1-C27BD2592591}"/>
              </a:ext>
            </a:extLst>
          </p:cNvPr>
          <p:cNvPicPr>
            <a:picLocks noChangeAspect="1"/>
          </p:cNvPicPr>
          <p:nvPr/>
        </p:nvPicPr>
        <p:blipFill rotWithShape="1">
          <a:blip r:embed="rId5"/>
          <a:srcRect r="458" b="14032"/>
          <a:stretch/>
        </p:blipFill>
        <p:spPr>
          <a:xfrm>
            <a:off x="1928192" y="3603605"/>
            <a:ext cx="1983408" cy="2532175"/>
          </a:xfrm>
          <a:prstGeom prst="ellipse">
            <a:avLst/>
          </a:prstGeom>
          <a:ln>
            <a:noFill/>
          </a:ln>
          <a:effectLst>
            <a:softEdge rad="112500"/>
          </a:effectLst>
        </p:spPr>
      </p:pic>
      <p:sp>
        <p:nvSpPr>
          <p:cNvPr id="8" name="ZoneTexte 7">
            <a:extLst>
              <a:ext uri="{FF2B5EF4-FFF2-40B4-BE49-F238E27FC236}">
                <a16:creationId xmlns:a16="http://schemas.microsoft.com/office/drawing/2014/main" id="{9C23ACAE-2EC0-DC5C-DF01-37E47F0C05D2}"/>
              </a:ext>
            </a:extLst>
          </p:cNvPr>
          <p:cNvSpPr txBox="1"/>
          <p:nvPr/>
        </p:nvSpPr>
        <p:spPr>
          <a:xfrm>
            <a:off x="-130644" y="6135780"/>
            <a:ext cx="6101080" cy="523220"/>
          </a:xfrm>
          <a:prstGeom prst="rect">
            <a:avLst/>
          </a:prstGeom>
          <a:noFill/>
        </p:spPr>
        <p:txBody>
          <a:bodyPr wrap="square">
            <a:spAutoFit/>
          </a:bodyPr>
          <a:lstStyle/>
          <a:p>
            <a:pPr algn="ctr"/>
            <a:r>
              <a:rPr lang="fr-CA" sz="1400"/>
              <a:t>PATRICE VALLÉ</a:t>
            </a:r>
          </a:p>
          <a:p>
            <a:pPr algn="ctr"/>
            <a:r>
              <a:rPr lang="fr-CA" sz="1400"/>
              <a:t>OCTOBRE 87 À OCTOBRE 92</a:t>
            </a:r>
          </a:p>
        </p:txBody>
      </p:sp>
      <p:pic>
        <p:nvPicPr>
          <p:cNvPr id="9" name="Image 8">
            <a:extLst>
              <a:ext uri="{FF2B5EF4-FFF2-40B4-BE49-F238E27FC236}">
                <a16:creationId xmlns:a16="http://schemas.microsoft.com/office/drawing/2014/main" id="{EFBDC072-F368-860C-8E80-05150F8E348F}"/>
              </a:ext>
            </a:extLst>
          </p:cNvPr>
          <p:cNvPicPr>
            <a:picLocks noChangeAspect="1"/>
          </p:cNvPicPr>
          <p:nvPr/>
        </p:nvPicPr>
        <p:blipFill>
          <a:blip r:embed="rId6"/>
          <a:stretch>
            <a:fillRect/>
          </a:stretch>
        </p:blipFill>
        <p:spPr>
          <a:xfrm>
            <a:off x="5501273" y="211234"/>
            <a:ext cx="1683206" cy="2444490"/>
          </a:xfrm>
          <a:prstGeom prst="ellipse">
            <a:avLst/>
          </a:prstGeom>
          <a:ln>
            <a:noFill/>
          </a:ln>
          <a:effectLst>
            <a:softEdge rad="112500"/>
          </a:effectLst>
        </p:spPr>
      </p:pic>
      <p:sp>
        <p:nvSpPr>
          <p:cNvPr id="11" name="ZoneTexte 10">
            <a:extLst>
              <a:ext uri="{FF2B5EF4-FFF2-40B4-BE49-F238E27FC236}">
                <a16:creationId xmlns:a16="http://schemas.microsoft.com/office/drawing/2014/main" id="{C5F6A98D-C664-493D-373B-4BF3A81D9B17}"/>
              </a:ext>
            </a:extLst>
          </p:cNvPr>
          <p:cNvSpPr txBox="1"/>
          <p:nvPr/>
        </p:nvSpPr>
        <p:spPr>
          <a:xfrm>
            <a:off x="4903702" y="2655724"/>
            <a:ext cx="3021097" cy="523220"/>
          </a:xfrm>
          <a:prstGeom prst="rect">
            <a:avLst/>
          </a:prstGeom>
          <a:noFill/>
        </p:spPr>
        <p:txBody>
          <a:bodyPr wrap="square">
            <a:spAutoFit/>
          </a:bodyPr>
          <a:lstStyle/>
          <a:p>
            <a:pPr algn="ctr"/>
            <a:r>
              <a:rPr lang="fr-CA" sz="1400"/>
              <a:t>ROGER FRENETTE </a:t>
            </a:r>
          </a:p>
          <a:p>
            <a:pPr algn="ctr"/>
            <a:r>
              <a:rPr lang="fr-CA" sz="1400"/>
              <a:t>OCTOBRE 78 À OCTOBRE 80</a:t>
            </a:r>
          </a:p>
        </p:txBody>
      </p:sp>
      <p:pic>
        <p:nvPicPr>
          <p:cNvPr id="12" name="Image 11">
            <a:extLst>
              <a:ext uri="{FF2B5EF4-FFF2-40B4-BE49-F238E27FC236}">
                <a16:creationId xmlns:a16="http://schemas.microsoft.com/office/drawing/2014/main" id="{908F1FC6-EC58-2D78-EFE0-CF09D7025915}"/>
              </a:ext>
            </a:extLst>
          </p:cNvPr>
          <p:cNvPicPr>
            <a:picLocks noChangeAspect="1"/>
          </p:cNvPicPr>
          <p:nvPr/>
        </p:nvPicPr>
        <p:blipFill>
          <a:blip r:embed="rId7"/>
          <a:stretch>
            <a:fillRect/>
          </a:stretch>
        </p:blipFill>
        <p:spPr>
          <a:xfrm>
            <a:off x="7704574" y="245078"/>
            <a:ext cx="1683206" cy="2362527"/>
          </a:xfrm>
          <a:prstGeom prst="ellipse">
            <a:avLst/>
          </a:prstGeom>
          <a:ln>
            <a:noFill/>
          </a:ln>
          <a:effectLst>
            <a:softEdge rad="112500"/>
          </a:effectLst>
        </p:spPr>
      </p:pic>
      <p:sp>
        <p:nvSpPr>
          <p:cNvPr id="14" name="ZoneTexte 13">
            <a:extLst>
              <a:ext uri="{FF2B5EF4-FFF2-40B4-BE49-F238E27FC236}">
                <a16:creationId xmlns:a16="http://schemas.microsoft.com/office/drawing/2014/main" id="{6F0EFAE2-874C-DF0B-5115-10F57F7D2F21}"/>
              </a:ext>
            </a:extLst>
          </p:cNvPr>
          <p:cNvSpPr txBox="1"/>
          <p:nvPr/>
        </p:nvSpPr>
        <p:spPr>
          <a:xfrm>
            <a:off x="7572554" y="2607605"/>
            <a:ext cx="6167120" cy="523220"/>
          </a:xfrm>
          <a:prstGeom prst="rect">
            <a:avLst/>
          </a:prstGeom>
          <a:noFill/>
        </p:spPr>
        <p:txBody>
          <a:bodyPr wrap="square">
            <a:spAutoFit/>
          </a:bodyPr>
          <a:lstStyle/>
          <a:p>
            <a:r>
              <a:rPr lang="fr-CA" sz="1400"/>
              <a:t>LOUIS-PHILIPPE POULIN</a:t>
            </a:r>
          </a:p>
          <a:p>
            <a:r>
              <a:rPr lang="fr-CA" sz="1400"/>
              <a:t>OCTOBRE 80 À OCTOBRE 87</a:t>
            </a:r>
          </a:p>
        </p:txBody>
      </p:sp>
      <p:pic>
        <p:nvPicPr>
          <p:cNvPr id="15" name="Image 14">
            <a:extLst>
              <a:ext uri="{FF2B5EF4-FFF2-40B4-BE49-F238E27FC236}">
                <a16:creationId xmlns:a16="http://schemas.microsoft.com/office/drawing/2014/main" id="{8726A074-FEB5-4C79-EA03-84E519257EFB}"/>
              </a:ext>
            </a:extLst>
          </p:cNvPr>
          <p:cNvPicPr>
            <a:picLocks noChangeAspect="1"/>
          </p:cNvPicPr>
          <p:nvPr/>
        </p:nvPicPr>
        <p:blipFill rotWithShape="1">
          <a:blip r:embed="rId8">
            <a:extLst>
              <a:ext uri="{BEBA8EAE-BF5A-486C-A8C5-ECC9F3942E4B}">
                <a14:imgProps xmlns:a14="http://schemas.microsoft.com/office/drawing/2010/main">
                  <a14:imgLayer r:embed="rId9">
                    <a14:imgEffect>
                      <a14:sharpenSoften amount="50000"/>
                    </a14:imgEffect>
                  </a14:imgLayer>
                </a14:imgProps>
              </a:ext>
            </a:extLst>
          </a:blip>
          <a:srcRect l="12628" t="2301" r="15690" b="33080"/>
          <a:stretch/>
        </p:blipFill>
        <p:spPr>
          <a:xfrm>
            <a:off x="5677232" y="3413164"/>
            <a:ext cx="2039269" cy="2562760"/>
          </a:xfrm>
          <a:prstGeom prst="ellipse">
            <a:avLst/>
          </a:prstGeom>
          <a:ln>
            <a:noFill/>
          </a:ln>
          <a:effectLst>
            <a:softEdge rad="112500"/>
          </a:effectLst>
        </p:spPr>
      </p:pic>
      <p:sp>
        <p:nvSpPr>
          <p:cNvPr id="17" name="ZoneTexte 16">
            <a:extLst>
              <a:ext uri="{FF2B5EF4-FFF2-40B4-BE49-F238E27FC236}">
                <a16:creationId xmlns:a16="http://schemas.microsoft.com/office/drawing/2014/main" id="{16921158-BDA8-99E8-D358-43C50EA4F078}"/>
              </a:ext>
            </a:extLst>
          </p:cNvPr>
          <p:cNvSpPr txBox="1"/>
          <p:nvPr/>
        </p:nvSpPr>
        <p:spPr>
          <a:xfrm>
            <a:off x="5985421" y="5989069"/>
            <a:ext cx="2190138" cy="523220"/>
          </a:xfrm>
          <a:prstGeom prst="rect">
            <a:avLst/>
          </a:prstGeom>
          <a:noFill/>
        </p:spPr>
        <p:txBody>
          <a:bodyPr wrap="square">
            <a:spAutoFit/>
          </a:bodyPr>
          <a:lstStyle/>
          <a:p>
            <a:r>
              <a:rPr lang="fr-CA" sz="1400"/>
              <a:t>ROLAND FORTIER</a:t>
            </a:r>
          </a:p>
          <a:p>
            <a:r>
              <a:rPr lang="fr-CA" sz="1400"/>
              <a:t>OCTOBRE 92 À  ……..</a:t>
            </a:r>
          </a:p>
        </p:txBody>
      </p:sp>
    </p:spTree>
    <p:extLst>
      <p:ext uri="{BB962C8B-B14F-4D97-AF65-F5344CB8AC3E}">
        <p14:creationId xmlns:p14="http://schemas.microsoft.com/office/powerpoint/2010/main" val="1864278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ABA6762-EF41-7D89-06DD-975319B02A61}"/>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7200"/>
                    </a14:imgEffect>
                    <a14:imgEffect>
                      <a14:brightnessContrast bright="20000" contrast="20000"/>
                    </a14:imgEffect>
                  </a14:imgLayer>
                </a14:imgProps>
              </a:ext>
            </a:extLst>
          </a:blip>
          <a:srcRect l="6237" t="22280" r="4160" b="5811"/>
          <a:stretch/>
        </p:blipFill>
        <p:spPr>
          <a:xfrm>
            <a:off x="1347019" y="816077"/>
            <a:ext cx="7847361" cy="4896465"/>
          </a:xfrm>
          <a:prstGeom prst="rect">
            <a:avLst/>
          </a:prstGeom>
          <a:scene3d>
            <a:camera prst="orthographicFront"/>
            <a:lightRig rig="twoPt" dir="t">
              <a:rot lat="0" lon="0" rev="7800000"/>
            </a:lightRig>
          </a:scene3d>
          <a:sp3d contourW="6350">
            <a:bevelT w="50800" h="16510"/>
            <a:contourClr>
              <a:srgbClr val="C0C0C0"/>
            </a:contourClr>
          </a:sp3d>
        </p:spPr>
      </p:pic>
      <p:sp>
        <p:nvSpPr>
          <p:cNvPr id="3" name="ZoneTexte 2">
            <a:extLst>
              <a:ext uri="{FF2B5EF4-FFF2-40B4-BE49-F238E27FC236}">
                <a16:creationId xmlns:a16="http://schemas.microsoft.com/office/drawing/2014/main" id="{13A08CA2-C4DD-60A1-30DB-D5CAF3E22970}"/>
              </a:ext>
            </a:extLst>
          </p:cNvPr>
          <p:cNvSpPr txBox="1"/>
          <p:nvPr/>
        </p:nvSpPr>
        <p:spPr>
          <a:xfrm>
            <a:off x="135161" y="5982405"/>
            <a:ext cx="11319419" cy="1751190"/>
          </a:xfrm>
          <a:prstGeom prst="rect">
            <a:avLst/>
          </a:prstGeom>
        </p:spPr>
        <p:txBody>
          <a:bodyPr vert="horz" lIns="51435" tIns="25718" rIns="51435" bIns="25718" rtlCol="0">
            <a:normAutofit/>
          </a:bodyPr>
          <a:lstStyle/>
          <a:p>
            <a:pPr>
              <a:spcBef>
                <a:spcPts val="563"/>
              </a:spcBef>
              <a:buClr>
                <a:schemeClr val="accent1"/>
              </a:buClr>
              <a:buSzPct val="80000"/>
              <a:buFont typeface="Wingdings 3" charset="2"/>
              <a:buChar char=""/>
            </a:pPr>
            <a:r>
              <a:rPr lang="en-US" sz="2000">
                <a:solidFill>
                  <a:schemeClr val="tx1">
                    <a:lumMod val="75000"/>
                    <a:lumOff val="25000"/>
                  </a:schemeClr>
                </a:solidFill>
              </a:rPr>
              <a:t>1</a:t>
            </a:r>
            <a:r>
              <a:rPr lang="en-US" sz="2000" baseline="30000">
                <a:solidFill>
                  <a:schemeClr val="tx1">
                    <a:lumMod val="75000"/>
                    <a:lumOff val="25000"/>
                  </a:schemeClr>
                </a:solidFill>
              </a:rPr>
              <a:t>E</a:t>
            </a:r>
            <a:r>
              <a:rPr lang="en-US" sz="2000">
                <a:solidFill>
                  <a:schemeClr val="tx1">
                    <a:lumMod val="75000"/>
                    <a:lumOff val="25000"/>
                  </a:schemeClr>
                </a:solidFill>
              </a:rPr>
              <a:t>  RANGÉE PAUL-ÉMILE GILBERT IRENÉE VACHON LAURIER VEILLEUX</a:t>
            </a:r>
          </a:p>
          <a:p>
            <a:pPr>
              <a:spcBef>
                <a:spcPts val="563"/>
              </a:spcBef>
              <a:buClr>
                <a:schemeClr val="accent1"/>
              </a:buClr>
              <a:buSzPct val="80000"/>
              <a:buFont typeface="Wingdings 3" charset="2"/>
              <a:buChar char=""/>
            </a:pPr>
            <a:r>
              <a:rPr lang="en-US" sz="2000">
                <a:solidFill>
                  <a:schemeClr val="tx1">
                    <a:lumMod val="75000"/>
                    <a:lumOff val="25000"/>
                  </a:schemeClr>
                </a:solidFill>
              </a:rPr>
              <a:t>2</a:t>
            </a:r>
            <a:r>
              <a:rPr lang="en-US" sz="2000" baseline="30000">
                <a:solidFill>
                  <a:schemeClr val="tx1">
                    <a:lumMod val="75000"/>
                    <a:lumOff val="25000"/>
                  </a:schemeClr>
                </a:solidFill>
              </a:rPr>
              <a:t>E</a:t>
            </a:r>
            <a:r>
              <a:rPr lang="en-US" sz="2000">
                <a:solidFill>
                  <a:schemeClr val="tx1">
                    <a:lumMod val="75000"/>
                    <a:lumOff val="25000"/>
                  </a:schemeClr>
                </a:solidFill>
              </a:rPr>
              <a:t> RANGÉE   JEANNE H.BOUTIN  LAURETTA B. CARRIER  SIMONNE L. CARRIER YVONNE V.CARRIER  </a:t>
            </a:r>
          </a:p>
          <a:p>
            <a:pPr>
              <a:spcBef>
                <a:spcPts val="563"/>
              </a:spcBef>
              <a:buClr>
                <a:schemeClr val="accent1"/>
              </a:buClr>
              <a:buSzPct val="80000"/>
              <a:buFont typeface="Wingdings 3" charset="2"/>
              <a:buChar char=""/>
            </a:pPr>
            <a:endParaRPr lang="en-US" sz="1013">
              <a:solidFill>
                <a:schemeClr val="tx1">
                  <a:lumMod val="75000"/>
                  <a:lumOff val="25000"/>
                </a:schemeClr>
              </a:solidFill>
            </a:endParaRPr>
          </a:p>
        </p:txBody>
      </p:sp>
      <p:sp>
        <p:nvSpPr>
          <p:cNvPr id="4" name="ZoneTexte 3">
            <a:extLst>
              <a:ext uri="{FF2B5EF4-FFF2-40B4-BE49-F238E27FC236}">
                <a16:creationId xmlns:a16="http://schemas.microsoft.com/office/drawing/2014/main" id="{9132E462-5FC6-A990-EA02-61C03CEB08FA}"/>
              </a:ext>
            </a:extLst>
          </p:cNvPr>
          <p:cNvSpPr txBox="1"/>
          <p:nvPr/>
        </p:nvSpPr>
        <p:spPr>
          <a:xfrm>
            <a:off x="1219200" y="174739"/>
            <a:ext cx="7875637" cy="742950"/>
          </a:xfrm>
          <a:prstGeom prst="rect">
            <a:avLst/>
          </a:prstGeom>
        </p:spPr>
        <p:txBody>
          <a:bodyPr vert="horz" lIns="51435" tIns="25718" rIns="51435" bIns="25718" rtlCol="0" anchor="t">
            <a:noAutofit/>
          </a:bodyPr>
          <a:lstStyle/>
          <a:p>
            <a:pPr algn="ctr">
              <a:spcBef>
                <a:spcPct val="0"/>
              </a:spcBef>
              <a:spcAft>
                <a:spcPts val="338"/>
              </a:spcAft>
            </a:pPr>
            <a:r>
              <a:rPr lang="en-US" sz="4000" b="1">
                <a:ln w="9525">
                  <a:solidFill>
                    <a:schemeClr val="bg1"/>
                  </a:solidFill>
                  <a:prstDash val="solid"/>
                </a:ln>
                <a:effectLst>
                  <a:outerShdw blurRad="12700" dist="38100" dir="2700000" algn="tl" rotWithShape="0">
                    <a:schemeClr val="bg1">
                      <a:lumMod val="50000"/>
                    </a:schemeClr>
                  </a:outerShdw>
                </a:effectLst>
                <a:latin typeface="+mj-lt"/>
                <a:ea typeface="+mj-ea"/>
                <a:cs typeface="+mj-cs"/>
              </a:rPr>
              <a:t>CONSEIL ADMINIATRATION </a:t>
            </a:r>
          </a:p>
          <a:p>
            <a:pPr algn="ctr">
              <a:spcBef>
                <a:spcPct val="0"/>
              </a:spcBef>
              <a:spcAft>
                <a:spcPts val="338"/>
              </a:spcAft>
            </a:pPr>
            <a:r>
              <a:rPr lang="en-US" sz="4000">
                <a:solidFill>
                  <a:schemeClr val="bg1"/>
                </a:solidFill>
                <a:latin typeface="+mj-lt"/>
                <a:ea typeface="+mj-ea"/>
                <a:cs typeface="+mj-cs"/>
              </a:rPr>
              <a:t>1993-1994</a:t>
            </a:r>
          </a:p>
        </p:txBody>
      </p:sp>
    </p:spTree>
    <p:extLst>
      <p:ext uri="{BB962C8B-B14F-4D97-AF65-F5344CB8AC3E}">
        <p14:creationId xmlns:p14="http://schemas.microsoft.com/office/powerpoint/2010/main" val="3856371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C834AD6-611E-2D81-0C4F-ECE2C0A677F7}"/>
              </a:ext>
            </a:extLst>
          </p:cNvPr>
          <p:cNvSpPr txBox="1"/>
          <p:nvPr/>
        </p:nvSpPr>
        <p:spPr>
          <a:xfrm>
            <a:off x="1568460" y="407624"/>
            <a:ext cx="3536415" cy="707886"/>
          </a:xfrm>
          <a:prstGeom prst="rect">
            <a:avLst/>
          </a:prstGeom>
          <a:noFill/>
        </p:spPr>
        <p:txBody>
          <a:bodyPr wrap="square" rtlCol="0">
            <a:spAutoFit/>
          </a:bodyPr>
          <a:lstStyle/>
          <a:p>
            <a:r>
              <a:rPr lang="fr-CA" sz="4000"/>
              <a:t>1924-2020</a:t>
            </a:r>
          </a:p>
        </p:txBody>
      </p:sp>
      <p:pic>
        <p:nvPicPr>
          <p:cNvPr id="2052" name="Picture 4" descr="Gérard Quirion">
            <a:extLst>
              <a:ext uri="{FF2B5EF4-FFF2-40B4-BE49-F238E27FC236}">
                <a16:creationId xmlns:a16="http://schemas.microsoft.com/office/drawing/2014/main" id="{6713B423-50C4-465E-E2CE-B3D43B428A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15" t="13681" r="75151" b="2854"/>
          <a:stretch/>
        </p:blipFill>
        <p:spPr bwMode="auto">
          <a:xfrm>
            <a:off x="1070865" y="1115510"/>
            <a:ext cx="3414049" cy="46249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C2C0F74F-E01C-EA5D-E2D2-DFD47F3940AF}"/>
              </a:ext>
            </a:extLst>
          </p:cNvPr>
          <p:cNvSpPr txBox="1"/>
          <p:nvPr/>
        </p:nvSpPr>
        <p:spPr>
          <a:xfrm>
            <a:off x="84168" y="5557048"/>
            <a:ext cx="5344886" cy="1200329"/>
          </a:xfrm>
          <a:prstGeom prst="rect">
            <a:avLst/>
          </a:prstGeom>
          <a:noFill/>
        </p:spPr>
        <p:txBody>
          <a:bodyPr wrap="square" rtlCol="0">
            <a:spAutoFit/>
          </a:bodyPr>
          <a:lstStyle/>
          <a:p>
            <a:pPr algn="ctr"/>
            <a:r>
              <a:rPr lang="fr-CA" sz="4000"/>
              <a:t>Gérard Quirion</a:t>
            </a:r>
          </a:p>
          <a:p>
            <a:pPr algn="ctr"/>
            <a:r>
              <a:rPr lang="fr-CA" sz="3200"/>
              <a:t>1995- 2000</a:t>
            </a:r>
          </a:p>
        </p:txBody>
      </p:sp>
      <p:pic>
        <p:nvPicPr>
          <p:cNvPr id="1026" name="Picture 2" descr="marcel_veilleux1">
            <a:extLst>
              <a:ext uri="{FF2B5EF4-FFF2-40B4-BE49-F238E27FC236}">
                <a16:creationId xmlns:a16="http://schemas.microsoft.com/office/drawing/2014/main" id="{972C1B85-588B-6FE9-53CA-E6F3C4DF1D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5667787" y="1022869"/>
            <a:ext cx="3364669" cy="462493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C3523E6F-3A99-5DFF-21CA-58934E2DD737}"/>
              </a:ext>
            </a:extLst>
          </p:cNvPr>
          <p:cNvSpPr txBox="1"/>
          <p:nvPr/>
        </p:nvSpPr>
        <p:spPr>
          <a:xfrm>
            <a:off x="4944378" y="5370500"/>
            <a:ext cx="4811486" cy="1261884"/>
          </a:xfrm>
          <a:prstGeom prst="rect">
            <a:avLst/>
          </a:prstGeom>
          <a:noFill/>
        </p:spPr>
        <p:txBody>
          <a:bodyPr wrap="square" rtlCol="0">
            <a:spAutoFit/>
          </a:bodyPr>
          <a:lstStyle/>
          <a:p>
            <a:pPr algn="ctr"/>
            <a:r>
              <a:rPr lang="fr-CA" sz="4000"/>
              <a:t>Marcel Veilleux</a:t>
            </a:r>
          </a:p>
          <a:p>
            <a:pPr algn="ctr"/>
            <a:r>
              <a:rPr lang="fr-CA" sz="3600"/>
              <a:t>1995-2000</a:t>
            </a:r>
          </a:p>
        </p:txBody>
      </p:sp>
      <p:sp>
        <p:nvSpPr>
          <p:cNvPr id="6" name="ZoneTexte 5">
            <a:extLst>
              <a:ext uri="{FF2B5EF4-FFF2-40B4-BE49-F238E27FC236}">
                <a16:creationId xmlns:a16="http://schemas.microsoft.com/office/drawing/2014/main" id="{8D89E2F6-7AE8-C13F-660E-8D41F334FFBB}"/>
              </a:ext>
            </a:extLst>
          </p:cNvPr>
          <p:cNvSpPr txBox="1"/>
          <p:nvPr/>
        </p:nvSpPr>
        <p:spPr>
          <a:xfrm>
            <a:off x="6096000" y="221076"/>
            <a:ext cx="3254829" cy="707886"/>
          </a:xfrm>
          <a:prstGeom prst="rect">
            <a:avLst/>
          </a:prstGeom>
          <a:noFill/>
        </p:spPr>
        <p:txBody>
          <a:bodyPr wrap="square" rtlCol="0">
            <a:spAutoFit/>
          </a:bodyPr>
          <a:lstStyle/>
          <a:p>
            <a:r>
              <a:rPr lang="fr-CA" sz="4000"/>
              <a:t>1927-2009</a:t>
            </a:r>
          </a:p>
        </p:txBody>
      </p:sp>
      <p:sp>
        <p:nvSpPr>
          <p:cNvPr id="7" name="ZoneTexte 6">
            <a:extLst>
              <a:ext uri="{FF2B5EF4-FFF2-40B4-BE49-F238E27FC236}">
                <a16:creationId xmlns:a16="http://schemas.microsoft.com/office/drawing/2014/main" id="{6A00B426-6C83-AAD1-D225-21C7F22CD80D}"/>
              </a:ext>
            </a:extLst>
          </p:cNvPr>
          <p:cNvSpPr txBox="1"/>
          <p:nvPr/>
        </p:nvSpPr>
        <p:spPr>
          <a:xfrm>
            <a:off x="4165894" y="1209417"/>
            <a:ext cx="1877961" cy="523220"/>
          </a:xfrm>
          <a:prstGeom prst="rect">
            <a:avLst/>
          </a:prstGeom>
          <a:noFill/>
        </p:spPr>
        <p:txBody>
          <a:bodyPr wrap="square">
            <a:spAutoFit/>
          </a:bodyPr>
          <a:lstStyle/>
          <a:p>
            <a:r>
              <a:rPr lang="fr-CA" sz="2800"/>
              <a:t>Directeur</a:t>
            </a:r>
          </a:p>
        </p:txBody>
      </p:sp>
    </p:spTree>
    <p:extLst>
      <p:ext uri="{BB962C8B-B14F-4D97-AF65-F5344CB8AC3E}">
        <p14:creationId xmlns:p14="http://schemas.microsoft.com/office/powerpoint/2010/main" val="33410073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EFD1FC2F-999E-7FC2-7D88-53610D8E94FF}"/>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a14:imgEffect>
                  </a14:imgLayer>
                </a14:imgProps>
              </a:ext>
            </a:extLst>
          </a:blip>
          <a:srcRect l="5676" t="7032" r="6160" b="15102"/>
          <a:stretch/>
        </p:blipFill>
        <p:spPr>
          <a:xfrm>
            <a:off x="1399020" y="1353558"/>
            <a:ext cx="6742090" cy="4550219"/>
          </a:xfrm>
          <a:prstGeom prst="rect">
            <a:avLst/>
          </a:prstGeom>
          <a:ln>
            <a:noFill/>
          </a:ln>
          <a:effectLst>
            <a:softEdge rad="112500"/>
          </a:effectLst>
        </p:spPr>
      </p:pic>
      <p:sp>
        <p:nvSpPr>
          <p:cNvPr id="8" name="ZoneTexte 7">
            <a:extLst>
              <a:ext uri="{FF2B5EF4-FFF2-40B4-BE49-F238E27FC236}">
                <a16:creationId xmlns:a16="http://schemas.microsoft.com/office/drawing/2014/main" id="{A9453221-0988-459D-281C-34ECD20C361B}"/>
              </a:ext>
            </a:extLst>
          </p:cNvPr>
          <p:cNvSpPr txBox="1"/>
          <p:nvPr/>
        </p:nvSpPr>
        <p:spPr>
          <a:xfrm>
            <a:off x="902580" y="374145"/>
            <a:ext cx="7041883" cy="1261884"/>
          </a:xfrm>
          <a:prstGeom prst="rect">
            <a:avLst/>
          </a:prstGeom>
          <a:noFill/>
        </p:spPr>
        <p:txBody>
          <a:bodyPr wrap="square">
            <a:spAutoFit/>
          </a:bodyPr>
          <a:lstStyle/>
          <a:p>
            <a:pPr algn="ctr"/>
            <a:r>
              <a:rPr lang="fr-CA" sz="3600" b="1">
                <a:ln w="9525">
                  <a:solidFill>
                    <a:schemeClr val="bg1"/>
                  </a:solidFill>
                  <a:prstDash val="solid"/>
                </a:ln>
                <a:effectLst>
                  <a:outerShdw blurRad="12700" dist="38100" dir="2700000" algn="tl" rotWithShape="0">
                    <a:schemeClr val="bg1">
                      <a:lumMod val="50000"/>
                    </a:schemeClr>
                  </a:outerShdw>
                </a:effectLst>
              </a:rPr>
              <a:t>CONSEIL ADMINIATRATION </a:t>
            </a:r>
          </a:p>
          <a:p>
            <a:pPr algn="ctr"/>
            <a:r>
              <a:rPr lang="fr-CA" sz="4000"/>
              <a:t>1994-1995</a:t>
            </a:r>
          </a:p>
        </p:txBody>
      </p:sp>
      <p:sp>
        <p:nvSpPr>
          <p:cNvPr id="9" name="Titre 8">
            <a:extLst>
              <a:ext uri="{FF2B5EF4-FFF2-40B4-BE49-F238E27FC236}">
                <a16:creationId xmlns:a16="http://schemas.microsoft.com/office/drawing/2014/main" id="{3E6F0BC6-EDF8-0FF6-6303-61806299A442}"/>
              </a:ext>
            </a:extLst>
          </p:cNvPr>
          <p:cNvSpPr txBox="1">
            <a:spLocks noGrp="1"/>
          </p:cNvSpPr>
          <p:nvPr>
            <p:ph type="title"/>
          </p:nvPr>
        </p:nvSpPr>
        <p:spPr>
          <a:xfrm>
            <a:off x="452284" y="5903777"/>
            <a:ext cx="10825316" cy="707886"/>
          </a:xfrm>
          <a:prstGeom prst="rect">
            <a:avLst/>
          </a:prstGeom>
          <a:noFill/>
        </p:spPr>
        <p:txBody>
          <a:bodyPr wrap="square">
            <a:spAutoFit/>
          </a:bodyPr>
          <a:lstStyle/>
          <a:p>
            <a:r>
              <a:rPr lang="fr-CA" sz="2000">
                <a:solidFill>
                  <a:schemeClr val="tx1"/>
                </a:solidFill>
              </a:rPr>
              <a:t>1</a:t>
            </a:r>
            <a:r>
              <a:rPr lang="fr-CA" sz="2000" baseline="30000">
                <a:solidFill>
                  <a:schemeClr val="tx1"/>
                </a:solidFill>
              </a:rPr>
              <a:t>E</a:t>
            </a:r>
            <a:r>
              <a:rPr lang="fr-CA" sz="2000">
                <a:solidFill>
                  <a:schemeClr val="tx1"/>
                </a:solidFill>
              </a:rPr>
              <a:t>  RANGÉE JEANNE VEILLEUX   SIMONNE L. CARRIER  YVONNE V.CARRIER </a:t>
            </a:r>
          </a:p>
          <a:p>
            <a:r>
              <a:rPr lang="fr-CA" sz="2000">
                <a:solidFill>
                  <a:schemeClr val="tx1"/>
                </a:solidFill>
              </a:rPr>
              <a:t>2</a:t>
            </a:r>
            <a:r>
              <a:rPr lang="fr-CA" sz="2000" baseline="30000">
                <a:solidFill>
                  <a:schemeClr val="tx1"/>
                </a:solidFill>
              </a:rPr>
              <a:t>E</a:t>
            </a:r>
            <a:r>
              <a:rPr lang="fr-CA" sz="2000">
                <a:solidFill>
                  <a:schemeClr val="tx1"/>
                </a:solidFill>
              </a:rPr>
              <a:t> LAURIER VEILLEUX  PAUL-ÉMILE GILBERT  GÉRARD QUIRION CAMILLE ST-PIERRE</a:t>
            </a:r>
          </a:p>
        </p:txBody>
      </p:sp>
    </p:spTree>
    <p:extLst>
      <p:ext uri="{BB962C8B-B14F-4D97-AF65-F5344CB8AC3E}">
        <p14:creationId xmlns:p14="http://schemas.microsoft.com/office/powerpoint/2010/main" val="37116920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1267E155-3D91-9C2F-9408-308024A78928}"/>
              </a:ext>
            </a:extLst>
          </p:cNvPr>
          <p:cNvSpPr txBox="1"/>
          <p:nvPr/>
        </p:nvSpPr>
        <p:spPr>
          <a:xfrm>
            <a:off x="473480" y="152224"/>
            <a:ext cx="4157414" cy="742950"/>
          </a:xfrm>
          <a:prstGeom prst="rect">
            <a:avLst/>
          </a:prstGeom>
        </p:spPr>
        <p:txBody>
          <a:bodyPr vert="horz" lIns="51435" tIns="25718" rIns="51435" bIns="25718" rtlCol="0" anchor="ctr">
            <a:noAutofit/>
          </a:bodyPr>
          <a:lstStyle/>
          <a:p>
            <a:pPr algn="ctr">
              <a:lnSpc>
                <a:spcPct val="90000"/>
              </a:lnSpc>
              <a:spcBef>
                <a:spcPct val="0"/>
              </a:spcBef>
              <a:spcAft>
                <a:spcPts val="338"/>
              </a:spcAft>
            </a:pPr>
            <a:r>
              <a:rPr lang="en-US" sz="2400" b="1">
                <a:ln w="9525">
                  <a:solidFill>
                    <a:schemeClr val="bg1"/>
                  </a:solidFill>
                  <a:prstDash val="solid"/>
                </a:ln>
                <a:effectLst>
                  <a:outerShdw blurRad="12700" dist="38100" dir="2700000" algn="tl" rotWithShape="0">
                    <a:schemeClr val="bg1">
                      <a:lumMod val="50000"/>
                    </a:schemeClr>
                  </a:outerShdw>
                </a:effectLst>
                <a:latin typeface="+mj-lt"/>
                <a:ea typeface="+mj-ea"/>
                <a:cs typeface="+mj-cs"/>
              </a:rPr>
              <a:t>CONSEIL ADMINIATRATION </a:t>
            </a:r>
          </a:p>
          <a:p>
            <a:pPr algn="ctr">
              <a:lnSpc>
                <a:spcPct val="90000"/>
              </a:lnSpc>
              <a:spcBef>
                <a:spcPct val="0"/>
              </a:spcBef>
              <a:spcAft>
                <a:spcPts val="338"/>
              </a:spcAft>
            </a:pPr>
            <a:r>
              <a:rPr lang="en-US" sz="2400">
                <a:latin typeface="+mj-lt"/>
                <a:ea typeface="+mj-ea"/>
                <a:cs typeface="+mj-cs"/>
              </a:rPr>
              <a:t>1995-1996</a:t>
            </a:r>
          </a:p>
        </p:txBody>
      </p:sp>
      <p:sp>
        <p:nvSpPr>
          <p:cNvPr id="4" name="ZoneTexte 3">
            <a:extLst>
              <a:ext uri="{FF2B5EF4-FFF2-40B4-BE49-F238E27FC236}">
                <a16:creationId xmlns:a16="http://schemas.microsoft.com/office/drawing/2014/main" id="{CFAFC5C6-317B-BE3E-CB7A-0C6B26DBF6EB}"/>
              </a:ext>
            </a:extLst>
          </p:cNvPr>
          <p:cNvSpPr txBox="1"/>
          <p:nvPr/>
        </p:nvSpPr>
        <p:spPr>
          <a:xfrm>
            <a:off x="6469565" y="1329155"/>
            <a:ext cx="3608499" cy="3829138"/>
          </a:xfrm>
          <a:prstGeom prst="rect">
            <a:avLst/>
          </a:prstGeom>
        </p:spPr>
        <p:txBody>
          <a:bodyPr vert="horz" lIns="51435" tIns="25718" rIns="51435" bIns="25718" rtlCol="0">
            <a:normAutofit fontScale="92500" lnSpcReduction="10000"/>
          </a:bodyPr>
          <a:lstStyle/>
          <a:p>
            <a:pPr>
              <a:lnSpc>
                <a:spcPct val="90000"/>
              </a:lnSpc>
              <a:spcBef>
                <a:spcPts val="563"/>
              </a:spcBef>
              <a:buClr>
                <a:schemeClr val="accent1"/>
              </a:buClr>
              <a:buSzPct val="80000"/>
              <a:buFont typeface="Wingdings 3" charset="2"/>
              <a:buChar char=""/>
            </a:pPr>
            <a:r>
              <a:rPr lang="en-US" sz="2000" dirty="0">
                <a:solidFill>
                  <a:schemeClr val="tx1">
                    <a:lumMod val="75000"/>
                    <a:lumOff val="25000"/>
                  </a:schemeClr>
                </a:solidFill>
              </a:rPr>
              <a:t>1</a:t>
            </a:r>
            <a:r>
              <a:rPr lang="en-US" sz="2000" baseline="30000" dirty="0">
                <a:solidFill>
                  <a:schemeClr val="tx1">
                    <a:lumMod val="75000"/>
                    <a:lumOff val="25000"/>
                  </a:schemeClr>
                </a:solidFill>
              </a:rPr>
              <a:t>e </a:t>
            </a:r>
            <a:r>
              <a:rPr lang="en-US" sz="2000" dirty="0">
                <a:solidFill>
                  <a:schemeClr val="tx1">
                    <a:lumMod val="75000"/>
                    <a:lumOff val="25000"/>
                  </a:schemeClr>
                </a:solidFill>
              </a:rPr>
              <a:t>HAUT  CAMILLE ST-PIERRE PAUL-ÉMILE GILBERT  MARCEL VEILLEUX JEANNE P.VEILLEUX   SIMONNE L. CARRIER GÉRARD QUIRION YVONNE V.CARRIER </a:t>
            </a:r>
          </a:p>
          <a:p>
            <a:pPr>
              <a:lnSpc>
                <a:spcPct val="90000"/>
              </a:lnSpc>
              <a:spcBef>
                <a:spcPts val="563"/>
              </a:spcBef>
              <a:buClr>
                <a:schemeClr val="accent1"/>
              </a:buClr>
              <a:buSzPct val="80000"/>
              <a:buFont typeface="Wingdings 3" charset="2"/>
              <a:buChar char=""/>
            </a:pPr>
            <a:endParaRPr lang="en-US" sz="2000" dirty="0">
              <a:solidFill>
                <a:schemeClr val="tx1">
                  <a:lumMod val="75000"/>
                  <a:lumOff val="25000"/>
                </a:schemeClr>
              </a:solidFill>
            </a:endParaRPr>
          </a:p>
          <a:p>
            <a:pPr>
              <a:lnSpc>
                <a:spcPct val="90000"/>
              </a:lnSpc>
              <a:spcBef>
                <a:spcPts val="563"/>
              </a:spcBef>
              <a:buClr>
                <a:schemeClr val="accent1"/>
              </a:buClr>
              <a:buSzPct val="80000"/>
              <a:buFont typeface="Wingdings 3" charset="2"/>
              <a:buChar char=""/>
            </a:pPr>
            <a:endParaRPr lang="en-US" sz="2000" dirty="0">
              <a:solidFill>
                <a:schemeClr val="tx1">
                  <a:lumMod val="75000"/>
                  <a:lumOff val="25000"/>
                </a:schemeClr>
              </a:solidFill>
            </a:endParaRPr>
          </a:p>
          <a:p>
            <a:pPr>
              <a:lnSpc>
                <a:spcPct val="90000"/>
              </a:lnSpc>
              <a:spcBef>
                <a:spcPts val="563"/>
              </a:spcBef>
              <a:buClr>
                <a:schemeClr val="accent1"/>
              </a:buClr>
              <a:buSzPct val="80000"/>
              <a:buFont typeface="Wingdings 3" charset="2"/>
              <a:buChar char=""/>
            </a:pPr>
            <a:endParaRPr lang="en-US" sz="2000" dirty="0">
              <a:solidFill>
                <a:schemeClr val="tx1">
                  <a:lumMod val="75000"/>
                  <a:lumOff val="25000"/>
                </a:schemeClr>
              </a:solidFill>
            </a:endParaRPr>
          </a:p>
          <a:p>
            <a:pPr>
              <a:lnSpc>
                <a:spcPct val="90000"/>
              </a:lnSpc>
              <a:spcBef>
                <a:spcPts val="563"/>
              </a:spcBef>
              <a:buClr>
                <a:schemeClr val="accent1"/>
              </a:buClr>
              <a:buSzPct val="80000"/>
            </a:pPr>
            <a:endParaRPr lang="en-US" sz="2000" dirty="0">
              <a:solidFill>
                <a:schemeClr val="tx1">
                  <a:lumMod val="75000"/>
                  <a:lumOff val="25000"/>
                </a:schemeClr>
              </a:solidFill>
            </a:endParaRPr>
          </a:p>
          <a:p>
            <a:pPr>
              <a:lnSpc>
                <a:spcPct val="90000"/>
              </a:lnSpc>
              <a:spcBef>
                <a:spcPts val="563"/>
              </a:spcBef>
              <a:buClr>
                <a:schemeClr val="accent1"/>
              </a:buClr>
              <a:buSzPct val="80000"/>
              <a:buFont typeface="Wingdings 3" charset="2"/>
              <a:buChar char=""/>
            </a:pPr>
            <a:r>
              <a:rPr lang="en-US" sz="2000" dirty="0">
                <a:solidFill>
                  <a:schemeClr val="tx1">
                    <a:lumMod val="75000"/>
                    <a:lumOff val="25000"/>
                  </a:schemeClr>
                </a:solidFill>
              </a:rPr>
              <a:t>2</a:t>
            </a:r>
            <a:r>
              <a:rPr lang="en-US" sz="2000" baseline="30000" dirty="0">
                <a:solidFill>
                  <a:schemeClr val="tx1">
                    <a:lumMod val="75000"/>
                    <a:lumOff val="25000"/>
                  </a:schemeClr>
                </a:solidFill>
              </a:rPr>
              <a:t>e </a:t>
            </a:r>
            <a:r>
              <a:rPr lang="en-US" sz="2000" dirty="0">
                <a:solidFill>
                  <a:schemeClr val="tx1">
                    <a:lumMod val="75000"/>
                    <a:lumOff val="25000"/>
                  </a:schemeClr>
                </a:solidFill>
              </a:rPr>
              <a:t>BAS MARCEL VEILLEUX CAMILLE ST-PIERRE PAUL-ÉMILE GILBERT  SIMONNE L. CARRIER YVONNE V.CARRIER JEANNE P.VEILLEUX GÉRARD QUIRION </a:t>
            </a:r>
          </a:p>
        </p:txBody>
      </p:sp>
      <p:pic>
        <p:nvPicPr>
          <p:cNvPr id="5" name="Image 4">
            <a:extLst>
              <a:ext uri="{FF2B5EF4-FFF2-40B4-BE49-F238E27FC236}">
                <a16:creationId xmlns:a16="http://schemas.microsoft.com/office/drawing/2014/main" id="{EC2D6872-01EA-BF21-E5A7-F08C14107B6D}"/>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saturation sat="66000"/>
                    </a14:imgEffect>
                    <a14:imgEffect>
                      <a14:brightnessContrast bright="20000" contrast="40000"/>
                    </a14:imgEffect>
                  </a14:imgLayer>
                </a14:imgProps>
              </a:ext>
            </a:extLst>
          </a:blip>
          <a:srcRect t="22509" r="291"/>
          <a:stretch/>
        </p:blipFill>
        <p:spPr>
          <a:xfrm>
            <a:off x="473480" y="1053896"/>
            <a:ext cx="5691198" cy="1846619"/>
          </a:xfrm>
          <a:prstGeom prst="rect">
            <a:avLst/>
          </a:prstGeom>
          <a:ln>
            <a:noFill/>
          </a:ln>
          <a:effectLst>
            <a:outerShdw blurRad="292100" dist="139700" dir="2700000" algn="tl" rotWithShape="0">
              <a:srgbClr val="333333">
                <a:alpha val="65000"/>
              </a:srgbClr>
            </a:outerShdw>
          </a:effectLst>
        </p:spPr>
      </p:pic>
      <p:pic>
        <p:nvPicPr>
          <p:cNvPr id="6" name="Image 5">
            <a:extLst>
              <a:ext uri="{FF2B5EF4-FFF2-40B4-BE49-F238E27FC236}">
                <a16:creationId xmlns:a16="http://schemas.microsoft.com/office/drawing/2014/main" id="{779F17FB-3B82-50AF-8C2A-C36E9289020F}"/>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40000"/>
                    </a14:imgEffect>
                  </a14:imgLayer>
                </a14:imgProps>
              </a:ext>
            </a:extLst>
          </a:blip>
          <a:stretch>
            <a:fillRect/>
          </a:stretch>
        </p:blipFill>
        <p:spPr>
          <a:xfrm>
            <a:off x="353506" y="3243723"/>
            <a:ext cx="5951662" cy="2901437"/>
          </a:xfrm>
          <a:prstGeom prst="rect">
            <a:avLst/>
          </a:prstGeom>
          <a:ln>
            <a:noFill/>
          </a:ln>
          <a:effectLst>
            <a:softEdge rad="112500"/>
          </a:effectLst>
        </p:spPr>
      </p:pic>
    </p:spTree>
    <p:extLst>
      <p:ext uri="{BB962C8B-B14F-4D97-AF65-F5344CB8AC3E}">
        <p14:creationId xmlns:p14="http://schemas.microsoft.com/office/powerpoint/2010/main" val="33660100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Jeanne Poulin">
            <a:extLst>
              <a:ext uri="{FF2B5EF4-FFF2-40B4-BE49-F238E27FC236}">
                <a16:creationId xmlns:a16="http://schemas.microsoft.com/office/drawing/2014/main" id="{096F5151-516C-1F45-9B88-E70F882F4B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264" t="1328" r="2518" b="3272"/>
          <a:stretch/>
        </p:blipFill>
        <p:spPr bwMode="auto">
          <a:xfrm>
            <a:off x="980501" y="1222872"/>
            <a:ext cx="3249975" cy="49796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631F41E9-125E-5D2F-8214-8DBC09F5AF6C}"/>
              </a:ext>
            </a:extLst>
          </p:cNvPr>
          <p:cNvSpPr txBox="1"/>
          <p:nvPr/>
        </p:nvSpPr>
        <p:spPr>
          <a:xfrm>
            <a:off x="4629576" y="1486134"/>
            <a:ext cx="4803354" cy="3293209"/>
          </a:xfrm>
          <a:prstGeom prst="rect">
            <a:avLst/>
          </a:prstGeom>
          <a:noFill/>
        </p:spPr>
        <p:txBody>
          <a:bodyPr wrap="square" rtlCol="0">
            <a:spAutoFit/>
          </a:bodyPr>
          <a:lstStyle/>
          <a:p>
            <a:pPr algn="ctr"/>
            <a:r>
              <a:rPr lang="fr-CA" sz="4000"/>
              <a:t>Jeanne </a:t>
            </a:r>
          </a:p>
          <a:p>
            <a:pPr algn="ctr"/>
            <a:r>
              <a:rPr lang="fr-CA" sz="4000"/>
              <a:t>Poulin Veilleux</a:t>
            </a:r>
          </a:p>
          <a:p>
            <a:pPr algn="ctr"/>
            <a:endParaRPr lang="fr-CA" sz="3200"/>
          </a:p>
          <a:p>
            <a:pPr algn="ctr"/>
            <a:r>
              <a:rPr lang="fr-CA" sz="3200"/>
              <a:t>Directrice 1995-1996</a:t>
            </a:r>
          </a:p>
          <a:p>
            <a:pPr algn="ctr"/>
            <a:endParaRPr lang="fr-CA" sz="3200"/>
          </a:p>
          <a:p>
            <a:pPr algn="ctr"/>
            <a:r>
              <a:rPr lang="fr-CA" sz="3200"/>
              <a:t>9</a:t>
            </a:r>
            <a:r>
              <a:rPr lang="fr-CA" sz="3200" baseline="30000"/>
              <a:t>e</a:t>
            </a:r>
            <a:r>
              <a:rPr lang="fr-CA" sz="3200"/>
              <a:t> Trésorière 1996-…….</a:t>
            </a:r>
          </a:p>
        </p:txBody>
      </p:sp>
      <p:sp>
        <p:nvSpPr>
          <p:cNvPr id="2" name="ZoneTexte 1">
            <a:extLst>
              <a:ext uri="{FF2B5EF4-FFF2-40B4-BE49-F238E27FC236}">
                <a16:creationId xmlns:a16="http://schemas.microsoft.com/office/drawing/2014/main" id="{9D90CD80-AD33-7028-12D9-D175F04A9F09}"/>
              </a:ext>
            </a:extLst>
          </p:cNvPr>
          <p:cNvSpPr txBox="1"/>
          <p:nvPr/>
        </p:nvSpPr>
        <p:spPr>
          <a:xfrm>
            <a:off x="1266677" y="468086"/>
            <a:ext cx="3569728" cy="707886"/>
          </a:xfrm>
          <a:prstGeom prst="rect">
            <a:avLst/>
          </a:prstGeom>
          <a:noFill/>
        </p:spPr>
        <p:txBody>
          <a:bodyPr wrap="square" rtlCol="0">
            <a:spAutoFit/>
          </a:bodyPr>
          <a:lstStyle/>
          <a:p>
            <a:r>
              <a:rPr lang="fr-CA" sz="4000"/>
              <a:t>1932-2022</a:t>
            </a:r>
          </a:p>
        </p:txBody>
      </p:sp>
    </p:spTree>
    <p:extLst>
      <p:ext uri="{BB962C8B-B14F-4D97-AF65-F5344CB8AC3E}">
        <p14:creationId xmlns:p14="http://schemas.microsoft.com/office/powerpoint/2010/main" val="6487734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D0C4AB7-79D8-F020-92C7-F7234070D2CE}"/>
              </a:ext>
            </a:extLst>
          </p:cNvPr>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5300"/>
                    </a14:imgEffect>
                    <a14:imgEffect>
                      <a14:brightnessContrast bright="20000" contrast="20000"/>
                    </a14:imgEffect>
                  </a14:imgLayer>
                </a14:imgProps>
              </a:ext>
            </a:extLst>
          </a:blip>
          <a:srcRect l="8534" t="6619" r="7944" b="19772"/>
          <a:stretch/>
        </p:blipFill>
        <p:spPr>
          <a:xfrm>
            <a:off x="1504726" y="977016"/>
            <a:ext cx="7012154" cy="4739147"/>
          </a:xfrm>
          <a:prstGeom prst="rect">
            <a:avLst/>
          </a:prstGeom>
          <a:ln>
            <a:noFill/>
          </a:ln>
          <a:effectLst>
            <a:softEdge rad="112500"/>
          </a:effectLst>
        </p:spPr>
      </p:pic>
      <p:sp>
        <p:nvSpPr>
          <p:cNvPr id="3" name="ZoneTexte 2">
            <a:extLst>
              <a:ext uri="{FF2B5EF4-FFF2-40B4-BE49-F238E27FC236}">
                <a16:creationId xmlns:a16="http://schemas.microsoft.com/office/drawing/2014/main" id="{B36F274E-3B77-5366-74C7-36C71B316497}"/>
              </a:ext>
            </a:extLst>
          </p:cNvPr>
          <p:cNvSpPr txBox="1"/>
          <p:nvPr/>
        </p:nvSpPr>
        <p:spPr>
          <a:xfrm>
            <a:off x="1939490" y="146019"/>
            <a:ext cx="6142626" cy="830997"/>
          </a:xfrm>
          <a:prstGeom prst="rect">
            <a:avLst/>
          </a:prstGeom>
          <a:noFill/>
        </p:spPr>
        <p:txBody>
          <a:bodyPr wrap="square">
            <a:spAutoFit/>
          </a:bodyPr>
          <a:lstStyle/>
          <a:p>
            <a:pPr algn="ctr"/>
            <a:r>
              <a:rPr lang="fr-CA" sz="2400" b="1">
                <a:ln w="9525">
                  <a:solidFill>
                    <a:schemeClr val="bg1"/>
                  </a:solidFill>
                  <a:prstDash val="solid"/>
                </a:ln>
                <a:effectLst>
                  <a:outerShdw blurRad="12700" dist="38100" dir="2700000" algn="tl" rotWithShape="0">
                    <a:schemeClr val="bg1">
                      <a:lumMod val="50000"/>
                    </a:schemeClr>
                  </a:outerShdw>
                </a:effectLst>
              </a:rPr>
              <a:t>CONSEIL ADMINIATRATION </a:t>
            </a:r>
          </a:p>
          <a:p>
            <a:pPr algn="ctr"/>
            <a:r>
              <a:rPr lang="fr-CA" sz="2400"/>
              <a:t>1996-1997</a:t>
            </a:r>
          </a:p>
        </p:txBody>
      </p:sp>
      <p:sp>
        <p:nvSpPr>
          <p:cNvPr id="4" name="ZoneTexte 3">
            <a:extLst>
              <a:ext uri="{FF2B5EF4-FFF2-40B4-BE49-F238E27FC236}">
                <a16:creationId xmlns:a16="http://schemas.microsoft.com/office/drawing/2014/main" id="{6E997475-CCF2-90CA-6F8C-D4A2A3E44410}"/>
              </a:ext>
            </a:extLst>
          </p:cNvPr>
          <p:cNvSpPr txBox="1"/>
          <p:nvPr/>
        </p:nvSpPr>
        <p:spPr>
          <a:xfrm>
            <a:off x="344130" y="5887365"/>
            <a:ext cx="10805651" cy="707886"/>
          </a:xfrm>
          <a:prstGeom prst="rect">
            <a:avLst/>
          </a:prstGeom>
          <a:noFill/>
        </p:spPr>
        <p:txBody>
          <a:bodyPr wrap="square">
            <a:spAutoFit/>
          </a:bodyPr>
          <a:lstStyle/>
          <a:p>
            <a:r>
              <a:rPr lang="fr-CA" sz="2000"/>
              <a:t>1</a:t>
            </a:r>
            <a:r>
              <a:rPr lang="fr-CA" sz="2000" baseline="30000"/>
              <a:t>E RANGÉE</a:t>
            </a:r>
            <a:r>
              <a:rPr lang="fr-CA" sz="2000"/>
              <a:t> SIMONNE L. CARRIER YVONNE V.CARRIER JEANNE P.VEILLEUX </a:t>
            </a:r>
          </a:p>
          <a:p>
            <a:r>
              <a:rPr lang="fr-CA" sz="2000"/>
              <a:t>2</a:t>
            </a:r>
            <a:r>
              <a:rPr lang="fr-CA" sz="2000" baseline="30000"/>
              <a:t>E</a:t>
            </a:r>
            <a:r>
              <a:rPr lang="fr-CA" sz="2000"/>
              <a:t>   CAMILLE ST-PIERRE GÉRARD QUIRION PAUL-ÉMILE GILBERT MARCEL VEILLEUX</a:t>
            </a:r>
          </a:p>
        </p:txBody>
      </p:sp>
    </p:spTree>
    <p:extLst>
      <p:ext uri="{BB962C8B-B14F-4D97-AF65-F5344CB8AC3E}">
        <p14:creationId xmlns:p14="http://schemas.microsoft.com/office/powerpoint/2010/main" val="89057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Sans titre">
            <a:extLst>
              <a:ext uri="{FF2B5EF4-FFF2-40B4-BE49-F238E27FC236}">
                <a16:creationId xmlns:a16="http://schemas.microsoft.com/office/drawing/2014/main" id="{3D4E0663-C321-4E1B-44A5-C4F7F090FE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701" y="811516"/>
            <a:ext cx="3994255" cy="55626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B53E2499-0320-D171-A3FD-56BDBB5F4D2B}"/>
              </a:ext>
            </a:extLst>
          </p:cNvPr>
          <p:cNvSpPr txBox="1"/>
          <p:nvPr/>
        </p:nvSpPr>
        <p:spPr>
          <a:xfrm>
            <a:off x="1281328" y="226741"/>
            <a:ext cx="2481943" cy="584775"/>
          </a:xfrm>
          <a:prstGeom prst="rect">
            <a:avLst/>
          </a:prstGeom>
          <a:noFill/>
        </p:spPr>
        <p:txBody>
          <a:bodyPr wrap="square" rtlCol="0">
            <a:spAutoFit/>
          </a:bodyPr>
          <a:lstStyle/>
          <a:p>
            <a:r>
              <a:rPr lang="fr-CA" sz="3200"/>
              <a:t>1931-2013</a:t>
            </a:r>
          </a:p>
        </p:txBody>
      </p:sp>
      <p:sp>
        <p:nvSpPr>
          <p:cNvPr id="4" name="ZoneTexte 3">
            <a:extLst>
              <a:ext uri="{FF2B5EF4-FFF2-40B4-BE49-F238E27FC236}">
                <a16:creationId xmlns:a16="http://schemas.microsoft.com/office/drawing/2014/main" id="{F48E9A1C-F78D-6BD2-72F4-EEC833F43330}"/>
              </a:ext>
            </a:extLst>
          </p:cNvPr>
          <p:cNvSpPr txBox="1"/>
          <p:nvPr/>
        </p:nvSpPr>
        <p:spPr>
          <a:xfrm>
            <a:off x="4996542" y="1110343"/>
            <a:ext cx="4191001" cy="5478423"/>
          </a:xfrm>
          <a:prstGeom prst="rect">
            <a:avLst/>
          </a:prstGeom>
          <a:noFill/>
        </p:spPr>
        <p:txBody>
          <a:bodyPr wrap="square" rtlCol="0">
            <a:spAutoFit/>
          </a:bodyPr>
          <a:lstStyle/>
          <a:p>
            <a:endParaRPr lang="fr-CA" sz="4000"/>
          </a:p>
          <a:p>
            <a:pPr algn="ctr"/>
            <a:r>
              <a:rPr lang="fr-CA" sz="3200"/>
              <a:t>13</a:t>
            </a:r>
            <a:r>
              <a:rPr lang="fr-CA" sz="3200" baseline="30000"/>
              <a:t>e</a:t>
            </a:r>
            <a:r>
              <a:rPr lang="fr-CA" sz="3200"/>
              <a:t> Vice-président</a:t>
            </a:r>
          </a:p>
          <a:p>
            <a:pPr algn="ctr"/>
            <a:r>
              <a:rPr lang="fr-CA" sz="4000"/>
              <a:t>1995-1997</a:t>
            </a:r>
          </a:p>
          <a:p>
            <a:pPr algn="ctr"/>
            <a:r>
              <a:rPr lang="fr-CA" sz="4000"/>
              <a:t>2000-</a:t>
            </a:r>
          </a:p>
          <a:p>
            <a:pPr algn="ctr"/>
            <a:r>
              <a:rPr lang="fr-CA" sz="3200"/>
              <a:t>Directeur 1992-1995</a:t>
            </a:r>
          </a:p>
          <a:p>
            <a:pPr algn="ctr"/>
            <a:r>
              <a:rPr lang="fr-CA" sz="4000"/>
              <a:t>8</a:t>
            </a:r>
            <a:r>
              <a:rPr lang="fr-CA" sz="4000" baseline="30000"/>
              <a:t>e</a:t>
            </a:r>
            <a:r>
              <a:rPr lang="fr-CA" sz="4000"/>
              <a:t> </a:t>
            </a:r>
            <a:r>
              <a:rPr lang="fr-CA" sz="4000" baseline="30000"/>
              <a:t>président</a:t>
            </a:r>
            <a:endParaRPr lang="fr-CA" sz="4000"/>
          </a:p>
          <a:p>
            <a:pPr algn="ctr"/>
            <a:r>
              <a:rPr lang="fr-CA" sz="3200"/>
              <a:t>1997-	2000</a:t>
            </a:r>
          </a:p>
          <a:p>
            <a:pPr algn="ctr"/>
            <a:r>
              <a:rPr lang="fr-CA" sz="3200"/>
              <a:t>10</a:t>
            </a:r>
            <a:r>
              <a:rPr lang="fr-CA" sz="3200" baseline="30000"/>
              <a:t>e</a:t>
            </a:r>
            <a:r>
              <a:rPr lang="fr-CA" sz="3200"/>
              <a:t> président</a:t>
            </a:r>
          </a:p>
          <a:p>
            <a:pPr algn="ctr"/>
            <a:r>
              <a:rPr lang="fr-CA" sz="3200"/>
              <a:t>2009-	2010</a:t>
            </a:r>
          </a:p>
          <a:p>
            <a:r>
              <a:rPr lang="fr-CA"/>
              <a:t> </a:t>
            </a:r>
          </a:p>
        </p:txBody>
      </p:sp>
      <p:sp>
        <p:nvSpPr>
          <p:cNvPr id="5" name="ZoneTexte 4">
            <a:extLst>
              <a:ext uri="{FF2B5EF4-FFF2-40B4-BE49-F238E27FC236}">
                <a16:creationId xmlns:a16="http://schemas.microsoft.com/office/drawing/2014/main" id="{51DB2062-1237-03BC-C536-6CD704E7BBDA}"/>
              </a:ext>
            </a:extLst>
          </p:cNvPr>
          <p:cNvSpPr txBox="1"/>
          <p:nvPr/>
        </p:nvSpPr>
        <p:spPr>
          <a:xfrm>
            <a:off x="4996542" y="355155"/>
            <a:ext cx="4702629" cy="646331"/>
          </a:xfrm>
          <a:prstGeom prst="rect">
            <a:avLst/>
          </a:prstGeom>
          <a:noFill/>
        </p:spPr>
        <p:txBody>
          <a:bodyPr wrap="square" rtlCol="0">
            <a:spAutoFit/>
          </a:bodyPr>
          <a:lstStyle/>
          <a:p>
            <a:r>
              <a:rPr lang="fr-CA" sz="3600"/>
              <a:t>Paul-Émile Gilbert</a:t>
            </a:r>
          </a:p>
        </p:txBody>
      </p:sp>
    </p:spTree>
    <p:extLst>
      <p:ext uri="{BB962C8B-B14F-4D97-AF65-F5344CB8AC3E}">
        <p14:creationId xmlns:p14="http://schemas.microsoft.com/office/powerpoint/2010/main" val="14484892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17C32F80-D754-FEF6-57C8-E8273F6CED36}"/>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11264" t="3896" r="8874" b="26604"/>
          <a:stretch/>
        </p:blipFill>
        <p:spPr>
          <a:xfrm>
            <a:off x="363983" y="301604"/>
            <a:ext cx="5840172" cy="3694305"/>
          </a:xfrm>
          <a:prstGeom prst="rect">
            <a:avLst/>
          </a:prstGeom>
          <a:ln>
            <a:noFill/>
          </a:ln>
          <a:effectLst>
            <a:softEdge rad="112500"/>
          </a:effectLst>
        </p:spPr>
      </p:pic>
      <p:sp>
        <p:nvSpPr>
          <p:cNvPr id="4" name="ZoneTexte 3">
            <a:extLst>
              <a:ext uri="{FF2B5EF4-FFF2-40B4-BE49-F238E27FC236}">
                <a16:creationId xmlns:a16="http://schemas.microsoft.com/office/drawing/2014/main" id="{CCB0B634-285C-4488-F100-ED896F68CE75}"/>
              </a:ext>
            </a:extLst>
          </p:cNvPr>
          <p:cNvSpPr txBox="1"/>
          <p:nvPr/>
        </p:nvSpPr>
        <p:spPr>
          <a:xfrm>
            <a:off x="5164034" y="1224581"/>
            <a:ext cx="5616215" cy="1015663"/>
          </a:xfrm>
          <a:prstGeom prst="rect">
            <a:avLst/>
          </a:prstGeom>
          <a:noFill/>
        </p:spPr>
        <p:txBody>
          <a:bodyPr wrap="square">
            <a:spAutoFit/>
          </a:bodyPr>
          <a:lstStyle/>
          <a:p>
            <a:pPr algn="ctr"/>
            <a:r>
              <a:rPr lang="fr-CA" sz="2000" b="1">
                <a:ln w="9525">
                  <a:solidFill>
                    <a:schemeClr val="bg1"/>
                  </a:solidFill>
                  <a:prstDash val="solid"/>
                </a:ln>
                <a:effectLst>
                  <a:outerShdw blurRad="12700" dist="38100" dir="2700000" algn="tl" rotWithShape="0">
                    <a:schemeClr val="bg1">
                      <a:lumMod val="50000"/>
                    </a:schemeClr>
                  </a:outerShdw>
                </a:effectLst>
              </a:rPr>
              <a:t>CONSEIL ADMINIATRATION </a:t>
            </a:r>
          </a:p>
          <a:p>
            <a:pPr algn="ctr"/>
            <a:r>
              <a:rPr lang="fr-CA" sz="2000" b="1">
                <a:ln w="9525">
                  <a:solidFill>
                    <a:schemeClr val="bg1"/>
                  </a:solidFill>
                  <a:prstDash val="solid"/>
                </a:ln>
                <a:effectLst>
                  <a:outerShdw blurRad="12700" dist="38100" dir="2700000" algn="tl" rotWithShape="0">
                    <a:schemeClr val="bg1">
                      <a:lumMod val="50000"/>
                    </a:schemeClr>
                  </a:outerShdw>
                </a:effectLst>
              </a:rPr>
              <a:t>COMITÉ SECTEUR</a:t>
            </a:r>
          </a:p>
          <a:p>
            <a:pPr algn="ctr"/>
            <a:r>
              <a:rPr lang="fr-CA" sz="2000"/>
              <a:t>1997-1998</a:t>
            </a:r>
          </a:p>
        </p:txBody>
      </p:sp>
      <p:sp>
        <p:nvSpPr>
          <p:cNvPr id="5" name="ZoneTexte 4">
            <a:extLst>
              <a:ext uri="{FF2B5EF4-FFF2-40B4-BE49-F238E27FC236}">
                <a16:creationId xmlns:a16="http://schemas.microsoft.com/office/drawing/2014/main" id="{CBFB0113-FBDC-FDDC-EEDB-9FD003C46B80}"/>
              </a:ext>
            </a:extLst>
          </p:cNvPr>
          <p:cNvSpPr txBox="1"/>
          <p:nvPr/>
        </p:nvSpPr>
        <p:spPr>
          <a:xfrm>
            <a:off x="570271" y="5751573"/>
            <a:ext cx="9625780" cy="830997"/>
          </a:xfrm>
          <a:prstGeom prst="rect">
            <a:avLst/>
          </a:prstGeom>
          <a:noFill/>
        </p:spPr>
        <p:txBody>
          <a:bodyPr wrap="square">
            <a:spAutoFit/>
          </a:bodyPr>
          <a:lstStyle/>
          <a:p>
            <a:r>
              <a:rPr lang="fr-CA" sz="2400"/>
              <a:t>CAMILLE ST-PIERRE JEANNE P.VEILLEUX  JEAN-LUC GAGNON </a:t>
            </a:r>
          </a:p>
          <a:p>
            <a:r>
              <a:rPr lang="fr-CA" sz="2400"/>
              <a:t> PAUL-ÉMILE GILBERT YVONNE V.CARRIER GÉRARD QUIRION</a:t>
            </a:r>
          </a:p>
        </p:txBody>
      </p:sp>
      <p:pic>
        <p:nvPicPr>
          <p:cNvPr id="6" name="Image 5">
            <a:extLst>
              <a:ext uri="{FF2B5EF4-FFF2-40B4-BE49-F238E27FC236}">
                <a16:creationId xmlns:a16="http://schemas.microsoft.com/office/drawing/2014/main" id="{76837E0C-A80C-183C-41DA-1535F72C6295}"/>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brightnessContrast bright="20000" contrast="40000"/>
                    </a14:imgEffect>
                  </a14:imgLayer>
                </a14:imgProps>
              </a:ext>
            </a:extLst>
          </a:blip>
          <a:stretch>
            <a:fillRect/>
          </a:stretch>
        </p:blipFill>
        <p:spPr>
          <a:xfrm>
            <a:off x="1396370" y="4231645"/>
            <a:ext cx="5725748" cy="1339173"/>
          </a:xfrm>
          <a:prstGeom prst="rect">
            <a:avLst/>
          </a:prstGeom>
          <a:ln>
            <a:noFill/>
          </a:ln>
          <a:effectLst>
            <a:softEdge rad="112500"/>
          </a:effectLst>
        </p:spPr>
      </p:pic>
    </p:spTree>
    <p:extLst>
      <p:ext uri="{BB962C8B-B14F-4D97-AF65-F5344CB8AC3E}">
        <p14:creationId xmlns:p14="http://schemas.microsoft.com/office/powerpoint/2010/main" val="2383156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33)">
            <a:extLst>
              <a:ext uri="{FF2B5EF4-FFF2-40B4-BE49-F238E27FC236}">
                <a16:creationId xmlns:a16="http://schemas.microsoft.com/office/drawing/2014/main" id="{8CEF55B0-9522-D089-2B0F-01CC58611303}"/>
              </a:ext>
            </a:extLst>
          </p:cNvPr>
          <p:cNvPicPr>
            <a:picLocks noGrp="1" noChangeAspect="1"/>
          </p:cNvPicPr>
          <p:nvPr isPhoto="1"/>
        </p:nvPicPr>
        <p:blipFill rotWithShape="1">
          <a:blip r:embed="rId2">
            <a:extLst>
              <a:ext uri="{28A0092B-C50C-407E-A947-70E740481C1C}">
                <a14:useLocalDpi xmlns:a14="http://schemas.microsoft.com/office/drawing/2010/main" val="0"/>
              </a:ext>
            </a:extLst>
          </a:blip>
          <a:srcRect l="6785" t="62079" r="15246" b="5458"/>
          <a:stretch/>
        </p:blipFill>
        <p:spPr>
          <a:xfrm>
            <a:off x="299884" y="696489"/>
            <a:ext cx="7870721" cy="5077886"/>
          </a:xfrm>
          <a:prstGeom prst="rect">
            <a:avLst/>
          </a:prstGeom>
          <a:ln>
            <a:noFill/>
          </a:ln>
          <a:effectLst>
            <a:softEdge rad="112500"/>
          </a:effectLst>
        </p:spPr>
      </p:pic>
      <p:sp>
        <p:nvSpPr>
          <p:cNvPr id="3" name="ZoneTexte 2">
            <a:extLst>
              <a:ext uri="{FF2B5EF4-FFF2-40B4-BE49-F238E27FC236}">
                <a16:creationId xmlns:a16="http://schemas.microsoft.com/office/drawing/2014/main" id="{0241C59E-197A-A14A-81E3-DD007305FDD5}"/>
              </a:ext>
            </a:extLst>
          </p:cNvPr>
          <p:cNvSpPr txBox="1"/>
          <p:nvPr/>
        </p:nvSpPr>
        <p:spPr>
          <a:xfrm>
            <a:off x="299885" y="188658"/>
            <a:ext cx="8578644" cy="507831"/>
          </a:xfrm>
          <a:prstGeom prst="rect">
            <a:avLst/>
          </a:prstGeom>
          <a:noFill/>
        </p:spPr>
        <p:txBody>
          <a:bodyPr wrap="square" rtlCol="0">
            <a:spAutoFit/>
          </a:bodyPr>
          <a:lstStyle/>
          <a:p>
            <a:pPr algn="ctr"/>
            <a:r>
              <a:rPr lang="fr-CA" sz="2700"/>
              <a:t>Conseil administration1999 avec Madame Ruel </a:t>
            </a:r>
          </a:p>
        </p:txBody>
      </p:sp>
      <p:sp>
        <p:nvSpPr>
          <p:cNvPr id="4" name="ZoneTexte 3">
            <a:extLst>
              <a:ext uri="{FF2B5EF4-FFF2-40B4-BE49-F238E27FC236}">
                <a16:creationId xmlns:a16="http://schemas.microsoft.com/office/drawing/2014/main" id="{FF65A85A-A19A-6E03-8891-4D128AFDF28E}"/>
              </a:ext>
            </a:extLst>
          </p:cNvPr>
          <p:cNvSpPr txBox="1"/>
          <p:nvPr/>
        </p:nvSpPr>
        <p:spPr>
          <a:xfrm>
            <a:off x="462117" y="5900862"/>
            <a:ext cx="11090786" cy="707886"/>
          </a:xfrm>
          <a:prstGeom prst="rect">
            <a:avLst/>
          </a:prstGeom>
          <a:noFill/>
        </p:spPr>
        <p:txBody>
          <a:bodyPr wrap="square" rtlCol="0">
            <a:spAutoFit/>
          </a:bodyPr>
          <a:lstStyle/>
          <a:p>
            <a:r>
              <a:rPr lang="fr-CA" sz="2000"/>
              <a:t>Camille St-Pierre Yvonne Veilleux Paul-Émile Gilbert</a:t>
            </a:r>
          </a:p>
          <a:p>
            <a:r>
              <a:rPr lang="fr-CA" sz="2000"/>
              <a:t>Jeanne Poulin Marcel Veilleux Gérard Quirion Jean-Luc Gagnon</a:t>
            </a:r>
          </a:p>
        </p:txBody>
      </p:sp>
    </p:spTree>
    <p:extLst>
      <p:ext uri="{BB962C8B-B14F-4D97-AF65-F5344CB8AC3E}">
        <p14:creationId xmlns:p14="http://schemas.microsoft.com/office/powerpoint/2010/main" val="21902622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40D3935-D7D8-E1DF-3C72-09707701BA02}"/>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Lst>
          </a:blip>
          <a:srcRect l="5500" t="2211" r="11368" b="25423"/>
          <a:stretch/>
        </p:blipFill>
        <p:spPr>
          <a:xfrm>
            <a:off x="1453588" y="1141503"/>
            <a:ext cx="6827061" cy="4551373"/>
          </a:xfrm>
          <a:prstGeom prst="rect">
            <a:avLst/>
          </a:prstGeom>
          <a:ln>
            <a:noFill/>
          </a:ln>
          <a:effectLst>
            <a:softEdge rad="112500"/>
          </a:effectLst>
        </p:spPr>
      </p:pic>
      <p:sp>
        <p:nvSpPr>
          <p:cNvPr id="3" name="ZoneTexte 2">
            <a:extLst>
              <a:ext uri="{FF2B5EF4-FFF2-40B4-BE49-F238E27FC236}">
                <a16:creationId xmlns:a16="http://schemas.microsoft.com/office/drawing/2014/main" id="{3C056BFB-C244-ED6C-9475-A49DD414571D}"/>
              </a:ext>
            </a:extLst>
          </p:cNvPr>
          <p:cNvSpPr txBox="1"/>
          <p:nvPr/>
        </p:nvSpPr>
        <p:spPr>
          <a:xfrm>
            <a:off x="1699395" y="209136"/>
            <a:ext cx="5483068" cy="1015663"/>
          </a:xfrm>
          <a:prstGeom prst="rect">
            <a:avLst/>
          </a:prstGeom>
          <a:noFill/>
        </p:spPr>
        <p:txBody>
          <a:bodyPr wrap="square">
            <a:spAutoFit/>
          </a:bodyPr>
          <a:lstStyle/>
          <a:p>
            <a:pPr algn="ctr"/>
            <a:r>
              <a:rPr lang="fr-CA" sz="3000" b="1">
                <a:ln w="9525">
                  <a:solidFill>
                    <a:schemeClr val="bg1"/>
                  </a:solidFill>
                  <a:prstDash val="solid"/>
                </a:ln>
                <a:effectLst>
                  <a:outerShdw blurRad="12700" dist="38100" dir="2700000" algn="tl" rotWithShape="0">
                    <a:schemeClr val="bg1">
                      <a:lumMod val="50000"/>
                    </a:schemeClr>
                  </a:outerShdw>
                </a:effectLst>
              </a:rPr>
              <a:t>CONSEIL ADMINISTRATION </a:t>
            </a:r>
          </a:p>
          <a:p>
            <a:pPr algn="ctr"/>
            <a:r>
              <a:rPr lang="fr-CA" sz="3000"/>
              <a:t>1999-2000</a:t>
            </a:r>
          </a:p>
        </p:txBody>
      </p:sp>
      <p:sp>
        <p:nvSpPr>
          <p:cNvPr id="5" name="ZoneTexte 4">
            <a:extLst>
              <a:ext uri="{FF2B5EF4-FFF2-40B4-BE49-F238E27FC236}">
                <a16:creationId xmlns:a16="http://schemas.microsoft.com/office/drawing/2014/main" id="{2D73B4D0-A1E8-9EA7-9434-ABF9A7C75668}"/>
              </a:ext>
            </a:extLst>
          </p:cNvPr>
          <p:cNvSpPr txBox="1"/>
          <p:nvPr/>
        </p:nvSpPr>
        <p:spPr>
          <a:xfrm>
            <a:off x="290927" y="5804968"/>
            <a:ext cx="10268917" cy="707886"/>
          </a:xfrm>
          <a:prstGeom prst="rect">
            <a:avLst/>
          </a:prstGeom>
          <a:noFill/>
        </p:spPr>
        <p:txBody>
          <a:bodyPr wrap="square">
            <a:spAutoFit/>
          </a:bodyPr>
          <a:lstStyle/>
          <a:p>
            <a:r>
              <a:rPr lang="fr-CA" sz="2000"/>
              <a:t>1E RANGÉE JEANNE P.VEILLEUX PAUL-ÉMILE GILBERT YVONNE V.CARRIER</a:t>
            </a:r>
          </a:p>
          <a:p>
            <a:r>
              <a:rPr lang="fr-CA" sz="2000"/>
              <a:t>2</a:t>
            </a:r>
            <a:r>
              <a:rPr lang="fr-CA" sz="2000" baseline="30000"/>
              <a:t>E</a:t>
            </a:r>
            <a:r>
              <a:rPr lang="fr-CA" sz="2000"/>
              <a:t> RANGÉE  MARCEL VEILLEUX MONIQUE L.VACHON GÉRARD QUIRION JEAN-LUC GAGNON</a:t>
            </a:r>
          </a:p>
        </p:txBody>
      </p:sp>
    </p:spTree>
    <p:extLst>
      <p:ext uri="{BB962C8B-B14F-4D97-AF65-F5344CB8AC3E}">
        <p14:creationId xmlns:p14="http://schemas.microsoft.com/office/powerpoint/2010/main" val="3641715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18FAB9B-F7B8-DB00-BC17-2465F30737E5}"/>
              </a:ext>
            </a:extLst>
          </p:cNvPr>
          <p:cNvSpPr txBox="1"/>
          <p:nvPr/>
        </p:nvSpPr>
        <p:spPr>
          <a:xfrm>
            <a:off x="298269" y="2196193"/>
            <a:ext cx="9601200" cy="3493264"/>
          </a:xfrm>
          <a:prstGeom prst="rect">
            <a:avLst/>
          </a:prstGeom>
          <a:noFill/>
        </p:spPr>
        <p:txBody>
          <a:bodyPr wrap="square">
            <a:spAutoFit/>
          </a:bodyPr>
          <a:lstStyle/>
          <a:p>
            <a:pPr algn="ctr">
              <a:spcBef>
                <a:spcPct val="0"/>
              </a:spcBef>
              <a:spcAft>
                <a:spcPts val="338"/>
              </a:spcAft>
            </a:pPr>
            <a:r>
              <a:rPr lang="en-US" sz="7200" b="1">
                <a:ln/>
                <a:effectLst>
                  <a:outerShdw blurRad="38100" dist="19050" dir="2700000" algn="tl" rotWithShape="0">
                    <a:schemeClr val="dk1">
                      <a:lumMod val="50000"/>
                      <a:alpha val="40000"/>
                    </a:schemeClr>
                  </a:outerShdw>
                </a:effectLst>
                <a:latin typeface="+mj-lt"/>
                <a:ea typeface="+mj-ea"/>
                <a:cs typeface="+mj-cs"/>
              </a:rPr>
              <a:t>Souvenirs des </a:t>
            </a:r>
            <a:r>
              <a:rPr lang="en-US" sz="7200" b="1" err="1">
                <a:ln/>
                <a:effectLst>
                  <a:outerShdw blurRad="38100" dist="19050" dir="2700000" algn="tl" rotWithShape="0">
                    <a:schemeClr val="dk1">
                      <a:lumMod val="50000"/>
                      <a:alpha val="40000"/>
                    </a:schemeClr>
                  </a:outerShdw>
                </a:effectLst>
                <a:latin typeface="+mj-lt"/>
                <a:ea typeface="+mj-ea"/>
                <a:cs typeface="+mj-cs"/>
              </a:rPr>
              <a:t>années</a:t>
            </a:r>
            <a:endParaRPr lang="en-US" sz="7200" b="1">
              <a:ln/>
              <a:effectLst>
                <a:outerShdw blurRad="38100" dist="19050" dir="2700000" algn="tl" rotWithShape="0">
                  <a:schemeClr val="dk1">
                    <a:lumMod val="50000"/>
                    <a:alpha val="40000"/>
                  </a:schemeClr>
                </a:outerShdw>
              </a:effectLst>
              <a:latin typeface="+mj-lt"/>
              <a:ea typeface="+mj-ea"/>
              <a:cs typeface="+mj-cs"/>
            </a:endParaRPr>
          </a:p>
          <a:p>
            <a:pPr algn="ctr">
              <a:spcBef>
                <a:spcPct val="0"/>
              </a:spcBef>
              <a:spcAft>
                <a:spcPts val="338"/>
              </a:spcAft>
            </a:pPr>
            <a:r>
              <a:rPr lang="en-US" sz="7200" b="1">
                <a:ln/>
                <a:effectLst>
                  <a:outerShdw blurRad="38100" dist="19050" dir="2700000" algn="tl" rotWithShape="0">
                    <a:schemeClr val="dk1">
                      <a:lumMod val="50000"/>
                      <a:alpha val="40000"/>
                    </a:schemeClr>
                  </a:outerShdw>
                </a:effectLst>
                <a:latin typeface="+mj-lt"/>
                <a:ea typeface="+mj-ea"/>
                <a:cs typeface="+mj-cs"/>
              </a:rPr>
              <a:t> </a:t>
            </a:r>
          </a:p>
          <a:p>
            <a:pPr algn="ctr">
              <a:spcBef>
                <a:spcPct val="0"/>
              </a:spcBef>
              <a:spcAft>
                <a:spcPts val="338"/>
              </a:spcAft>
            </a:pPr>
            <a:r>
              <a:rPr lang="en-US" sz="7200" b="1">
                <a:ln/>
                <a:effectLst>
                  <a:outerShdw blurRad="38100" dist="19050" dir="2700000" algn="tl" rotWithShape="0">
                    <a:schemeClr val="dk1">
                      <a:lumMod val="50000"/>
                      <a:alpha val="40000"/>
                    </a:schemeClr>
                  </a:outerShdw>
                </a:effectLst>
                <a:latin typeface="+mj-lt"/>
                <a:ea typeface="+mj-ea"/>
                <a:cs typeface="+mj-cs"/>
              </a:rPr>
              <a:t>2000 À 2024 </a:t>
            </a:r>
          </a:p>
        </p:txBody>
      </p:sp>
    </p:spTree>
    <p:extLst>
      <p:ext uri="{BB962C8B-B14F-4D97-AF65-F5344CB8AC3E}">
        <p14:creationId xmlns:p14="http://schemas.microsoft.com/office/powerpoint/2010/main" val="3735160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Jean-Luc Gagnon (1943 2022), avis décès, necrologie, obituary">
            <a:extLst>
              <a:ext uri="{FF2B5EF4-FFF2-40B4-BE49-F238E27FC236}">
                <a16:creationId xmlns:a16="http://schemas.microsoft.com/office/drawing/2014/main" id="{6291FDD0-3975-8B29-EDEA-C49F442D2A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321" y="1057227"/>
            <a:ext cx="3964382" cy="54510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ZoneTexte 1">
            <a:extLst>
              <a:ext uri="{FF2B5EF4-FFF2-40B4-BE49-F238E27FC236}">
                <a16:creationId xmlns:a16="http://schemas.microsoft.com/office/drawing/2014/main" id="{8EF0C51A-BF02-65CA-AE78-4D4985C4F06D}"/>
              </a:ext>
            </a:extLst>
          </p:cNvPr>
          <p:cNvSpPr txBox="1"/>
          <p:nvPr/>
        </p:nvSpPr>
        <p:spPr>
          <a:xfrm>
            <a:off x="4337559" y="1269263"/>
            <a:ext cx="5132439" cy="1692771"/>
          </a:xfrm>
          <a:prstGeom prst="rect">
            <a:avLst/>
          </a:prstGeom>
          <a:noFill/>
        </p:spPr>
        <p:txBody>
          <a:bodyPr wrap="square" rtlCol="0">
            <a:spAutoFit/>
          </a:bodyPr>
          <a:lstStyle/>
          <a:p>
            <a:pPr algn="ctr"/>
            <a:r>
              <a:rPr lang="fr-CA" sz="4000"/>
              <a:t>Jean-Luc Gagnon</a:t>
            </a:r>
          </a:p>
          <a:p>
            <a:pPr algn="ctr"/>
            <a:r>
              <a:rPr lang="fr-CA" sz="3200"/>
              <a:t>9</a:t>
            </a:r>
            <a:r>
              <a:rPr lang="fr-CA" sz="3200" baseline="30000"/>
              <a:t>e</a:t>
            </a:r>
            <a:r>
              <a:rPr lang="fr-CA" sz="3200"/>
              <a:t> Président de  </a:t>
            </a:r>
          </a:p>
          <a:p>
            <a:pPr algn="ctr"/>
            <a:r>
              <a:rPr lang="fr-CA" sz="3200"/>
              <a:t>sept 2000  mai 2009        </a:t>
            </a:r>
          </a:p>
        </p:txBody>
      </p:sp>
      <p:sp>
        <p:nvSpPr>
          <p:cNvPr id="3" name="Rectangle 2">
            <a:extLst>
              <a:ext uri="{FF2B5EF4-FFF2-40B4-BE49-F238E27FC236}">
                <a16:creationId xmlns:a16="http://schemas.microsoft.com/office/drawing/2014/main" id="{EE5047BC-F952-2BF0-3A28-5496EC22AF97}"/>
              </a:ext>
            </a:extLst>
          </p:cNvPr>
          <p:cNvSpPr/>
          <p:nvPr/>
        </p:nvSpPr>
        <p:spPr>
          <a:xfrm>
            <a:off x="545388" y="0"/>
            <a:ext cx="3350597" cy="923330"/>
          </a:xfrm>
          <a:prstGeom prst="rect">
            <a:avLst/>
          </a:prstGeom>
          <a:noFill/>
        </p:spPr>
        <p:txBody>
          <a:bodyPr wrap="none" lIns="91440" tIns="45720" rIns="91440" bIns="45720">
            <a:spAutoFit/>
          </a:bodyPr>
          <a:lstStyle/>
          <a:p>
            <a:pPr algn="ctr"/>
            <a:r>
              <a:rPr lang="fr-FR" sz="5400" b="0" cap="none" spc="0">
                <a:ln w="0"/>
                <a:solidFill>
                  <a:schemeClr val="tx1"/>
                </a:solidFill>
                <a:effectLst>
                  <a:outerShdw blurRad="38100" dist="19050" dir="2700000" algn="tl" rotWithShape="0">
                    <a:schemeClr val="dk1">
                      <a:alpha val="40000"/>
                    </a:schemeClr>
                  </a:outerShdw>
                </a:effectLst>
              </a:rPr>
              <a:t>1943-2022</a:t>
            </a:r>
          </a:p>
        </p:txBody>
      </p:sp>
    </p:spTree>
    <p:extLst>
      <p:ext uri="{BB962C8B-B14F-4D97-AF65-F5344CB8AC3E}">
        <p14:creationId xmlns:p14="http://schemas.microsoft.com/office/powerpoint/2010/main" val="20241293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D42636B8-1384-45A7-F49E-4A0A7FAF15DF}"/>
              </a:ext>
            </a:extLst>
          </p:cNvPr>
          <p:cNvSpPr txBox="1"/>
          <p:nvPr/>
        </p:nvSpPr>
        <p:spPr>
          <a:xfrm>
            <a:off x="1346200" y="855133"/>
            <a:ext cx="5918200" cy="1938992"/>
          </a:xfrm>
          <a:prstGeom prst="rect">
            <a:avLst/>
          </a:prstGeom>
          <a:noFill/>
        </p:spPr>
        <p:txBody>
          <a:bodyPr wrap="square" rtlCol="0">
            <a:spAutoFit/>
          </a:bodyPr>
          <a:lstStyle/>
          <a:p>
            <a:endParaRPr lang="fr-CA" sz="4000"/>
          </a:p>
          <a:p>
            <a:r>
              <a:rPr lang="fr-CA" sz="4000"/>
              <a:t>Marcel Ferland</a:t>
            </a:r>
          </a:p>
          <a:p>
            <a:r>
              <a:rPr lang="fr-CA" sz="4000"/>
              <a:t>Trésorier 2001-2010</a:t>
            </a:r>
          </a:p>
        </p:txBody>
      </p:sp>
      <p:pic>
        <p:nvPicPr>
          <p:cNvPr id="4" name="Image 3">
            <a:extLst>
              <a:ext uri="{FF2B5EF4-FFF2-40B4-BE49-F238E27FC236}">
                <a16:creationId xmlns:a16="http://schemas.microsoft.com/office/drawing/2014/main" id="{3D5A55D6-7DD5-4216-B5B7-D136549E70E7}"/>
              </a:ext>
            </a:extLst>
          </p:cNvPr>
          <p:cNvPicPr>
            <a:picLocks noChangeAspect="1"/>
          </p:cNvPicPr>
          <p:nvPr/>
        </p:nvPicPr>
        <p:blipFill>
          <a:blip r:embed="rId2"/>
          <a:stretch>
            <a:fillRect/>
          </a:stretch>
        </p:blipFill>
        <p:spPr>
          <a:xfrm>
            <a:off x="6172200" y="2317574"/>
            <a:ext cx="3723352" cy="3749524"/>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03875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E790B1B8-276F-F958-05B9-F248A299BB10}"/>
              </a:ext>
            </a:extLst>
          </p:cNvPr>
          <p:cNvSpPr txBox="1"/>
          <p:nvPr/>
        </p:nvSpPr>
        <p:spPr>
          <a:xfrm>
            <a:off x="5335177" y="2994043"/>
            <a:ext cx="4873841" cy="1354217"/>
          </a:xfrm>
          <a:prstGeom prst="rect">
            <a:avLst/>
          </a:prstGeom>
          <a:noFill/>
        </p:spPr>
        <p:txBody>
          <a:bodyPr wrap="square">
            <a:spAutoFit/>
          </a:bodyPr>
          <a:lstStyle/>
          <a:p>
            <a:r>
              <a:rPr lang="fr-CA" sz="3200"/>
              <a:t>Gérard Roy</a:t>
            </a:r>
          </a:p>
          <a:p>
            <a:r>
              <a:rPr lang="fr-CA" sz="3200"/>
              <a:t>10e Président 2010-2011</a:t>
            </a:r>
          </a:p>
          <a:p>
            <a:endParaRPr lang="fr-CA" sz="1800"/>
          </a:p>
        </p:txBody>
      </p:sp>
      <p:pic>
        <p:nvPicPr>
          <p:cNvPr id="1026" name="Picture 2" descr="IMG_3600">
            <a:extLst>
              <a:ext uri="{FF2B5EF4-FFF2-40B4-BE49-F238E27FC236}">
                <a16:creationId xmlns:a16="http://schemas.microsoft.com/office/drawing/2014/main" id="{FB07B07B-C844-F5D3-D0DF-83FD4716548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colorTemperature colorTemp="4700"/>
                    </a14:imgEffect>
                  </a14:imgLayer>
                </a14:imgProps>
              </a:ext>
              <a:ext uri="{28A0092B-C50C-407E-A947-70E740481C1C}">
                <a14:useLocalDpi xmlns:a14="http://schemas.microsoft.com/office/drawing/2010/main" val="0"/>
              </a:ext>
            </a:extLst>
          </a:blip>
          <a:srcRect/>
          <a:stretch>
            <a:fillRect/>
          </a:stretch>
        </p:blipFill>
        <p:spPr bwMode="auto">
          <a:xfrm>
            <a:off x="603827" y="1168939"/>
            <a:ext cx="4518276" cy="426550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987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0AF4BAD-A799-BFA1-1E74-506C5CC7BE39}"/>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7795" t="998" r="10198"/>
          <a:stretch/>
        </p:blipFill>
        <p:spPr>
          <a:xfrm>
            <a:off x="570956" y="2283969"/>
            <a:ext cx="3057412" cy="3856855"/>
          </a:xfrm>
          <a:prstGeom prst="ellipse">
            <a:avLst/>
          </a:prstGeom>
          <a:ln>
            <a:noFill/>
          </a:ln>
          <a:effectLst>
            <a:softEdge rad="112500"/>
          </a:effectLst>
        </p:spPr>
      </p:pic>
      <p:sp>
        <p:nvSpPr>
          <p:cNvPr id="4" name="ZoneTexte 3">
            <a:extLst>
              <a:ext uri="{FF2B5EF4-FFF2-40B4-BE49-F238E27FC236}">
                <a16:creationId xmlns:a16="http://schemas.microsoft.com/office/drawing/2014/main" id="{C2E1FF34-C0F1-B98B-43CD-85DDA2619C4C}"/>
              </a:ext>
            </a:extLst>
          </p:cNvPr>
          <p:cNvSpPr txBox="1"/>
          <p:nvPr/>
        </p:nvSpPr>
        <p:spPr>
          <a:xfrm>
            <a:off x="-255531" y="93460"/>
            <a:ext cx="4473678" cy="1200329"/>
          </a:xfrm>
          <a:prstGeom prst="rect">
            <a:avLst/>
          </a:prstGeom>
          <a:noFill/>
        </p:spPr>
        <p:txBody>
          <a:bodyPr wrap="square" rtlCol="0">
            <a:spAutoFit/>
          </a:bodyPr>
          <a:lstStyle/>
          <a:p>
            <a:pPr algn="ctr"/>
            <a:r>
              <a:rPr lang="fr-CA" sz="4000"/>
              <a:t>Denise Talbot</a:t>
            </a:r>
          </a:p>
          <a:p>
            <a:pPr algn="ctr"/>
            <a:r>
              <a:rPr lang="fr-CA" sz="3200"/>
              <a:t>1946-2013</a:t>
            </a:r>
          </a:p>
        </p:txBody>
      </p:sp>
      <p:sp>
        <p:nvSpPr>
          <p:cNvPr id="7" name="ZoneTexte 6">
            <a:extLst>
              <a:ext uri="{FF2B5EF4-FFF2-40B4-BE49-F238E27FC236}">
                <a16:creationId xmlns:a16="http://schemas.microsoft.com/office/drawing/2014/main" id="{727498A3-E978-FB57-68FE-7399E275B2EA}"/>
              </a:ext>
            </a:extLst>
          </p:cNvPr>
          <p:cNvSpPr txBox="1"/>
          <p:nvPr/>
        </p:nvSpPr>
        <p:spPr>
          <a:xfrm>
            <a:off x="5324054" y="4147161"/>
            <a:ext cx="4473677" cy="2308324"/>
          </a:xfrm>
          <a:prstGeom prst="rect">
            <a:avLst/>
          </a:prstGeom>
          <a:noFill/>
        </p:spPr>
        <p:txBody>
          <a:bodyPr wrap="square" rtlCol="0">
            <a:spAutoFit/>
          </a:bodyPr>
          <a:lstStyle/>
          <a:p>
            <a:pPr algn="ctr"/>
            <a:r>
              <a:rPr lang="fr-CA" sz="4000"/>
              <a:t>Michel  Lachance</a:t>
            </a:r>
          </a:p>
          <a:p>
            <a:pPr algn="ctr"/>
            <a:r>
              <a:rPr lang="fr-CA" sz="3200"/>
              <a:t>Secrétaire 2009 </a:t>
            </a:r>
          </a:p>
          <a:p>
            <a:pPr algn="ctr"/>
            <a:r>
              <a:rPr lang="fr-CA" sz="3200"/>
              <a:t>vice-président 2010</a:t>
            </a:r>
          </a:p>
          <a:p>
            <a:endParaRPr lang="fr-CA" sz="4000"/>
          </a:p>
        </p:txBody>
      </p:sp>
      <p:sp>
        <p:nvSpPr>
          <p:cNvPr id="8" name="ZoneTexte 7">
            <a:extLst>
              <a:ext uri="{FF2B5EF4-FFF2-40B4-BE49-F238E27FC236}">
                <a16:creationId xmlns:a16="http://schemas.microsoft.com/office/drawing/2014/main" id="{E0ABCED5-625C-7F87-4E04-F078E6FF6C40}"/>
              </a:ext>
            </a:extLst>
          </p:cNvPr>
          <p:cNvSpPr txBox="1"/>
          <p:nvPr/>
        </p:nvSpPr>
        <p:spPr>
          <a:xfrm>
            <a:off x="202130" y="1236720"/>
            <a:ext cx="3578942" cy="584775"/>
          </a:xfrm>
          <a:prstGeom prst="rect">
            <a:avLst/>
          </a:prstGeom>
          <a:noFill/>
        </p:spPr>
        <p:txBody>
          <a:bodyPr wrap="square" rtlCol="0">
            <a:spAutoFit/>
          </a:bodyPr>
          <a:lstStyle/>
          <a:p>
            <a:r>
              <a:rPr lang="fr-CA" sz="3200"/>
              <a:t>   Secrétaire 2010</a:t>
            </a:r>
          </a:p>
        </p:txBody>
      </p:sp>
      <p:pic>
        <p:nvPicPr>
          <p:cNvPr id="5" name="Image 4" descr="Une image contenant personne, Visage humain, tissu, habits&#10;&#10;Description générée automatiquement">
            <a:extLst>
              <a:ext uri="{FF2B5EF4-FFF2-40B4-BE49-F238E27FC236}">
                <a16:creationId xmlns:a16="http://schemas.microsoft.com/office/drawing/2014/main" id="{CF03C59F-65F9-36A5-8F97-BB14E95B8F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8710" y="0"/>
            <a:ext cx="3265816" cy="4229100"/>
          </a:xfrm>
          <a:prstGeom prst="ellipse">
            <a:avLst/>
          </a:prstGeom>
          <a:ln>
            <a:noFill/>
          </a:ln>
          <a:effectLst>
            <a:softEdge rad="112500"/>
          </a:effectLst>
        </p:spPr>
      </p:pic>
    </p:spTree>
    <p:extLst>
      <p:ext uri="{BB962C8B-B14F-4D97-AF65-F5344CB8AC3E}">
        <p14:creationId xmlns:p14="http://schemas.microsoft.com/office/powerpoint/2010/main" val="1860005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C438C9D-6E2A-9A4E-D4D9-0C2DE525827F}"/>
              </a:ext>
            </a:extLst>
          </p:cNvPr>
          <p:cNvSpPr txBox="1"/>
          <p:nvPr/>
        </p:nvSpPr>
        <p:spPr>
          <a:xfrm>
            <a:off x="0" y="501445"/>
            <a:ext cx="6007509" cy="1877437"/>
          </a:xfrm>
          <a:prstGeom prst="rect">
            <a:avLst/>
          </a:prstGeom>
          <a:noFill/>
        </p:spPr>
        <p:txBody>
          <a:bodyPr wrap="square" rtlCol="0">
            <a:spAutoFit/>
          </a:bodyPr>
          <a:lstStyle/>
          <a:p>
            <a:pPr algn="ctr"/>
            <a:r>
              <a:rPr lang="fr-CA" sz="4000" dirty="0"/>
              <a:t>Gabrielle Blanchet</a:t>
            </a:r>
          </a:p>
          <a:p>
            <a:pPr algn="ctr"/>
            <a:r>
              <a:rPr lang="fr-CA" sz="4000" dirty="0"/>
              <a:t>1947-2021</a:t>
            </a:r>
          </a:p>
          <a:p>
            <a:pPr algn="ctr"/>
            <a:endParaRPr lang="fr-CA" sz="3600" dirty="0"/>
          </a:p>
        </p:txBody>
      </p:sp>
      <p:sp>
        <p:nvSpPr>
          <p:cNvPr id="8" name="ZoneTexte 7">
            <a:extLst>
              <a:ext uri="{FF2B5EF4-FFF2-40B4-BE49-F238E27FC236}">
                <a16:creationId xmlns:a16="http://schemas.microsoft.com/office/drawing/2014/main" id="{31FE7AF2-EBD7-AF21-CCB4-6C87F28B0517}"/>
              </a:ext>
            </a:extLst>
          </p:cNvPr>
          <p:cNvSpPr txBox="1"/>
          <p:nvPr/>
        </p:nvSpPr>
        <p:spPr>
          <a:xfrm>
            <a:off x="5338353" y="3493748"/>
            <a:ext cx="3178089" cy="584775"/>
          </a:xfrm>
          <a:prstGeom prst="rect">
            <a:avLst/>
          </a:prstGeom>
          <a:noFill/>
        </p:spPr>
        <p:txBody>
          <a:bodyPr wrap="square" rtlCol="0">
            <a:spAutoFit/>
          </a:bodyPr>
          <a:lstStyle/>
          <a:p>
            <a:pPr algn="ctr"/>
            <a:r>
              <a:rPr lang="fr-CA" sz="3200"/>
              <a:t>Trésorière 2011</a:t>
            </a:r>
          </a:p>
        </p:txBody>
      </p:sp>
      <p:pic>
        <p:nvPicPr>
          <p:cNvPr id="2050" name="Picture 2" descr="gabrielle">
            <a:extLst>
              <a:ext uri="{FF2B5EF4-FFF2-40B4-BE49-F238E27FC236}">
                <a16:creationId xmlns:a16="http://schemas.microsoft.com/office/drawing/2014/main" id="{E709A209-C39F-8173-2210-EDD27FC4AE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81257" y="1937550"/>
            <a:ext cx="3143038" cy="41573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2724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753DEBBA-BC4F-C4B5-ABC1-4B0AFE87C1F2}"/>
              </a:ext>
            </a:extLst>
          </p:cNvPr>
          <p:cNvSpPr txBox="1"/>
          <p:nvPr/>
        </p:nvSpPr>
        <p:spPr>
          <a:xfrm>
            <a:off x="3048001" y="2221709"/>
            <a:ext cx="5658278" cy="2422771"/>
          </a:xfrm>
          <a:prstGeom prst="rect">
            <a:avLst/>
          </a:prstGeom>
        </p:spPr>
        <p:txBody>
          <a:bodyPr vert="horz" lIns="51435" tIns="25718" rIns="51435" bIns="25718" rtlCol="0" anchor="ctr">
            <a:normAutofit/>
          </a:bodyPr>
          <a:lstStyle/>
          <a:p>
            <a:pPr algn="ctr">
              <a:spcBef>
                <a:spcPct val="0"/>
              </a:spcBef>
              <a:spcAft>
                <a:spcPts val="338"/>
              </a:spcAft>
            </a:pPr>
            <a:endParaRPr lang="en-US" sz="3375" b="1">
              <a:ln/>
              <a:solidFill>
                <a:schemeClr val="bg1"/>
              </a:solidFill>
              <a:effectLst>
                <a:outerShdw blurRad="38100" dist="19050" dir="2700000" algn="tl" rotWithShape="0">
                  <a:schemeClr val="dk1">
                    <a:lumMod val="50000"/>
                    <a:alpha val="40000"/>
                  </a:schemeClr>
                </a:outerShdw>
              </a:effectLst>
              <a:latin typeface="+mj-lt"/>
              <a:ea typeface="+mj-ea"/>
              <a:cs typeface="+mj-cs"/>
            </a:endParaRPr>
          </a:p>
        </p:txBody>
      </p:sp>
      <p:sp>
        <p:nvSpPr>
          <p:cNvPr id="4" name="ZoneTexte 3">
            <a:extLst>
              <a:ext uri="{FF2B5EF4-FFF2-40B4-BE49-F238E27FC236}">
                <a16:creationId xmlns:a16="http://schemas.microsoft.com/office/drawing/2014/main" id="{53E55C9E-29A7-AC93-50E5-A37C56825042}"/>
              </a:ext>
            </a:extLst>
          </p:cNvPr>
          <p:cNvSpPr txBox="1"/>
          <p:nvPr/>
        </p:nvSpPr>
        <p:spPr>
          <a:xfrm>
            <a:off x="5214257" y="2459504"/>
            <a:ext cx="4800600" cy="1938992"/>
          </a:xfrm>
          <a:prstGeom prst="rect">
            <a:avLst/>
          </a:prstGeom>
          <a:noFill/>
        </p:spPr>
        <p:txBody>
          <a:bodyPr wrap="square" rtlCol="0">
            <a:spAutoFit/>
          </a:bodyPr>
          <a:lstStyle/>
          <a:p>
            <a:pPr algn="ctr"/>
            <a:r>
              <a:rPr lang="fr-CA" sz="4000" b="1">
                <a:ln w="9525">
                  <a:solidFill>
                    <a:schemeClr val="bg1"/>
                  </a:solidFill>
                  <a:prstDash val="solid"/>
                </a:ln>
                <a:effectLst>
                  <a:outerShdw blurRad="12700" dist="38100" dir="2700000" algn="tl" rotWithShape="0">
                    <a:schemeClr val="bg1">
                      <a:lumMod val="50000"/>
                    </a:schemeClr>
                  </a:outerShdw>
                </a:effectLst>
              </a:rPr>
              <a:t>Claude Marceau </a:t>
            </a:r>
          </a:p>
          <a:p>
            <a:pPr algn="ctr"/>
            <a:r>
              <a:rPr lang="fr-CA" sz="4000"/>
              <a:t>11</a:t>
            </a:r>
            <a:r>
              <a:rPr lang="fr-CA" sz="4000" baseline="30000"/>
              <a:t>e</a:t>
            </a:r>
            <a:r>
              <a:rPr lang="fr-CA" sz="4000"/>
              <a:t> Président </a:t>
            </a:r>
          </a:p>
          <a:p>
            <a:pPr algn="ctr"/>
            <a:r>
              <a:rPr lang="fr-CA" sz="4000"/>
              <a:t>de  2011 à 2016</a:t>
            </a:r>
          </a:p>
        </p:txBody>
      </p:sp>
      <p:pic>
        <p:nvPicPr>
          <p:cNvPr id="7" name="Image 6" descr="Une image contenant Visage humain, personne, ride, Menton&#10;&#10;Description générée automatiquement">
            <a:extLst>
              <a:ext uri="{FF2B5EF4-FFF2-40B4-BE49-F238E27FC236}">
                <a16:creationId xmlns:a16="http://schemas.microsoft.com/office/drawing/2014/main" id="{6AD32360-9801-9D9B-D0A4-A781E8D3CD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932" y="787139"/>
            <a:ext cx="4345091" cy="5283721"/>
          </a:xfrm>
          <a:prstGeom prst="ellipse">
            <a:avLst/>
          </a:prstGeom>
          <a:ln>
            <a:noFill/>
          </a:ln>
          <a:effectLst>
            <a:softEdge rad="112500"/>
          </a:effectLst>
        </p:spPr>
      </p:pic>
    </p:spTree>
    <p:extLst>
      <p:ext uri="{BB962C8B-B14F-4D97-AF65-F5344CB8AC3E}">
        <p14:creationId xmlns:p14="http://schemas.microsoft.com/office/powerpoint/2010/main" val="29432381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habits, Visage humain, personne, mur&#10;&#10;Description générée automatiquement">
            <a:extLst>
              <a:ext uri="{FF2B5EF4-FFF2-40B4-BE49-F238E27FC236}">
                <a16:creationId xmlns:a16="http://schemas.microsoft.com/office/drawing/2014/main" id="{835C4D80-9815-A523-1EEA-43771892C8BB}"/>
              </a:ext>
            </a:extLst>
          </p:cNvPr>
          <p:cNvPicPr>
            <a:picLocks noChangeAspect="1"/>
          </p:cNvPicPr>
          <p:nvPr/>
        </p:nvPicPr>
        <p:blipFill rotWithShape="1">
          <a:blip r:embed="rId3">
            <a:extLst>
              <a:ext uri="{28A0092B-C50C-407E-A947-70E740481C1C}">
                <a14:useLocalDpi xmlns:a14="http://schemas.microsoft.com/office/drawing/2010/main" val="0"/>
              </a:ext>
            </a:extLst>
          </a:blip>
          <a:srcRect t="20801" b="13738"/>
          <a:stretch/>
        </p:blipFill>
        <p:spPr>
          <a:xfrm>
            <a:off x="509728" y="1579638"/>
            <a:ext cx="8675952" cy="380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ZoneTexte 2">
            <a:extLst>
              <a:ext uri="{FF2B5EF4-FFF2-40B4-BE49-F238E27FC236}">
                <a16:creationId xmlns:a16="http://schemas.microsoft.com/office/drawing/2014/main" id="{446E1875-61FF-3C89-BC99-BA94FB1BAFF5}"/>
              </a:ext>
            </a:extLst>
          </p:cNvPr>
          <p:cNvSpPr txBox="1"/>
          <p:nvPr/>
        </p:nvSpPr>
        <p:spPr>
          <a:xfrm>
            <a:off x="-355599" y="149762"/>
            <a:ext cx="9814560" cy="1323439"/>
          </a:xfrm>
          <a:prstGeom prst="rect">
            <a:avLst/>
          </a:prstGeom>
          <a:noFill/>
        </p:spPr>
        <p:txBody>
          <a:bodyPr wrap="square" rtlCol="0">
            <a:spAutoFit/>
          </a:bodyPr>
          <a:lstStyle/>
          <a:p>
            <a:pPr algn="ctr"/>
            <a:r>
              <a:rPr lang="fr-CA" sz="4000" b="1">
                <a:ln w="9525">
                  <a:solidFill>
                    <a:schemeClr val="bg1"/>
                  </a:solidFill>
                  <a:prstDash val="solid"/>
                </a:ln>
                <a:effectLst>
                  <a:outerShdw blurRad="12700" dist="38100" dir="2700000" algn="tl" rotWithShape="0">
                    <a:schemeClr val="accent5">
                      <a:lumMod val="60000"/>
                      <a:lumOff val="40000"/>
                    </a:schemeClr>
                  </a:outerShdw>
                </a:effectLst>
              </a:rPr>
              <a:t>2018-2019</a:t>
            </a:r>
          </a:p>
          <a:p>
            <a:pPr algn="ctr"/>
            <a:r>
              <a:rPr lang="fr-CA" sz="4000" b="1">
                <a:ln w="9525">
                  <a:solidFill>
                    <a:schemeClr val="bg1"/>
                  </a:solidFill>
                  <a:prstDash val="solid"/>
                </a:ln>
                <a:effectLst>
                  <a:outerShdw blurRad="12700" dist="38100" dir="2700000" algn="tl" rotWithShape="0">
                    <a:schemeClr val="bg1">
                      <a:lumMod val="50000"/>
                    </a:schemeClr>
                  </a:outerShdw>
                </a:effectLst>
              </a:rPr>
              <a:t>CONSEIL ADMINISTRATION</a:t>
            </a:r>
            <a:endParaRPr lang="fr-CA" sz="4000" b="1">
              <a:ln w="9525">
                <a:solidFill>
                  <a:schemeClr val="bg1"/>
                </a:solidFill>
                <a:prstDash val="solid"/>
              </a:ln>
              <a:effectLst>
                <a:outerShdw blurRad="12700" dist="38100" dir="2700000" algn="tl" rotWithShape="0">
                  <a:schemeClr val="accent5">
                    <a:lumMod val="60000"/>
                    <a:lumOff val="40000"/>
                  </a:schemeClr>
                </a:outerShdw>
              </a:effectLst>
            </a:endParaRPr>
          </a:p>
        </p:txBody>
      </p:sp>
      <p:sp>
        <p:nvSpPr>
          <p:cNvPr id="4" name="ZoneTexte 3">
            <a:extLst>
              <a:ext uri="{FF2B5EF4-FFF2-40B4-BE49-F238E27FC236}">
                <a16:creationId xmlns:a16="http://schemas.microsoft.com/office/drawing/2014/main" id="{3F3EF506-6015-E678-4E1A-FCA94BFD499A}"/>
              </a:ext>
            </a:extLst>
          </p:cNvPr>
          <p:cNvSpPr txBox="1"/>
          <p:nvPr/>
        </p:nvSpPr>
        <p:spPr>
          <a:xfrm>
            <a:off x="101600" y="5647693"/>
            <a:ext cx="9357361" cy="954107"/>
          </a:xfrm>
          <a:prstGeom prst="rect">
            <a:avLst/>
          </a:prstGeom>
          <a:noFill/>
        </p:spPr>
        <p:txBody>
          <a:bodyPr wrap="square" rtlCol="0">
            <a:spAutoFit/>
          </a:bodyPr>
          <a:lstStyle/>
          <a:p>
            <a:pPr algn="ctr"/>
            <a:r>
              <a:rPr lang="fr-CA" sz="2800"/>
              <a:t>CHARLES VACHON LINDA GILBERT </a:t>
            </a:r>
          </a:p>
          <a:p>
            <a:pPr algn="ctr"/>
            <a:r>
              <a:rPr lang="fr-CA" sz="2800"/>
              <a:t>CÉCILE LAFLAMME LORRAINE CRÉPEAU SOLANGE GINGRAS</a:t>
            </a:r>
          </a:p>
        </p:txBody>
      </p:sp>
    </p:spTree>
    <p:extLst>
      <p:ext uri="{BB962C8B-B14F-4D97-AF65-F5344CB8AC3E}">
        <p14:creationId xmlns:p14="http://schemas.microsoft.com/office/powerpoint/2010/main" val="3014685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ucune description de photo disponible.">
            <a:extLst>
              <a:ext uri="{FF2B5EF4-FFF2-40B4-BE49-F238E27FC236}">
                <a16:creationId xmlns:a16="http://schemas.microsoft.com/office/drawing/2014/main" id="{AA1A79CD-3E05-12BD-C1A3-402D04E8C6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0154" y="784210"/>
            <a:ext cx="5031479" cy="503147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7CA25E71-0846-37F8-E681-7BE5FDE74D13}"/>
              </a:ext>
            </a:extLst>
          </p:cNvPr>
          <p:cNvSpPr txBox="1"/>
          <p:nvPr/>
        </p:nvSpPr>
        <p:spPr>
          <a:xfrm>
            <a:off x="0" y="1951136"/>
            <a:ext cx="4800600" cy="2554545"/>
          </a:xfrm>
          <a:prstGeom prst="rect">
            <a:avLst/>
          </a:prstGeom>
          <a:noFill/>
        </p:spPr>
        <p:txBody>
          <a:bodyPr wrap="square" rtlCol="0">
            <a:spAutoFit/>
          </a:bodyPr>
          <a:lstStyle/>
          <a:p>
            <a:pPr algn="ctr"/>
            <a:r>
              <a:rPr lang="fr-CA" sz="4800" dirty="0"/>
              <a:t>Solange Gingras</a:t>
            </a:r>
          </a:p>
          <a:p>
            <a:endParaRPr lang="fr-CA" sz="4000" dirty="0"/>
          </a:p>
          <a:p>
            <a:pPr algn="ctr"/>
            <a:r>
              <a:rPr lang="fr-CA" sz="3600" dirty="0"/>
              <a:t>Relationniste</a:t>
            </a:r>
          </a:p>
          <a:p>
            <a:pPr algn="ctr"/>
            <a:r>
              <a:rPr lang="fr-CA" sz="3600" dirty="0"/>
              <a:t>2016-2021</a:t>
            </a:r>
          </a:p>
        </p:txBody>
      </p:sp>
    </p:spTree>
    <p:extLst>
      <p:ext uri="{BB962C8B-B14F-4D97-AF65-F5344CB8AC3E}">
        <p14:creationId xmlns:p14="http://schemas.microsoft.com/office/powerpoint/2010/main" val="806584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rsonne, sourire, habits&#10;&#10;Description générée automatiquement">
            <a:extLst>
              <a:ext uri="{FF2B5EF4-FFF2-40B4-BE49-F238E27FC236}">
                <a16:creationId xmlns:a16="http://schemas.microsoft.com/office/drawing/2014/main" id="{D4B529E8-47BD-4A5E-D490-980CD4CB2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2244" y="762000"/>
            <a:ext cx="4113709" cy="5585732"/>
          </a:xfrm>
          <a:prstGeom prst="ellipse">
            <a:avLst/>
          </a:prstGeom>
          <a:ln>
            <a:noFill/>
          </a:ln>
          <a:effectLst>
            <a:softEdge rad="112500"/>
          </a:effectLst>
        </p:spPr>
      </p:pic>
      <p:sp>
        <p:nvSpPr>
          <p:cNvPr id="4" name="ZoneTexte 3">
            <a:extLst>
              <a:ext uri="{FF2B5EF4-FFF2-40B4-BE49-F238E27FC236}">
                <a16:creationId xmlns:a16="http://schemas.microsoft.com/office/drawing/2014/main" id="{69223A90-73AD-27CB-2928-CF703A3FE48C}"/>
              </a:ext>
            </a:extLst>
          </p:cNvPr>
          <p:cNvSpPr txBox="1"/>
          <p:nvPr/>
        </p:nvSpPr>
        <p:spPr>
          <a:xfrm>
            <a:off x="4808353" y="2370277"/>
            <a:ext cx="5040085" cy="2554545"/>
          </a:xfrm>
          <a:prstGeom prst="rect">
            <a:avLst/>
          </a:prstGeom>
          <a:noFill/>
        </p:spPr>
        <p:txBody>
          <a:bodyPr wrap="square" rtlCol="0">
            <a:spAutoFit/>
          </a:bodyPr>
          <a:lstStyle/>
          <a:p>
            <a:pPr algn="ctr"/>
            <a:r>
              <a:rPr lang="fr-CA" sz="4800" dirty="0"/>
              <a:t>Linda Gilbert</a:t>
            </a:r>
          </a:p>
          <a:p>
            <a:pPr algn="ctr"/>
            <a:r>
              <a:rPr lang="fr-CA" sz="3600" dirty="0"/>
              <a:t>Secrétaire </a:t>
            </a:r>
          </a:p>
          <a:p>
            <a:pPr algn="ctr"/>
            <a:r>
              <a:rPr lang="fr-CA" sz="3600" dirty="0"/>
              <a:t>2016 a 2021</a:t>
            </a:r>
          </a:p>
          <a:p>
            <a:endParaRPr lang="fr-CA" sz="4000" dirty="0"/>
          </a:p>
        </p:txBody>
      </p:sp>
    </p:spTree>
    <p:extLst>
      <p:ext uri="{BB962C8B-B14F-4D97-AF65-F5344CB8AC3E}">
        <p14:creationId xmlns:p14="http://schemas.microsoft.com/office/powerpoint/2010/main" val="1256112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2" name="Image 1" descr="Une image contenant homme, habits, intérieur, mur&#10;&#10;Description générée automatiquement">
            <a:extLst>
              <a:ext uri="{FF2B5EF4-FFF2-40B4-BE49-F238E27FC236}">
                <a16:creationId xmlns:a16="http://schemas.microsoft.com/office/drawing/2014/main" id="{BDF493FE-C053-811E-6FD1-FC1B4EC4BFEA}"/>
              </a:ext>
            </a:extLst>
          </p:cNvPr>
          <p:cNvPicPr>
            <a:picLocks noChangeAspect="1"/>
          </p:cNvPicPr>
          <p:nvPr/>
        </p:nvPicPr>
        <p:blipFill rotWithShape="1">
          <a:blip r:embed="rId2">
            <a:extLst>
              <a:ext uri="{28A0092B-C50C-407E-A947-70E740481C1C}">
                <a14:useLocalDpi xmlns:a14="http://schemas.microsoft.com/office/drawing/2010/main" val="0"/>
              </a:ext>
            </a:extLst>
          </a:blip>
          <a:srcRect t="30262" r="2" b="2"/>
          <a:stretch/>
        </p:blipFill>
        <p:spPr>
          <a:xfrm>
            <a:off x="629920" y="166757"/>
            <a:ext cx="8670639" cy="4051282"/>
          </a:xfrm>
          <a:custGeom>
            <a:avLst/>
            <a:gdLst/>
            <a:ahLst/>
            <a:cxnLst/>
            <a:rect l="l" t="t" r="r" b="b"/>
            <a:pathLst>
              <a:path w="10607040" h="4956048">
                <a:moveTo>
                  <a:pt x="497480" y="0"/>
                </a:moveTo>
                <a:lnTo>
                  <a:pt x="10607040" y="0"/>
                </a:lnTo>
                <a:lnTo>
                  <a:pt x="10607040" y="4485407"/>
                </a:lnTo>
                <a:lnTo>
                  <a:pt x="10131692" y="4956048"/>
                </a:lnTo>
                <a:lnTo>
                  <a:pt x="0" y="4956048"/>
                </a:lnTo>
                <a:lnTo>
                  <a:pt x="0" y="492554"/>
                </a:lnTo>
                <a:close/>
              </a:path>
            </a:pathLst>
          </a:custGeom>
        </p:spPr>
      </p:pic>
      <p:sp>
        <p:nvSpPr>
          <p:cNvPr id="3" name="ZoneTexte 2">
            <a:extLst>
              <a:ext uri="{FF2B5EF4-FFF2-40B4-BE49-F238E27FC236}">
                <a16:creationId xmlns:a16="http://schemas.microsoft.com/office/drawing/2014/main" id="{57C7663B-9F90-644E-D5DF-6841C06097DD}"/>
              </a:ext>
            </a:extLst>
          </p:cNvPr>
          <p:cNvSpPr txBox="1"/>
          <p:nvPr/>
        </p:nvSpPr>
        <p:spPr>
          <a:xfrm>
            <a:off x="1821173" y="4634547"/>
            <a:ext cx="5613971" cy="1323439"/>
          </a:xfrm>
          <a:prstGeom prst="rect">
            <a:avLst/>
          </a:prstGeom>
          <a:noFill/>
        </p:spPr>
        <p:txBody>
          <a:bodyPr wrap="square" rtlCol="0">
            <a:spAutoFit/>
          </a:bodyPr>
          <a:lstStyle/>
          <a:p>
            <a:pPr algn="ctr"/>
            <a:r>
              <a:rPr lang="fr-CA" sz="4000" b="1" dirty="0">
                <a:ln w="9525">
                  <a:solidFill>
                    <a:schemeClr val="bg1"/>
                  </a:solidFill>
                  <a:prstDash val="solid"/>
                </a:ln>
                <a:effectLst>
                  <a:outerShdw blurRad="12700" dist="38100" dir="2700000" algn="tl" rotWithShape="0">
                    <a:schemeClr val="accent5">
                      <a:lumMod val="60000"/>
                      <a:lumOff val="40000"/>
                    </a:schemeClr>
                  </a:outerShdw>
                </a:effectLst>
              </a:rPr>
              <a:t>SOCIAL DES FETES </a:t>
            </a:r>
          </a:p>
          <a:p>
            <a:pPr algn="ctr"/>
            <a:r>
              <a:rPr lang="fr-CA" sz="4000" b="1" dirty="0">
                <a:ln w="9525">
                  <a:solidFill>
                    <a:schemeClr val="bg1"/>
                  </a:solidFill>
                  <a:prstDash val="solid"/>
                </a:ln>
                <a:effectLst>
                  <a:outerShdw blurRad="12700" dist="38100" dir="2700000" algn="tl" rotWithShape="0">
                    <a:schemeClr val="accent5">
                      <a:lumMod val="60000"/>
                      <a:lumOff val="40000"/>
                    </a:schemeClr>
                  </a:outerShdw>
                </a:effectLst>
              </a:rPr>
              <a:t>2019</a:t>
            </a:r>
          </a:p>
        </p:txBody>
      </p:sp>
    </p:spTree>
    <p:extLst>
      <p:ext uri="{BB962C8B-B14F-4D97-AF65-F5344CB8AC3E}">
        <p14:creationId xmlns:p14="http://schemas.microsoft.com/office/powerpoint/2010/main" val="2970236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52B7AC8-BD3F-6464-B415-2B7D5F608772}"/>
              </a:ext>
            </a:extLst>
          </p:cNvPr>
          <p:cNvSpPr txBox="1"/>
          <p:nvPr/>
        </p:nvSpPr>
        <p:spPr>
          <a:xfrm>
            <a:off x="6629491" y="2429644"/>
            <a:ext cx="3763849" cy="2271737"/>
          </a:xfrm>
          <a:prstGeom prst="rect">
            <a:avLst/>
          </a:prstGeom>
        </p:spPr>
        <p:txBody>
          <a:bodyPr vert="horz" lIns="68580" tIns="34290" rIns="68580" bIns="34290" rtlCol="0" anchor="b">
            <a:normAutofit fontScale="92500"/>
          </a:bodyPr>
          <a:lstStyle/>
          <a:p>
            <a:pPr algn="ctr">
              <a:spcBef>
                <a:spcPct val="0"/>
              </a:spcBef>
              <a:spcAft>
                <a:spcPts val="450"/>
              </a:spcAft>
            </a:pPr>
            <a:r>
              <a:rPr lang="en-US" sz="3600" b="1" cap="all">
                <a:ln w="3175" cmpd="sng">
                  <a:noFill/>
                </a:ln>
                <a:latin typeface="+mj-lt"/>
                <a:ea typeface="+mj-ea"/>
                <a:cs typeface="+mj-cs"/>
              </a:rPr>
              <a:t>SOCIAL DES FETES </a:t>
            </a:r>
          </a:p>
          <a:p>
            <a:pPr algn="ctr">
              <a:spcBef>
                <a:spcPct val="0"/>
              </a:spcBef>
              <a:spcAft>
                <a:spcPts val="450"/>
              </a:spcAft>
            </a:pPr>
            <a:r>
              <a:rPr lang="en-US" sz="3600" b="1" cap="all">
                <a:ln w="3175" cmpd="sng">
                  <a:noFill/>
                </a:ln>
                <a:latin typeface="+mj-lt"/>
                <a:ea typeface="+mj-ea"/>
                <a:cs typeface="+mj-cs"/>
              </a:rPr>
              <a:t>2019</a:t>
            </a:r>
          </a:p>
          <a:p>
            <a:pPr algn="ctr">
              <a:spcBef>
                <a:spcPct val="0"/>
              </a:spcBef>
              <a:spcAft>
                <a:spcPts val="450"/>
              </a:spcAft>
            </a:pPr>
            <a:r>
              <a:rPr lang="en-US" sz="3600" b="1" cap="all">
                <a:ln w="3175" cmpd="sng">
                  <a:noFill/>
                </a:ln>
                <a:latin typeface="+mj-lt"/>
                <a:ea typeface="+mj-ea"/>
                <a:cs typeface="+mj-cs"/>
              </a:rPr>
              <a:t>MIVILE VILLEUNEUVE</a:t>
            </a:r>
          </a:p>
        </p:txBody>
      </p:sp>
      <p:pic>
        <p:nvPicPr>
          <p:cNvPr id="3" name="Image 2">
            <a:extLst>
              <a:ext uri="{FF2B5EF4-FFF2-40B4-BE49-F238E27FC236}">
                <a16:creationId xmlns:a16="http://schemas.microsoft.com/office/drawing/2014/main" id="{2DABFF4C-C8FE-94D2-D781-B0A4F8649347}"/>
              </a:ext>
            </a:extLst>
          </p:cNvPr>
          <p:cNvPicPr>
            <a:picLocks noChangeAspect="1"/>
          </p:cNvPicPr>
          <p:nvPr/>
        </p:nvPicPr>
        <p:blipFill rotWithShape="1">
          <a:blip r:embed="rId2">
            <a:extLst>
              <a:ext uri="{28A0092B-C50C-407E-A947-70E740481C1C}">
                <a14:useLocalDpi xmlns:a14="http://schemas.microsoft.com/office/drawing/2010/main" val="0"/>
              </a:ext>
            </a:extLst>
          </a:blip>
          <a:srcRect l="19553" r="24451" b="2"/>
          <a:stretch/>
        </p:blipFill>
        <p:spPr>
          <a:xfrm>
            <a:off x="802641" y="346372"/>
            <a:ext cx="5826850" cy="6165256"/>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Tree>
    <p:extLst>
      <p:ext uri="{BB962C8B-B14F-4D97-AF65-F5344CB8AC3E}">
        <p14:creationId xmlns:p14="http://schemas.microsoft.com/office/powerpoint/2010/main" val="3177361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habits, personne, Visage humain, sourire&#10;&#10;Description générée automatiquement">
            <a:extLst>
              <a:ext uri="{FF2B5EF4-FFF2-40B4-BE49-F238E27FC236}">
                <a16:creationId xmlns:a16="http://schemas.microsoft.com/office/drawing/2014/main" id="{4D75DFD6-AB00-3C0E-4011-6CC9734FDE98}"/>
              </a:ext>
            </a:extLst>
          </p:cNvPr>
          <p:cNvPicPr>
            <a:picLocks noChangeAspect="1"/>
          </p:cNvPicPr>
          <p:nvPr/>
        </p:nvPicPr>
        <p:blipFill rotWithShape="1">
          <a:blip r:embed="rId2">
            <a:extLst>
              <a:ext uri="{28A0092B-C50C-407E-A947-70E740481C1C}">
                <a14:useLocalDpi xmlns:a14="http://schemas.microsoft.com/office/drawing/2010/main" val="0"/>
              </a:ext>
            </a:extLst>
          </a:blip>
          <a:srcRect t="8374" b="36973"/>
          <a:stretch/>
        </p:blipFill>
        <p:spPr>
          <a:xfrm>
            <a:off x="491614" y="1595034"/>
            <a:ext cx="8715576" cy="38225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ZoneTexte 2">
            <a:extLst>
              <a:ext uri="{FF2B5EF4-FFF2-40B4-BE49-F238E27FC236}">
                <a16:creationId xmlns:a16="http://schemas.microsoft.com/office/drawing/2014/main" id="{1F4C5BCC-2E26-6C38-522A-3A3CF619D9EB}"/>
              </a:ext>
            </a:extLst>
          </p:cNvPr>
          <p:cNvSpPr txBox="1"/>
          <p:nvPr/>
        </p:nvSpPr>
        <p:spPr>
          <a:xfrm>
            <a:off x="491614" y="5770596"/>
            <a:ext cx="8013289" cy="986873"/>
          </a:xfrm>
          <a:prstGeom prst="rect">
            <a:avLst/>
          </a:prstGeom>
          <a:noFill/>
        </p:spPr>
        <p:txBody>
          <a:bodyPr wrap="square" rtlCol="0">
            <a:spAutoFit/>
          </a:bodyPr>
          <a:lstStyle/>
          <a:p>
            <a:pPr algn="ctr"/>
            <a:r>
              <a:rPr lang="fr-CA" sz="2400">
                <a:latin typeface="Arial Narrow" panose="020B0606020202030204" pitchFamily="34" charset="0"/>
              </a:rPr>
              <a:t>CHARLES VACHON CÉCILE LAFLAMME HECTOR PROVENÇAL </a:t>
            </a:r>
          </a:p>
          <a:p>
            <a:pPr algn="ctr"/>
            <a:r>
              <a:rPr lang="fr-CA" sz="2400">
                <a:latin typeface="Arial Narrow" panose="020B0606020202030204" pitchFamily="34" charset="0"/>
              </a:rPr>
              <a:t>SOLANGE GINGRAS LORRAINE CRÉPEAU </a:t>
            </a:r>
          </a:p>
          <a:p>
            <a:endParaRPr lang="fr-CA" sz="1013"/>
          </a:p>
        </p:txBody>
      </p:sp>
      <p:sp>
        <p:nvSpPr>
          <p:cNvPr id="4" name="ZoneTexte 3">
            <a:extLst>
              <a:ext uri="{FF2B5EF4-FFF2-40B4-BE49-F238E27FC236}">
                <a16:creationId xmlns:a16="http://schemas.microsoft.com/office/drawing/2014/main" id="{5900A7F8-5354-E611-3546-55B845F3A02B}"/>
              </a:ext>
            </a:extLst>
          </p:cNvPr>
          <p:cNvSpPr txBox="1"/>
          <p:nvPr/>
        </p:nvSpPr>
        <p:spPr>
          <a:xfrm>
            <a:off x="717502" y="354115"/>
            <a:ext cx="8170859" cy="1384995"/>
          </a:xfrm>
          <a:prstGeom prst="rect">
            <a:avLst/>
          </a:prstGeom>
          <a:noFill/>
        </p:spPr>
        <p:txBody>
          <a:bodyPr wrap="square" rtlCol="0">
            <a:spAutoFit/>
          </a:bodyPr>
          <a:lstStyle/>
          <a:p>
            <a:pPr algn="ctr"/>
            <a:r>
              <a:rPr lang="fr-CA" sz="2800" b="1">
                <a:ln w="9525">
                  <a:solidFill>
                    <a:schemeClr val="bg1"/>
                  </a:solidFill>
                  <a:prstDash val="solid"/>
                </a:ln>
                <a:effectLst>
                  <a:outerShdw blurRad="12700" dist="38100" dir="2700000" algn="tl" rotWithShape="0">
                    <a:schemeClr val="accent5">
                      <a:lumMod val="60000"/>
                      <a:lumOff val="40000"/>
                    </a:schemeClr>
                  </a:outerShdw>
                </a:effectLst>
              </a:rPr>
              <a:t>SOCIAL DES FETES   2019</a:t>
            </a:r>
          </a:p>
          <a:p>
            <a:pPr algn="ctr"/>
            <a:r>
              <a:rPr lang="fr-CA" sz="2800" b="1">
                <a:ln w="22225">
                  <a:solidFill>
                    <a:schemeClr val="accent2"/>
                  </a:solidFill>
                  <a:prstDash val="solid"/>
                </a:ln>
                <a:latin typeface="Arial Narrow" panose="020B0606020202030204" pitchFamily="34" charset="0"/>
              </a:rPr>
              <a:t>CONSEIL ADMINISTRATION AVEC MAIRE</a:t>
            </a:r>
          </a:p>
          <a:p>
            <a:pPr algn="ctr"/>
            <a:endParaRPr lang="fr-CA" sz="2800" b="1">
              <a:ln w="9525">
                <a:solidFill>
                  <a:schemeClr val="bg1"/>
                </a:solidFill>
                <a:prstDash val="solid"/>
              </a:ln>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42528475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9" name="Group 88">
            <a:extLst>
              <a:ext uri="{FF2B5EF4-FFF2-40B4-BE49-F238E27FC236}">
                <a16:creationId xmlns:a16="http://schemas.microsoft.com/office/drawing/2014/main" id="{E0BF35CA-8AA0-428F-ABED-5B77A6C39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0" name="Straight Connector 89">
              <a:extLst>
                <a:ext uri="{FF2B5EF4-FFF2-40B4-BE49-F238E27FC236}">
                  <a16:creationId xmlns:a16="http://schemas.microsoft.com/office/drawing/2014/main" id="{FA4A156A-791B-4BD9-8452-A798A15D2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91" name="Straight Connector 90">
              <a:extLst>
                <a:ext uri="{FF2B5EF4-FFF2-40B4-BE49-F238E27FC236}">
                  <a16:creationId xmlns:a16="http://schemas.microsoft.com/office/drawing/2014/main" id="{27652CB1-59D3-4DAB-AD45-8DFB738958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92" name="Rectangle 23">
              <a:extLst>
                <a:ext uri="{FF2B5EF4-FFF2-40B4-BE49-F238E27FC236}">
                  <a16:creationId xmlns:a16="http://schemas.microsoft.com/office/drawing/2014/main" id="{83539C1B-883E-4130-95FA-2A6FD3E49A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3" name="Rectangle 25">
              <a:extLst>
                <a:ext uri="{FF2B5EF4-FFF2-40B4-BE49-F238E27FC236}">
                  <a16:creationId xmlns:a16="http://schemas.microsoft.com/office/drawing/2014/main" id="{244CEE5F-144C-437F-9472-22EE3E3D1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4" name="Isosceles Triangle 93">
              <a:extLst>
                <a:ext uri="{FF2B5EF4-FFF2-40B4-BE49-F238E27FC236}">
                  <a16:creationId xmlns:a16="http://schemas.microsoft.com/office/drawing/2014/main" id="{0621BB31-AA71-4E9B-8854-3C62F162FE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5" name="Rectangle 27">
              <a:extLst>
                <a:ext uri="{FF2B5EF4-FFF2-40B4-BE49-F238E27FC236}">
                  <a16:creationId xmlns:a16="http://schemas.microsoft.com/office/drawing/2014/main" id="{5336141D-E3C6-4E7B-8923-B31C3E16F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6" name="Rectangle 28">
              <a:extLst>
                <a:ext uri="{FF2B5EF4-FFF2-40B4-BE49-F238E27FC236}">
                  <a16:creationId xmlns:a16="http://schemas.microsoft.com/office/drawing/2014/main" id="{F113BE6F-9D13-4E70-B7AB-C8CC2546A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7" name="Rectangle 29">
              <a:extLst>
                <a:ext uri="{FF2B5EF4-FFF2-40B4-BE49-F238E27FC236}">
                  <a16:creationId xmlns:a16="http://schemas.microsoft.com/office/drawing/2014/main" id="{FBEB82C3-C636-4A90-B9A5-905EC38E0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8" name="Isosceles Triangle 97">
              <a:extLst>
                <a:ext uri="{FF2B5EF4-FFF2-40B4-BE49-F238E27FC236}">
                  <a16:creationId xmlns:a16="http://schemas.microsoft.com/office/drawing/2014/main" id="{646B4C4A-5A81-43CF-93ED-5FA59D5BE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99" name="Isosceles Triangle 98">
              <a:extLst>
                <a:ext uri="{FF2B5EF4-FFF2-40B4-BE49-F238E27FC236}">
                  <a16:creationId xmlns:a16="http://schemas.microsoft.com/office/drawing/2014/main" id="{C3715C1A-EBA1-41A6-AC20-D6A7C4871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 name="ZoneTexte 1">
            <a:extLst>
              <a:ext uri="{FF2B5EF4-FFF2-40B4-BE49-F238E27FC236}">
                <a16:creationId xmlns:a16="http://schemas.microsoft.com/office/drawing/2014/main" id="{C6E9D057-A5A9-1DBE-1940-5377145A0B15}"/>
              </a:ext>
            </a:extLst>
          </p:cNvPr>
          <p:cNvSpPr txBox="1"/>
          <p:nvPr/>
        </p:nvSpPr>
        <p:spPr>
          <a:xfrm>
            <a:off x="5539762" y="1610233"/>
            <a:ext cx="4335468" cy="2875534"/>
          </a:xfrm>
          <a:prstGeom prst="rect">
            <a:avLst/>
          </a:prstGeom>
        </p:spPr>
        <p:txBody>
          <a:bodyPr vert="horz" lIns="91440" tIns="45720" rIns="91440" bIns="45720" rtlCol="0" anchor="b">
            <a:normAutofit/>
          </a:bodyPr>
          <a:lstStyle/>
          <a:p>
            <a:pPr algn="ctr">
              <a:spcBef>
                <a:spcPct val="0"/>
              </a:spcBef>
              <a:spcAft>
                <a:spcPts val="600"/>
              </a:spcAft>
            </a:pPr>
            <a:r>
              <a:rPr lang="en-US" sz="3600" dirty="0">
                <a:latin typeface="+mj-lt"/>
                <a:ea typeface="+mj-ea"/>
                <a:cs typeface="+mj-cs"/>
              </a:rPr>
              <a:t>Claudette Gilbert</a:t>
            </a:r>
          </a:p>
          <a:p>
            <a:pPr algn="ctr">
              <a:spcBef>
                <a:spcPct val="0"/>
              </a:spcBef>
              <a:spcAft>
                <a:spcPts val="600"/>
              </a:spcAft>
            </a:pPr>
            <a:r>
              <a:rPr lang="en-US" sz="3600" dirty="0">
                <a:latin typeface="+mj-lt"/>
                <a:ea typeface="+mj-ea"/>
                <a:cs typeface="+mj-cs"/>
              </a:rPr>
              <a:t>Directrice</a:t>
            </a:r>
          </a:p>
          <a:p>
            <a:pPr algn="ctr">
              <a:spcBef>
                <a:spcPct val="0"/>
              </a:spcBef>
              <a:spcAft>
                <a:spcPts val="600"/>
              </a:spcAft>
            </a:pPr>
            <a:r>
              <a:rPr lang="en-US" sz="3600" dirty="0">
                <a:latin typeface="+mj-lt"/>
                <a:ea typeface="+mj-ea"/>
                <a:cs typeface="+mj-cs"/>
              </a:rPr>
              <a:t>2021</a:t>
            </a:r>
          </a:p>
        </p:txBody>
      </p:sp>
      <p:pic>
        <p:nvPicPr>
          <p:cNvPr id="8" name="Image 7">
            <a:extLst>
              <a:ext uri="{FF2B5EF4-FFF2-40B4-BE49-F238E27FC236}">
                <a16:creationId xmlns:a16="http://schemas.microsoft.com/office/drawing/2014/main" id="{1F5822C1-2A8A-1465-7109-53C30AEADE95}"/>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l="4062" b="3326"/>
          <a:stretch/>
        </p:blipFill>
        <p:spPr>
          <a:xfrm>
            <a:off x="1240015" y="454070"/>
            <a:ext cx="4335468" cy="5532792"/>
          </a:xfrm>
          <a:prstGeom prst="ellipse">
            <a:avLst/>
          </a:prstGeom>
          <a:ln>
            <a:noFill/>
          </a:ln>
          <a:effectLst>
            <a:softEdge rad="112500"/>
          </a:effectLst>
        </p:spPr>
      </p:pic>
    </p:spTree>
    <p:extLst>
      <p:ext uri="{BB962C8B-B14F-4D97-AF65-F5344CB8AC3E}">
        <p14:creationId xmlns:p14="http://schemas.microsoft.com/office/powerpoint/2010/main" val="3629240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sapin, intérieur, arbre&#10;&#10;Description générée automatiquement">
            <a:extLst>
              <a:ext uri="{FF2B5EF4-FFF2-40B4-BE49-F238E27FC236}">
                <a16:creationId xmlns:a16="http://schemas.microsoft.com/office/drawing/2014/main" id="{CCA86A79-9BA8-1CAA-7EE0-64A069FF8489}"/>
              </a:ext>
            </a:extLst>
          </p:cNvPr>
          <p:cNvPicPr>
            <a:picLocks noChangeAspect="1"/>
          </p:cNvPicPr>
          <p:nvPr/>
        </p:nvPicPr>
        <p:blipFill rotWithShape="1">
          <a:blip r:embed="rId2">
            <a:extLst>
              <a:ext uri="{28A0092B-C50C-407E-A947-70E740481C1C}">
                <a14:useLocalDpi xmlns:a14="http://schemas.microsoft.com/office/drawing/2010/main" val="0"/>
              </a:ext>
            </a:extLst>
          </a:blip>
          <a:srcRect l="17788" t="15535"/>
          <a:stretch/>
        </p:blipFill>
        <p:spPr>
          <a:xfrm>
            <a:off x="468956" y="1300480"/>
            <a:ext cx="9364338" cy="5557520"/>
          </a:xfrm>
          <a:prstGeom prst="ellipse">
            <a:avLst/>
          </a:prstGeom>
          <a:ln>
            <a:noFill/>
          </a:ln>
          <a:effectLst>
            <a:softEdge rad="112500"/>
          </a:effectLst>
        </p:spPr>
      </p:pic>
      <p:sp>
        <p:nvSpPr>
          <p:cNvPr id="2" name="ZoneTexte 1">
            <a:extLst>
              <a:ext uri="{FF2B5EF4-FFF2-40B4-BE49-F238E27FC236}">
                <a16:creationId xmlns:a16="http://schemas.microsoft.com/office/drawing/2014/main" id="{F3EF3028-C6EB-65C0-94BF-0D96BD9DE4AF}"/>
              </a:ext>
            </a:extLst>
          </p:cNvPr>
          <p:cNvSpPr txBox="1"/>
          <p:nvPr/>
        </p:nvSpPr>
        <p:spPr>
          <a:xfrm>
            <a:off x="2344139" y="189261"/>
            <a:ext cx="5613971" cy="1323439"/>
          </a:xfrm>
          <a:prstGeom prst="rect">
            <a:avLst/>
          </a:prstGeom>
          <a:noFill/>
        </p:spPr>
        <p:txBody>
          <a:bodyPr wrap="square" rtlCol="0">
            <a:spAutoFit/>
          </a:bodyPr>
          <a:lstStyle/>
          <a:p>
            <a:pPr algn="ctr"/>
            <a:r>
              <a:rPr lang="fr-CA" sz="4000" b="1">
                <a:ln w="9525">
                  <a:solidFill>
                    <a:schemeClr val="bg1"/>
                  </a:solidFill>
                  <a:prstDash val="solid"/>
                </a:ln>
                <a:effectLst>
                  <a:outerShdw blurRad="12700" dist="38100" dir="2700000" algn="tl" rotWithShape="0">
                    <a:schemeClr val="accent5">
                      <a:lumMod val="60000"/>
                      <a:lumOff val="40000"/>
                    </a:schemeClr>
                  </a:outerShdw>
                </a:effectLst>
              </a:rPr>
              <a:t>SOCIAL DES FETES </a:t>
            </a:r>
          </a:p>
          <a:p>
            <a:pPr algn="ctr"/>
            <a:r>
              <a:rPr lang="fr-CA" sz="4000" b="1">
                <a:ln w="9525">
                  <a:solidFill>
                    <a:schemeClr val="bg1"/>
                  </a:solidFill>
                  <a:prstDash val="solid"/>
                </a:ln>
                <a:effectLst>
                  <a:outerShdw blurRad="12700" dist="38100" dir="2700000" algn="tl" rotWithShape="0">
                    <a:schemeClr val="accent5">
                      <a:lumMod val="60000"/>
                      <a:lumOff val="40000"/>
                    </a:schemeClr>
                  </a:outerShdw>
                </a:effectLst>
              </a:rPr>
              <a:t>2019</a:t>
            </a:r>
          </a:p>
        </p:txBody>
      </p:sp>
    </p:spTree>
    <p:extLst>
      <p:ext uri="{BB962C8B-B14F-4D97-AF65-F5344CB8AC3E}">
        <p14:creationId xmlns:p14="http://schemas.microsoft.com/office/powerpoint/2010/main" val="2581193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130B0022-9913-2B9D-C8A3-A3B4F92FDFBC}"/>
              </a:ext>
            </a:extLst>
          </p:cNvPr>
          <p:cNvSpPr txBox="1"/>
          <p:nvPr/>
        </p:nvSpPr>
        <p:spPr>
          <a:xfrm>
            <a:off x="2092721" y="636191"/>
            <a:ext cx="5373314" cy="924938"/>
          </a:xfrm>
          <a:prstGeom prst="rect">
            <a:avLst/>
          </a:prstGeom>
        </p:spPr>
        <p:txBody>
          <a:bodyPr vert="horz" lIns="68580" tIns="34290" rIns="68580" bIns="34290" rtlCol="0" anchor="b">
            <a:noAutofit/>
          </a:bodyPr>
          <a:lstStyle/>
          <a:p>
            <a:pPr algn="ctr">
              <a:lnSpc>
                <a:spcPct val="90000"/>
              </a:lnSpc>
              <a:spcBef>
                <a:spcPct val="0"/>
              </a:spcBef>
              <a:spcAft>
                <a:spcPts val="450"/>
              </a:spcAft>
            </a:pPr>
            <a:r>
              <a:rPr lang="en-US" sz="4000" b="1" cap="all">
                <a:ln w="3175" cmpd="sng">
                  <a:noFill/>
                </a:ln>
                <a:latin typeface="+mj-lt"/>
                <a:ea typeface="+mj-ea"/>
                <a:cs typeface="+mj-cs"/>
              </a:rPr>
              <a:t>SOCIAL DES FETES </a:t>
            </a:r>
          </a:p>
          <a:p>
            <a:pPr algn="ctr">
              <a:lnSpc>
                <a:spcPct val="90000"/>
              </a:lnSpc>
              <a:spcBef>
                <a:spcPct val="0"/>
              </a:spcBef>
              <a:spcAft>
                <a:spcPts val="450"/>
              </a:spcAft>
            </a:pPr>
            <a:r>
              <a:rPr lang="en-US" sz="4000" b="1" cap="all">
                <a:ln w="3175" cmpd="sng">
                  <a:noFill/>
                </a:ln>
                <a:latin typeface="+mj-lt"/>
                <a:ea typeface="+mj-ea"/>
                <a:cs typeface="+mj-cs"/>
              </a:rPr>
              <a:t>2019</a:t>
            </a:r>
          </a:p>
        </p:txBody>
      </p:sp>
      <p:pic>
        <p:nvPicPr>
          <p:cNvPr id="3" name="Image 2" descr="Une image contenant intérieur, table, habits, personne&#10;&#10;Description générée automatiquement">
            <a:extLst>
              <a:ext uri="{FF2B5EF4-FFF2-40B4-BE49-F238E27FC236}">
                <a16:creationId xmlns:a16="http://schemas.microsoft.com/office/drawing/2014/main" id="{AF86B927-1CC0-7D7F-A34E-A76F184CC61A}"/>
              </a:ext>
            </a:extLst>
          </p:cNvPr>
          <p:cNvPicPr>
            <a:picLocks noChangeAspect="1"/>
          </p:cNvPicPr>
          <p:nvPr/>
        </p:nvPicPr>
        <p:blipFill rotWithShape="1">
          <a:blip r:embed="rId2">
            <a:extLst>
              <a:ext uri="{28A0092B-C50C-407E-A947-70E740481C1C}">
                <a14:useLocalDpi xmlns:a14="http://schemas.microsoft.com/office/drawing/2010/main" val="0"/>
              </a:ext>
            </a:extLst>
          </a:blip>
          <a:srcRect t="21575" r="-2" b="3683"/>
          <a:stretch/>
        </p:blipFill>
        <p:spPr>
          <a:xfrm>
            <a:off x="576330" y="1914378"/>
            <a:ext cx="8406096" cy="3958102"/>
          </a:xfrm>
          <a:custGeom>
            <a:avLst/>
            <a:gdLst/>
            <a:ahLst/>
            <a:cxnLst/>
            <a:rect l="l" t="t" r="r" b="b"/>
            <a:pathLst>
              <a:path w="9290304" h="3280831">
                <a:moveTo>
                  <a:pt x="402071" y="0"/>
                </a:moveTo>
                <a:lnTo>
                  <a:pt x="9290304" y="0"/>
                </a:lnTo>
                <a:lnTo>
                  <a:pt x="9290304" y="2876895"/>
                </a:lnTo>
                <a:lnTo>
                  <a:pt x="8886368" y="3280831"/>
                </a:lnTo>
                <a:lnTo>
                  <a:pt x="0" y="3280831"/>
                </a:lnTo>
                <a:lnTo>
                  <a:pt x="0" y="402071"/>
                </a:lnTo>
                <a:close/>
              </a:path>
            </a:pathLst>
          </a:custGeom>
        </p:spPr>
      </p:pic>
    </p:spTree>
    <p:extLst>
      <p:ext uri="{BB962C8B-B14F-4D97-AF65-F5344CB8AC3E}">
        <p14:creationId xmlns:p14="http://schemas.microsoft.com/office/powerpoint/2010/main" val="1596295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57A2046A-E6A9-D59C-2EA3-88FAF0827819}"/>
              </a:ext>
            </a:extLst>
          </p:cNvPr>
          <p:cNvSpPr txBox="1"/>
          <p:nvPr/>
        </p:nvSpPr>
        <p:spPr>
          <a:xfrm>
            <a:off x="1002206" y="5671711"/>
            <a:ext cx="7633793" cy="924938"/>
          </a:xfrm>
          <a:prstGeom prst="rect">
            <a:avLst/>
          </a:prstGeom>
        </p:spPr>
        <p:txBody>
          <a:bodyPr vert="horz" lIns="68580" tIns="34290" rIns="68580" bIns="34290" rtlCol="0" anchor="b">
            <a:noAutofit/>
          </a:bodyPr>
          <a:lstStyle/>
          <a:p>
            <a:pPr>
              <a:lnSpc>
                <a:spcPct val="90000"/>
              </a:lnSpc>
              <a:spcBef>
                <a:spcPct val="0"/>
              </a:spcBef>
              <a:spcAft>
                <a:spcPts val="450"/>
              </a:spcAft>
            </a:pPr>
            <a:r>
              <a:rPr lang="en-US" sz="2400" cap="all" dirty="0">
                <a:ln w="3175" cmpd="sng">
                  <a:noFill/>
                </a:ln>
                <a:latin typeface="+mj-lt"/>
                <a:ea typeface="+mj-ea"/>
                <a:cs typeface="+mj-cs"/>
              </a:rPr>
              <a:t>GHISLAINE CÔTÉ     			DYANE GAGNON         LORRAINE CRÉPEAU      	CÉCILE LAFLAMME      LILIANNE TREMBLAY            CHARLES VACHON</a:t>
            </a:r>
          </a:p>
        </p:txBody>
      </p:sp>
      <p:pic>
        <p:nvPicPr>
          <p:cNvPr id="2" name="Image 1" descr="Une image contenant habits, personne, homme, Visage humain&#10;&#10;Description générée automatiquement">
            <a:extLst>
              <a:ext uri="{FF2B5EF4-FFF2-40B4-BE49-F238E27FC236}">
                <a16:creationId xmlns:a16="http://schemas.microsoft.com/office/drawing/2014/main" id="{B0DBDBC0-FC68-85A4-2688-0C268628215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colorTemperature colorTemp="8800"/>
                    </a14:imgEffect>
                    <a14:imgEffect>
                      <a14:brightnessContrast bright="-20000"/>
                    </a14:imgEffect>
                  </a14:imgLayer>
                </a14:imgProps>
              </a:ext>
              <a:ext uri="{28A0092B-C50C-407E-A947-70E740481C1C}">
                <a14:useLocalDpi xmlns:a14="http://schemas.microsoft.com/office/drawing/2010/main" val="0"/>
              </a:ext>
            </a:extLst>
          </a:blip>
          <a:srcRect t="3115" r="-2" b="33254"/>
          <a:stretch/>
        </p:blipFill>
        <p:spPr>
          <a:xfrm>
            <a:off x="1002206" y="1653221"/>
            <a:ext cx="7542688" cy="3551557"/>
          </a:xfrm>
          <a:custGeom>
            <a:avLst/>
            <a:gdLst/>
            <a:ahLst/>
            <a:cxnLst/>
            <a:rect l="l" t="t" r="r" b="b"/>
            <a:pathLst>
              <a:path w="9290304" h="3280831">
                <a:moveTo>
                  <a:pt x="402071" y="0"/>
                </a:moveTo>
                <a:lnTo>
                  <a:pt x="9290304" y="0"/>
                </a:lnTo>
                <a:lnTo>
                  <a:pt x="9290304" y="2876895"/>
                </a:lnTo>
                <a:lnTo>
                  <a:pt x="8886368" y="3280831"/>
                </a:lnTo>
                <a:lnTo>
                  <a:pt x="0" y="3280831"/>
                </a:lnTo>
                <a:lnTo>
                  <a:pt x="0" y="402071"/>
                </a:lnTo>
                <a:close/>
              </a:path>
            </a:pathLst>
          </a:custGeom>
        </p:spPr>
      </p:pic>
      <p:sp>
        <p:nvSpPr>
          <p:cNvPr id="5" name="ZoneTexte 4">
            <a:extLst>
              <a:ext uri="{FF2B5EF4-FFF2-40B4-BE49-F238E27FC236}">
                <a16:creationId xmlns:a16="http://schemas.microsoft.com/office/drawing/2014/main" id="{3ADE5075-37DF-75BF-6308-935D1016B263}"/>
              </a:ext>
            </a:extLst>
          </p:cNvPr>
          <p:cNvSpPr txBox="1"/>
          <p:nvPr/>
        </p:nvSpPr>
        <p:spPr>
          <a:xfrm>
            <a:off x="-316610" y="131738"/>
            <a:ext cx="10180320" cy="1387559"/>
          </a:xfrm>
          <a:prstGeom prst="rect">
            <a:avLst/>
          </a:prstGeom>
          <a:noFill/>
        </p:spPr>
        <p:txBody>
          <a:bodyPr wrap="square">
            <a:spAutoFit/>
          </a:bodyPr>
          <a:lstStyle/>
          <a:p>
            <a:pPr algn="ctr">
              <a:spcBef>
                <a:spcPct val="0"/>
              </a:spcBef>
              <a:spcAft>
                <a:spcPts val="450"/>
              </a:spcAft>
            </a:pPr>
            <a:r>
              <a:rPr lang="en-US" sz="4000" b="1" cap="all" dirty="0">
                <a:ln w="3175" cmpd="sng">
                  <a:noFill/>
                </a:ln>
                <a:latin typeface="+mj-lt"/>
                <a:ea typeface="+mj-ea"/>
                <a:cs typeface="+mj-cs"/>
              </a:rPr>
              <a:t>2021 </a:t>
            </a:r>
          </a:p>
          <a:p>
            <a:pPr algn="ctr">
              <a:spcBef>
                <a:spcPct val="0"/>
              </a:spcBef>
              <a:spcAft>
                <a:spcPts val="450"/>
              </a:spcAft>
            </a:pPr>
            <a:r>
              <a:rPr lang="en-US" sz="4000" b="1" cap="all" dirty="0">
                <a:ln w="3175" cmpd="sng">
                  <a:noFill/>
                </a:ln>
                <a:latin typeface="+mj-lt"/>
                <a:ea typeface="+mj-ea"/>
                <a:cs typeface="+mj-cs"/>
              </a:rPr>
              <a:t>jeux pour café rencontre</a:t>
            </a:r>
          </a:p>
        </p:txBody>
      </p:sp>
    </p:spTree>
    <p:extLst>
      <p:ext uri="{BB962C8B-B14F-4D97-AF65-F5344CB8AC3E}">
        <p14:creationId xmlns:p14="http://schemas.microsoft.com/office/powerpoint/2010/main" val="2049960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D0F1D21-D0B2-FC00-F537-1FDC533ADB1C}"/>
              </a:ext>
            </a:extLst>
          </p:cNvPr>
          <p:cNvSpPr txBox="1"/>
          <p:nvPr/>
        </p:nvSpPr>
        <p:spPr>
          <a:xfrm>
            <a:off x="5364480" y="841104"/>
            <a:ext cx="4835434" cy="4154984"/>
          </a:xfrm>
          <a:prstGeom prst="rect">
            <a:avLst/>
          </a:prstGeom>
          <a:noFill/>
        </p:spPr>
        <p:txBody>
          <a:bodyPr wrap="square" rtlCol="0">
            <a:spAutoFit/>
          </a:bodyPr>
          <a:lstStyle/>
          <a:p>
            <a:pPr algn="ctr"/>
            <a:r>
              <a:rPr lang="fr-CA" sz="4000" dirty="0"/>
              <a:t>Directrice</a:t>
            </a:r>
          </a:p>
          <a:p>
            <a:pPr algn="ctr"/>
            <a:r>
              <a:rPr lang="fr-CA" sz="4000" dirty="0"/>
              <a:t>2021- 2023</a:t>
            </a:r>
          </a:p>
          <a:p>
            <a:pPr algn="ctr"/>
            <a:endParaRPr lang="fr-CA" sz="4000" dirty="0"/>
          </a:p>
          <a:p>
            <a:pPr algn="ctr"/>
            <a:r>
              <a:rPr lang="fr-CA" sz="3600" dirty="0"/>
              <a:t>DYANE GAGNON</a:t>
            </a:r>
          </a:p>
          <a:p>
            <a:pPr algn="ctr"/>
            <a:r>
              <a:rPr lang="fr-CA" sz="3600" dirty="0"/>
              <a:t>ANIMATRICE VIE ACTIVE AVANT LA PANDÉMIE</a:t>
            </a:r>
          </a:p>
        </p:txBody>
      </p:sp>
      <p:pic>
        <p:nvPicPr>
          <p:cNvPr id="4" name="Image 3" descr="Une image contenant Visage humain, sourire, portrait, personne&#10;&#10;Description générée automatiquement">
            <a:extLst>
              <a:ext uri="{FF2B5EF4-FFF2-40B4-BE49-F238E27FC236}">
                <a16:creationId xmlns:a16="http://schemas.microsoft.com/office/drawing/2014/main" id="{01B9901D-0A4A-85C0-044F-3889338C3C4A}"/>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08511" y="196850"/>
            <a:ext cx="5124450" cy="6464300"/>
          </a:xfrm>
          <a:prstGeom prst="ellipse">
            <a:avLst/>
          </a:prstGeom>
          <a:ln>
            <a:noFill/>
          </a:ln>
          <a:effectLst>
            <a:softEdge rad="112500"/>
          </a:effectLst>
        </p:spPr>
      </p:pic>
    </p:spTree>
    <p:extLst>
      <p:ext uri="{BB962C8B-B14F-4D97-AF65-F5344CB8AC3E}">
        <p14:creationId xmlns:p14="http://schemas.microsoft.com/office/powerpoint/2010/main" val="12764341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7" name="ZoneTexte 6">
            <a:extLst>
              <a:ext uri="{FF2B5EF4-FFF2-40B4-BE49-F238E27FC236}">
                <a16:creationId xmlns:a16="http://schemas.microsoft.com/office/drawing/2014/main" id="{8D7E7B0C-B222-3E5E-9D94-7B2E58BB4210}"/>
              </a:ext>
            </a:extLst>
          </p:cNvPr>
          <p:cNvSpPr txBox="1"/>
          <p:nvPr/>
        </p:nvSpPr>
        <p:spPr>
          <a:xfrm>
            <a:off x="8070686" y="-480421"/>
            <a:ext cx="2234195" cy="2271737"/>
          </a:xfrm>
          <a:prstGeom prst="rect">
            <a:avLst/>
          </a:prstGeom>
        </p:spPr>
        <p:txBody>
          <a:bodyPr vert="horz" lIns="68580" tIns="34290" rIns="68580" bIns="34290" rtlCol="0" anchor="b">
            <a:normAutofit/>
          </a:bodyPr>
          <a:lstStyle/>
          <a:p>
            <a:pPr>
              <a:spcBef>
                <a:spcPct val="0"/>
              </a:spcBef>
              <a:spcAft>
                <a:spcPts val="450"/>
              </a:spcAft>
            </a:pPr>
            <a:r>
              <a:rPr lang="en-US" sz="3600" cap="all" dirty="0">
                <a:ln w="3175" cmpd="sng">
                  <a:noFill/>
                </a:ln>
                <a:latin typeface="+mj-lt"/>
                <a:ea typeface="+mj-ea"/>
                <a:cs typeface="+mj-cs"/>
              </a:rPr>
              <a:t>2021</a:t>
            </a:r>
          </a:p>
        </p:txBody>
      </p:sp>
      <p:pic>
        <p:nvPicPr>
          <p:cNvPr id="5" name="Image 4" descr="Une image contenant habits, intérieur, personne, mur&#10;&#10;Description générée automatiquement">
            <a:extLst>
              <a:ext uri="{FF2B5EF4-FFF2-40B4-BE49-F238E27FC236}">
                <a16:creationId xmlns:a16="http://schemas.microsoft.com/office/drawing/2014/main" id="{2A876B45-AEDD-E96C-42D1-8CC85CA5AD96}"/>
              </a:ext>
            </a:extLst>
          </p:cNvPr>
          <p:cNvPicPr>
            <a:picLocks noChangeAspect="1"/>
          </p:cNvPicPr>
          <p:nvPr/>
        </p:nvPicPr>
        <p:blipFill rotWithShape="1">
          <a:blip r:embed="rId2">
            <a:extLst>
              <a:ext uri="{28A0092B-C50C-407E-A947-70E740481C1C}">
                <a14:useLocalDpi xmlns:a14="http://schemas.microsoft.com/office/drawing/2010/main" val="0"/>
              </a:ext>
            </a:extLst>
          </a:blip>
          <a:srcRect l="15208" r="13908" b="-1"/>
          <a:stretch/>
        </p:blipFill>
        <p:spPr>
          <a:xfrm>
            <a:off x="1388535" y="397393"/>
            <a:ext cx="5874808" cy="5635827"/>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p:spPr>
      </p:pic>
    </p:spTree>
    <p:extLst>
      <p:ext uri="{BB962C8B-B14F-4D97-AF65-F5344CB8AC3E}">
        <p14:creationId xmlns:p14="http://schemas.microsoft.com/office/powerpoint/2010/main" val="1892095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57F4B7F9-34AA-50F0-A825-C24E6ECC4C17}"/>
              </a:ext>
            </a:extLst>
          </p:cNvPr>
          <p:cNvSpPr txBox="1"/>
          <p:nvPr/>
        </p:nvSpPr>
        <p:spPr>
          <a:xfrm>
            <a:off x="873760" y="721360"/>
            <a:ext cx="8920480" cy="5039359"/>
          </a:xfrm>
          <a:prstGeom prst="rect">
            <a:avLst/>
          </a:prstGeom>
        </p:spPr>
        <p:txBody>
          <a:bodyPr vert="horz" lIns="68580" tIns="34290" rIns="68580" bIns="34290" rtlCol="0" anchor="b">
            <a:noAutofit/>
          </a:bodyPr>
          <a:lstStyle/>
          <a:p>
            <a:pPr algn="ctr">
              <a:lnSpc>
                <a:spcPct val="90000"/>
              </a:lnSpc>
              <a:spcBef>
                <a:spcPct val="0"/>
              </a:spcBef>
              <a:spcAft>
                <a:spcPts val="450"/>
              </a:spcAft>
            </a:pPr>
            <a:r>
              <a:rPr lang="en-US" sz="6000" cap="all" dirty="0">
                <a:ln w="3175" cmpd="sng">
                  <a:noFill/>
                </a:ln>
                <a:latin typeface="+mj-lt"/>
                <a:ea typeface="+mj-ea"/>
                <a:cs typeface="+mj-cs"/>
              </a:rPr>
              <a:t>2020-2021-2022</a:t>
            </a:r>
          </a:p>
          <a:p>
            <a:pPr algn="ctr">
              <a:lnSpc>
                <a:spcPct val="90000"/>
              </a:lnSpc>
              <a:spcBef>
                <a:spcPct val="0"/>
              </a:spcBef>
              <a:spcAft>
                <a:spcPts val="450"/>
              </a:spcAft>
            </a:pPr>
            <a:r>
              <a:rPr lang="en-US" sz="6000" cap="all" dirty="0">
                <a:ln w="3175" cmpd="sng">
                  <a:noFill/>
                </a:ln>
                <a:latin typeface="+mj-lt"/>
                <a:ea typeface="+mj-ea"/>
                <a:cs typeface="+mj-cs"/>
              </a:rPr>
              <a:t>PANDÉMIE</a:t>
            </a:r>
          </a:p>
          <a:p>
            <a:pPr algn="ctr">
              <a:lnSpc>
                <a:spcPct val="90000"/>
              </a:lnSpc>
              <a:spcBef>
                <a:spcPct val="0"/>
              </a:spcBef>
              <a:spcAft>
                <a:spcPts val="450"/>
              </a:spcAft>
            </a:pPr>
            <a:endParaRPr lang="en-US" sz="6000" cap="all" dirty="0">
              <a:ln w="3175" cmpd="sng">
                <a:noFill/>
              </a:ln>
              <a:latin typeface="+mj-lt"/>
              <a:ea typeface="+mj-ea"/>
              <a:cs typeface="+mj-cs"/>
            </a:endParaRPr>
          </a:p>
          <a:p>
            <a:pPr algn="ctr">
              <a:lnSpc>
                <a:spcPct val="90000"/>
              </a:lnSpc>
              <a:spcBef>
                <a:spcPct val="0"/>
              </a:spcBef>
              <a:spcAft>
                <a:spcPts val="450"/>
              </a:spcAft>
            </a:pPr>
            <a:r>
              <a:rPr lang="en-US" sz="3600" cap="all" dirty="0">
                <a:ln w="3175" cmpd="sng">
                  <a:noFill/>
                </a:ln>
                <a:latin typeface="+mj-lt"/>
                <a:ea typeface="+mj-ea"/>
                <a:cs typeface="+mj-cs"/>
              </a:rPr>
              <a:t>ACTIVITÉs RÉDUITEs OU INNEXISTANTEs</a:t>
            </a:r>
          </a:p>
          <a:p>
            <a:pPr algn="ctr">
              <a:lnSpc>
                <a:spcPct val="90000"/>
              </a:lnSpc>
              <a:spcBef>
                <a:spcPct val="0"/>
              </a:spcBef>
              <a:spcAft>
                <a:spcPts val="450"/>
              </a:spcAft>
            </a:pPr>
            <a:r>
              <a:rPr lang="en-US" sz="3600" cap="all" dirty="0">
                <a:ln w="3175" cmpd="sng">
                  <a:noFill/>
                </a:ln>
                <a:latin typeface="+mj-lt"/>
                <a:ea typeface="+mj-ea"/>
                <a:cs typeface="+mj-cs"/>
              </a:rPr>
              <a:t>Café rencontre </a:t>
            </a:r>
            <a:r>
              <a:rPr lang="en-US" sz="3600" cap="all" dirty="0" err="1">
                <a:ln w="3175" cmpd="sng">
                  <a:noFill/>
                </a:ln>
                <a:latin typeface="+mj-lt"/>
                <a:ea typeface="+mj-ea"/>
                <a:cs typeface="+mj-cs"/>
              </a:rPr>
              <a:t>inauguré</a:t>
            </a:r>
            <a:r>
              <a:rPr lang="en-US" sz="3600" cap="all" dirty="0">
                <a:ln w="3175" cmpd="sng">
                  <a:noFill/>
                </a:ln>
                <a:latin typeface="+mj-lt"/>
                <a:ea typeface="+mj-ea"/>
                <a:cs typeface="+mj-cs"/>
              </a:rPr>
              <a:t> on </a:t>
            </a:r>
            <a:r>
              <a:rPr lang="en-US" sz="3600" cap="all" dirty="0" err="1">
                <a:ln w="3175" cmpd="sng">
                  <a:noFill/>
                </a:ln>
                <a:latin typeface="+mj-lt"/>
                <a:ea typeface="+mj-ea"/>
                <a:cs typeface="+mj-cs"/>
              </a:rPr>
              <a:t>ouvre</a:t>
            </a:r>
            <a:r>
              <a:rPr lang="en-US" sz="3600" cap="all" dirty="0">
                <a:ln w="3175" cmpd="sng">
                  <a:noFill/>
                </a:ln>
                <a:latin typeface="+mj-lt"/>
                <a:ea typeface="+mj-ea"/>
                <a:cs typeface="+mj-cs"/>
              </a:rPr>
              <a:t> on </a:t>
            </a:r>
            <a:r>
              <a:rPr lang="en-US" sz="3600" cap="all" dirty="0" err="1">
                <a:ln w="3175" cmpd="sng">
                  <a:noFill/>
                </a:ln>
                <a:latin typeface="+mj-lt"/>
                <a:ea typeface="+mj-ea"/>
                <a:cs typeface="+mj-cs"/>
              </a:rPr>
              <a:t>ferme</a:t>
            </a:r>
            <a:r>
              <a:rPr lang="en-US" sz="3600" cap="all" dirty="0">
                <a:ln w="3175" cmpd="sng">
                  <a:noFill/>
                </a:ln>
                <a:latin typeface="+mj-lt"/>
                <a:ea typeface="+mj-ea"/>
                <a:cs typeface="+mj-cs"/>
              </a:rPr>
              <a:t> </a:t>
            </a:r>
            <a:r>
              <a:rPr lang="en-US" sz="3600" cap="all" dirty="0" err="1">
                <a:ln w="3175" cmpd="sng">
                  <a:noFill/>
                </a:ln>
                <a:latin typeface="+mj-lt"/>
                <a:ea typeface="+mj-ea"/>
                <a:cs typeface="+mj-cs"/>
              </a:rPr>
              <a:t>mesure</a:t>
            </a:r>
            <a:r>
              <a:rPr lang="en-US" sz="3600" cap="all" dirty="0">
                <a:ln w="3175" cmpd="sng">
                  <a:noFill/>
                </a:ln>
                <a:latin typeface="+mj-lt"/>
                <a:ea typeface="+mj-ea"/>
                <a:cs typeface="+mj-cs"/>
              </a:rPr>
              <a:t> sanitaire </a:t>
            </a:r>
            <a:r>
              <a:rPr lang="en-US" sz="3600" cap="all" dirty="0" err="1">
                <a:ln w="3175" cmpd="sng">
                  <a:noFill/>
                </a:ln>
                <a:latin typeface="+mj-lt"/>
                <a:ea typeface="+mj-ea"/>
                <a:cs typeface="+mj-cs"/>
              </a:rPr>
              <a:t>obligatoire</a:t>
            </a:r>
            <a:r>
              <a:rPr lang="en-US" sz="3600" cap="all" dirty="0">
                <a:ln w="3175" cmpd="sng">
                  <a:noFill/>
                </a:ln>
                <a:latin typeface="+mj-lt"/>
                <a:ea typeface="+mj-ea"/>
                <a:cs typeface="+mj-cs"/>
              </a:rPr>
              <a:t> </a:t>
            </a:r>
            <a:r>
              <a:rPr lang="fr-CA" sz="3600" cap="all" dirty="0">
                <a:ln w="3175" cmpd="sng">
                  <a:noFill/>
                </a:ln>
                <a:latin typeface="+mj-lt"/>
                <a:ea typeface="+mj-ea"/>
                <a:cs typeface="+mj-cs"/>
              </a:rPr>
              <a:t>ce</a:t>
            </a:r>
            <a:r>
              <a:rPr lang="en-US" sz="3600" cap="all" dirty="0">
                <a:ln w="3175" cmpd="sng">
                  <a:noFill/>
                </a:ln>
                <a:latin typeface="+mj-lt"/>
                <a:ea typeface="+mj-ea"/>
                <a:cs typeface="+mj-cs"/>
              </a:rPr>
              <a:t> </a:t>
            </a:r>
            <a:r>
              <a:rPr lang="en-US" sz="3600" cap="all" dirty="0" err="1">
                <a:ln w="3175" cmpd="sng">
                  <a:noFill/>
                </a:ln>
                <a:latin typeface="+mj-lt"/>
                <a:ea typeface="+mj-ea"/>
                <a:cs typeface="+mj-cs"/>
              </a:rPr>
              <a:t>n’est</a:t>
            </a:r>
            <a:r>
              <a:rPr lang="en-US" sz="3600" cap="all" dirty="0">
                <a:ln w="3175" cmpd="sng">
                  <a:noFill/>
                </a:ln>
                <a:latin typeface="+mj-lt"/>
                <a:ea typeface="+mj-ea"/>
                <a:cs typeface="+mj-cs"/>
              </a:rPr>
              <a:t> pas </a:t>
            </a:r>
            <a:r>
              <a:rPr lang="en-US" sz="3600" cap="all" dirty="0" err="1">
                <a:ln w="3175" cmpd="sng">
                  <a:noFill/>
                </a:ln>
                <a:latin typeface="+mj-lt"/>
                <a:ea typeface="+mj-ea"/>
                <a:cs typeface="+mj-cs"/>
              </a:rPr>
              <a:t>agréable</a:t>
            </a:r>
            <a:r>
              <a:rPr lang="en-US" sz="3600" cap="all" dirty="0">
                <a:ln w="3175" cmpd="sng">
                  <a:noFill/>
                </a:ln>
                <a:latin typeface="+mj-lt"/>
                <a:ea typeface="+mj-ea"/>
                <a:cs typeface="+mj-cs"/>
              </a:rPr>
              <a:t> et les </a:t>
            </a:r>
            <a:r>
              <a:rPr lang="en-US" sz="3600" cap="all" dirty="0" err="1">
                <a:ln w="3175" cmpd="sng">
                  <a:noFill/>
                </a:ln>
                <a:latin typeface="+mj-lt"/>
                <a:ea typeface="+mj-ea"/>
                <a:cs typeface="+mj-cs"/>
              </a:rPr>
              <a:t>activités</a:t>
            </a:r>
            <a:r>
              <a:rPr lang="en-US" sz="3600" cap="all" dirty="0">
                <a:ln w="3175" cmpd="sng">
                  <a:noFill/>
                </a:ln>
                <a:latin typeface="+mj-lt"/>
                <a:ea typeface="+mj-ea"/>
                <a:cs typeface="+mj-cs"/>
              </a:rPr>
              <a:t> </a:t>
            </a:r>
            <a:r>
              <a:rPr lang="en-US" sz="3600" cap="all" dirty="0" err="1">
                <a:ln w="3175" cmpd="sng">
                  <a:noFill/>
                </a:ln>
                <a:latin typeface="+mj-lt"/>
                <a:ea typeface="+mj-ea"/>
                <a:cs typeface="+mj-cs"/>
              </a:rPr>
              <a:t>sont</a:t>
            </a:r>
            <a:r>
              <a:rPr lang="en-US" sz="3600" cap="all" dirty="0">
                <a:ln w="3175" cmpd="sng">
                  <a:noFill/>
                </a:ln>
                <a:latin typeface="+mj-lt"/>
                <a:ea typeface="+mj-ea"/>
                <a:cs typeface="+mj-cs"/>
              </a:rPr>
              <a:t> mises de </a:t>
            </a:r>
            <a:r>
              <a:rPr lang="en-US" sz="3600" cap="all" dirty="0" err="1">
                <a:ln w="3175" cmpd="sng">
                  <a:noFill/>
                </a:ln>
                <a:latin typeface="+mj-lt"/>
                <a:ea typeface="+mj-ea"/>
                <a:cs typeface="+mj-cs"/>
              </a:rPr>
              <a:t>côté</a:t>
            </a:r>
            <a:endParaRPr lang="en-US" sz="3600" cap="all" dirty="0">
              <a:ln w="3175" cmpd="sng">
                <a:noFill/>
              </a:ln>
              <a:latin typeface="+mj-lt"/>
              <a:ea typeface="+mj-ea"/>
              <a:cs typeface="+mj-cs"/>
            </a:endParaRPr>
          </a:p>
        </p:txBody>
      </p:sp>
    </p:spTree>
    <p:extLst>
      <p:ext uri="{BB962C8B-B14F-4D97-AF65-F5344CB8AC3E}">
        <p14:creationId xmlns:p14="http://schemas.microsoft.com/office/powerpoint/2010/main" val="4055464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0000">
        <p15:prstTrans prst="curtains"/>
      </p:transition>
    </mc:Choice>
    <mc:Fallback xmlns="">
      <p:transition spd="slow" advClick="0" advTm="10000">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intérieur, meubles&#10;&#10;Description générée automatiquement">
            <a:extLst>
              <a:ext uri="{FF2B5EF4-FFF2-40B4-BE49-F238E27FC236}">
                <a16:creationId xmlns:a16="http://schemas.microsoft.com/office/drawing/2014/main" id="{B0CB6C4A-1720-7E64-6861-1EFC23F40347}"/>
              </a:ext>
            </a:extLst>
          </p:cNvPr>
          <p:cNvPicPr>
            <a:picLocks noChangeAspect="1"/>
          </p:cNvPicPr>
          <p:nvPr/>
        </p:nvPicPr>
        <p:blipFill rotWithShape="1">
          <a:blip r:embed="rId2">
            <a:alphaModFix/>
            <a:extLst>
              <a:ext uri="{28A0092B-C50C-407E-A947-70E740481C1C}">
                <a14:useLocalDpi xmlns:a14="http://schemas.microsoft.com/office/drawing/2010/main" val="0"/>
              </a:ext>
            </a:extLst>
          </a:blip>
          <a:srcRect l="17189" t="3177" r="19082"/>
          <a:stretch/>
        </p:blipFill>
        <p:spPr>
          <a:xfrm>
            <a:off x="1919514" y="803450"/>
            <a:ext cx="6329751" cy="5937313"/>
          </a:xfrm>
          <a:prstGeom prst="ellipse">
            <a:avLst/>
          </a:prstGeom>
          <a:ln>
            <a:noFill/>
          </a:ln>
          <a:effectLst>
            <a:softEdge rad="317500"/>
          </a:effectLst>
        </p:spPr>
      </p:pic>
      <p:sp>
        <p:nvSpPr>
          <p:cNvPr id="4" name="ZoneTexte 3">
            <a:extLst>
              <a:ext uri="{FF2B5EF4-FFF2-40B4-BE49-F238E27FC236}">
                <a16:creationId xmlns:a16="http://schemas.microsoft.com/office/drawing/2014/main" id="{468DDD5F-C7F0-049F-7874-85E2FE775EA7}"/>
              </a:ext>
            </a:extLst>
          </p:cNvPr>
          <p:cNvSpPr txBox="1"/>
          <p:nvPr/>
        </p:nvSpPr>
        <p:spPr>
          <a:xfrm>
            <a:off x="-428898" y="200936"/>
            <a:ext cx="11038114" cy="707886"/>
          </a:xfrm>
          <a:prstGeom prst="rect">
            <a:avLst/>
          </a:prstGeom>
          <a:noFill/>
        </p:spPr>
        <p:txBody>
          <a:bodyPr wrap="square" rtlCol="0">
            <a:spAutoFit/>
          </a:bodyPr>
          <a:lstStyle/>
          <a:p>
            <a:pPr algn="ctr"/>
            <a:r>
              <a:rPr lang="fr-CA" sz="4000" b="1" spc="28">
                <a:ln w="9525" cmpd="sng">
                  <a:solidFill>
                    <a:schemeClr val="accent1"/>
                  </a:solidFill>
                  <a:prstDash val="solid"/>
                </a:ln>
                <a:solidFill>
                  <a:srgbClr val="70AD47">
                    <a:tint val="1000"/>
                  </a:srgbClr>
                </a:solidFill>
                <a:effectLst>
                  <a:glow rad="38100">
                    <a:schemeClr val="accent1">
                      <a:alpha val="40000"/>
                    </a:schemeClr>
                  </a:glow>
                </a:effectLst>
              </a:rPr>
              <a:t>SOCIAL DES FÊTES 2022 ONT REVIT</a:t>
            </a:r>
          </a:p>
        </p:txBody>
      </p:sp>
    </p:spTree>
    <p:extLst>
      <p:ext uri="{BB962C8B-B14F-4D97-AF65-F5344CB8AC3E}">
        <p14:creationId xmlns:p14="http://schemas.microsoft.com/office/powerpoint/2010/main" val="9041878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habits, personne, intérieur, mur&#10;&#10;Description générée automatiquement">
            <a:extLst>
              <a:ext uri="{FF2B5EF4-FFF2-40B4-BE49-F238E27FC236}">
                <a16:creationId xmlns:a16="http://schemas.microsoft.com/office/drawing/2014/main" id="{2D5CBF65-EC0E-EE38-17D1-555AAAA75B6A}"/>
              </a:ext>
            </a:extLst>
          </p:cNvPr>
          <p:cNvPicPr>
            <a:picLocks noChangeAspect="1"/>
          </p:cNvPicPr>
          <p:nvPr/>
        </p:nvPicPr>
        <p:blipFill rotWithShape="1">
          <a:blip r:embed="rId2">
            <a:extLst>
              <a:ext uri="{28A0092B-C50C-407E-A947-70E740481C1C}">
                <a14:useLocalDpi xmlns:a14="http://schemas.microsoft.com/office/drawing/2010/main" val="0"/>
              </a:ext>
            </a:extLst>
          </a:blip>
          <a:srcRect l="10880" t="8023" r="9087" b="27731"/>
          <a:stretch/>
        </p:blipFill>
        <p:spPr>
          <a:xfrm>
            <a:off x="1173480" y="1225632"/>
            <a:ext cx="7620000" cy="4434748"/>
          </a:xfrm>
          <a:prstGeom prst="rect">
            <a:avLst/>
          </a:prstGeom>
          <a:ln>
            <a:noFill/>
          </a:ln>
          <a:effectLst>
            <a:softEdge rad="112500"/>
          </a:effectLst>
        </p:spPr>
      </p:pic>
      <p:sp>
        <p:nvSpPr>
          <p:cNvPr id="4" name="ZoneTexte 3">
            <a:extLst>
              <a:ext uri="{FF2B5EF4-FFF2-40B4-BE49-F238E27FC236}">
                <a16:creationId xmlns:a16="http://schemas.microsoft.com/office/drawing/2014/main" id="{3943C928-59EA-332B-65B3-F40D88595235}"/>
              </a:ext>
            </a:extLst>
          </p:cNvPr>
          <p:cNvSpPr txBox="1"/>
          <p:nvPr/>
        </p:nvSpPr>
        <p:spPr>
          <a:xfrm>
            <a:off x="-335280" y="5660380"/>
            <a:ext cx="10637520" cy="954107"/>
          </a:xfrm>
          <a:prstGeom prst="rect">
            <a:avLst/>
          </a:prstGeom>
          <a:noFill/>
        </p:spPr>
        <p:txBody>
          <a:bodyPr wrap="square">
            <a:spAutoFit/>
          </a:bodyPr>
          <a:lstStyle/>
          <a:p>
            <a:pPr algn="ctr"/>
            <a:r>
              <a:rPr lang="fr-CA" sz="2800" dirty="0"/>
              <a:t>CHARLES </a:t>
            </a:r>
            <a:r>
              <a:rPr lang="fr-CA" sz="2800"/>
              <a:t>VACHON DYANE </a:t>
            </a:r>
            <a:r>
              <a:rPr lang="fr-CA" sz="2800" dirty="0"/>
              <a:t>GAGNON </a:t>
            </a:r>
          </a:p>
          <a:p>
            <a:pPr algn="ctr"/>
            <a:r>
              <a:rPr lang="fr-CA" sz="2800" dirty="0"/>
              <a:t>LORRAINE CRÉPEAU CÉCILE LAFLAMME LYSE AUDET</a:t>
            </a:r>
          </a:p>
        </p:txBody>
      </p:sp>
      <p:sp>
        <p:nvSpPr>
          <p:cNvPr id="3" name="Rectangle 2">
            <a:extLst>
              <a:ext uri="{FF2B5EF4-FFF2-40B4-BE49-F238E27FC236}">
                <a16:creationId xmlns:a16="http://schemas.microsoft.com/office/drawing/2014/main" id="{E39545DB-6AD3-6740-77A0-687B3C8DCFBB}"/>
              </a:ext>
            </a:extLst>
          </p:cNvPr>
          <p:cNvSpPr/>
          <p:nvPr/>
        </p:nvSpPr>
        <p:spPr>
          <a:xfrm>
            <a:off x="2392329" y="119742"/>
            <a:ext cx="4982005" cy="1479380"/>
          </a:xfrm>
          <a:prstGeom prst="rect">
            <a:avLst/>
          </a:prstGeom>
          <a:noFill/>
        </p:spPr>
        <p:txBody>
          <a:bodyPr wrap="none" lIns="51435" tIns="25718" rIns="51435" bIns="25718">
            <a:spAutoFit/>
          </a:bodyPr>
          <a:lstStyle/>
          <a:p>
            <a:pPr algn="ctr"/>
            <a:r>
              <a:rPr lang="en-US" sz="3038">
                <a:ln w="0"/>
                <a:effectLst>
                  <a:outerShdw blurRad="38100" dist="19050" dir="2700000" algn="tl" rotWithShape="0">
                    <a:schemeClr val="dk1">
                      <a:alpha val="40000"/>
                    </a:schemeClr>
                  </a:outerShdw>
                </a:effectLst>
                <a:latin typeface="+mj-lt"/>
                <a:ea typeface="+mj-ea"/>
                <a:cs typeface="+mj-cs"/>
              </a:rPr>
              <a:t>2022-2023</a:t>
            </a:r>
          </a:p>
          <a:p>
            <a:pPr algn="ctr"/>
            <a:r>
              <a:rPr lang="fr-CA" sz="3200" b="1">
                <a:ln w="9525">
                  <a:solidFill>
                    <a:schemeClr val="bg1"/>
                  </a:solidFill>
                  <a:prstDash val="solid"/>
                </a:ln>
                <a:effectLst>
                  <a:outerShdw blurRad="12700" dist="38100" dir="2700000" algn="tl" rotWithShape="0">
                    <a:schemeClr val="bg1">
                      <a:lumMod val="50000"/>
                    </a:schemeClr>
                  </a:outerShdw>
                </a:effectLst>
              </a:rPr>
              <a:t>CONSEIL ADMINISTRATION</a:t>
            </a:r>
          </a:p>
          <a:p>
            <a:pPr algn="ctr"/>
            <a:endParaRPr lang="fr-CA" sz="3038">
              <a:ln w="0"/>
              <a:effectLst>
                <a:outerShdw blurRad="38100" dist="19050" dir="2700000" algn="tl" rotWithShape="0">
                  <a:schemeClr val="dk1">
                    <a:alpha val="40000"/>
                  </a:schemeClr>
                </a:outerShdw>
              </a:effectLst>
            </a:endParaRPr>
          </a:p>
        </p:txBody>
      </p:sp>
      <p:sp>
        <p:nvSpPr>
          <p:cNvPr id="6" name="ZoneTexte 5">
            <a:extLst>
              <a:ext uri="{FF2B5EF4-FFF2-40B4-BE49-F238E27FC236}">
                <a16:creationId xmlns:a16="http://schemas.microsoft.com/office/drawing/2014/main" id="{FFBBE73F-EC13-A41B-1A11-AA1B7D444136}"/>
              </a:ext>
            </a:extLst>
          </p:cNvPr>
          <p:cNvSpPr txBox="1"/>
          <p:nvPr/>
        </p:nvSpPr>
        <p:spPr>
          <a:xfrm>
            <a:off x="10302240" y="243512"/>
            <a:ext cx="375920" cy="6370975"/>
          </a:xfrm>
          <a:prstGeom prst="rect">
            <a:avLst/>
          </a:prstGeom>
          <a:noFill/>
        </p:spPr>
        <p:txBody>
          <a:bodyPr wrap="square">
            <a:spAutoFit/>
          </a:bodyPr>
          <a:lstStyle/>
          <a:p>
            <a:r>
              <a:rPr lang="en-US" sz="2400">
                <a:ln w="0"/>
                <a:effectLst>
                  <a:outerShdw blurRad="38100" dist="19050" dir="2700000" algn="tl" rotWithShape="0">
                    <a:schemeClr val="dk1">
                      <a:alpha val="40000"/>
                    </a:schemeClr>
                  </a:outerShdw>
                </a:effectLst>
                <a:latin typeface="+mj-lt"/>
                <a:ea typeface="+mj-ea"/>
                <a:cs typeface="+mj-cs"/>
              </a:rPr>
              <a:t>S</a:t>
            </a:r>
          </a:p>
          <a:p>
            <a:r>
              <a:rPr lang="en-US" sz="2400">
                <a:ln w="0"/>
                <a:effectLst>
                  <a:outerShdw blurRad="38100" dist="19050" dir="2700000" algn="tl" rotWithShape="0">
                    <a:schemeClr val="dk1">
                      <a:alpha val="40000"/>
                    </a:schemeClr>
                  </a:outerShdw>
                </a:effectLst>
                <a:latin typeface="+mj-lt"/>
                <a:ea typeface="+mj-ea"/>
                <a:cs typeface="+mj-cs"/>
              </a:rPr>
              <a:t>O</a:t>
            </a:r>
          </a:p>
          <a:p>
            <a:r>
              <a:rPr lang="en-US" sz="2400">
                <a:ln w="0"/>
                <a:effectLst>
                  <a:outerShdw blurRad="38100" dist="19050" dir="2700000" algn="tl" rotWithShape="0">
                    <a:schemeClr val="dk1">
                      <a:alpha val="40000"/>
                    </a:schemeClr>
                  </a:outerShdw>
                </a:effectLst>
                <a:latin typeface="+mj-lt"/>
                <a:ea typeface="+mj-ea"/>
                <a:cs typeface="+mj-cs"/>
              </a:rPr>
              <a:t>C</a:t>
            </a:r>
          </a:p>
          <a:p>
            <a:r>
              <a:rPr lang="en-US" sz="2400">
                <a:ln w="0"/>
                <a:effectLst>
                  <a:outerShdw blurRad="38100" dist="19050" dir="2700000" algn="tl" rotWithShape="0">
                    <a:schemeClr val="dk1">
                      <a:alpha val="40000"/>
                    </a:schemeClr>
                  </a:outerShdw>
                </a:effectLst>
                <a:latin typeface="+mj-lt"/>
                <a:ea typeface="+mj-ea"/>
                <a:cs typeface="+mj-cs"/>
              </a:rPr>
              <a:t>I</a:t>
            </a:r>
          </a:p>
          <a:p>
            <a:r>
              <a:rPr lang="en-US" sz="2400">
                <a:ln w="0"/>
                <a:effectLst>
                  <a:outerShdw blurRad="38100" dist="19050" dir="2700000" algn="tl" rotWithShape="0">
                    <a:schemeClr val="dk1">
                      <a:alpha val="40000"/>
                    </a:schemeClr>
                  </a:outerShdw>
                </a:effectLst>
                <a:latin typeface="+mj-lt"/>
                <a:ea typeface="+mj-ea"/>
                <a:cs typeface="+mj-cs"/>
              </a:rPr>
              <a:t>A</a:t>
            </a:r>
          </a:p>
          <a:p>
            <a:r>
              <a:rPr lang="en-US" sz="2400">
                <a:ln w="0"/>
                <a:effectLst>
                  <a:outerShdw blurRad="38100" dist="19050" dir="2700000" algn="tl" rotWithShape="0">
                    <a:schemeClr val="dk1">
                      <a:alpha val="40000"/>
                    </a:schemeClr>
                  </a:outerShdw>
                </a:effectLst>
                <a:latin typeface="+mj-lt"/>
                <a:ea typeface="+mj-ea"/>
                <a:cs typeface="+mj-cs"/>
              </a:rPr>
              <a:t>L </a:t>
            </a:r>
          </a:p>
          <a:p>
            <a:endParaRPr lang="en-US" sz="2400">
              <a:ln w="0"/>
              <a:effectLst>
                <a:outerShdw blurRad="38100" dist="19050" dir="2700000" algn="tl" rotWithShape="0">
                  <a:schemeClr val="dk1">
                    <a:alpha val="40000"/>
                  </a:schemeClr>
                </a:outerShdw>
              </a:effectLst>
              <a:latin typeface="+mj-lt"/>
              <a:ea typeface="+mj-ea"/>
              <a:cs typeface="+mj-cs"/>
            </a:endParaRPr>
          </a:p>
          <a:p>
            <a:r>
              <a:rPr lang="en-US" sz="2400">
                <a:ln w="0"/>
                <a:effectLst>
                  <a:outerShdw blurRad="38100" dist="19050" dir="2700000" algn="tl" rotWithShape="0">
                    <a:schemeClr val="dk1">
                      <a:alpha val="40000"/>
                    </a:schemeClr>
                  </a:outerShdw>
                </a:effectLst>
                <a:latin typeface="+mj-lt"/>
                <a:ea typeface="+mj-ea"/>
                <a:cs typeface="+mj-cs"/>
              </a:rPr>
              <a:t>D</a:t>
            </a:r>
          </a:p>
          <a:p>
            <a:r>
              <a:rPr lang="en-US" sz="2400">
                <a:ln w="0"/>
                <a:effectLst>
                  <a:outerShdw blurRad="38100" dist="19050" dir="2700000" algn="tl" rotWithShape="0">
                    <a:schemeClr val="dk1">
                      <a:alpha val="40000"/>
                    </a:schemeClr>
                  </a:outerShdw>
                </a:effectLst>
                <a:latin typeface="+mj-lt"/>
                <a:ea typeface="+mj-ea"/>
                <a:cs typeface="+mj-cs"/>
              </a:rPr>
              <a:t>E</a:t>
            </a:r>
          </a:p>
          <a:p>
            <a:r>
              <a:rPr lang="en-US" sz="2400">
                <a:ln w="0"/>
                <a:effectLst>
                  <a:outerShdw blurRad="38100" dist="19050" dir="2700000" algn="tl" rotWithShape="0">
                    <a:schemeClr val="dk1">
                      <a:alpha val="40000"/>
                    </a:schemeClr>
                  </a:outerShdw>
                </a:effectLst>
                <a:latin typeface="+mj-lt"/>
                <a:ea typeface="+mj-ea"/>
                <a:cs typeface="+mj-cs"/>
              </a:rPr>
              <a:t>S</a:t>
            </a:r>
          </a:p>
          <a:p>
            <a:endParaRPr lang="en-US" sz="2400">
              <a:ln w="0"/>
              <a:effectLst>
                <a:outerShdw blurRad="38100" dist="19050" dir="2700000" algn="tl" rotWithShape="0">
                  <a:schemeClr val="dk1">
                    <a:alpha val="40000"/>
                  </a:schemeClr>
                </a:outerShdw>
              </a:effectLst>
              <a:latin typeface="+mj-lt"/>
              <a:ea typeface="+mj-ea"/>
              <a:cs typeface="+mj-cs"/>
            </a:endParaRPr>
          </a:p>
          <a:p>
            <a:r>
              <a:rPr lang="en-US" sz="2400">
                <a:ln w="0"/>
                <a:effectLst>
                  <a:outerShdw blurRad="38100" dist="19050" dir="2700000" algn="tl" rotWithShape="0">
                    <a:schemeClr val="dk1">
                      <a:alpha val="40000"/>
                    </a:schemeClr>
                  </a:outerShdw>
                </a:effectLst>
                <a:latin typeface="+mj-lt"/>
                <a:ea typeface="+mj-ea"/>
                <a:cs typeface="+mj-cs"/>
              </a:rPr>
              <a:t> F</a:t>
            </a:r>
          </a:p>
          <a:p>
            <a:r>
              <a:rPr lang="en-US" sz="2400">
                <a:ln w="0"/>
                <a:effectLst>
                  <a:outerShdw blurRad="38100" dist="19050" dir="2700000" algn="tl" rotWithShape="0">
                    <a:schemeClr val="dk1">
                      <a:alpha val="40000"/>
                    </a:schemeClr>
                  </a:outerShdw>
                </a:effectLst>
                <a:latin typeface="+mj-lt"/>
                <a:ea typeface="+mj-ea"/>
                <a:cs typeface="+mj-cs"/>
              </a:rPr>
              <a:t>Ê</a:t>
            </a:r>
          </a:p>
          <a:p>
            <a:r>
              <a:rPr lang="en-US" sz="2400">
                <a:ln w="0"/>
                <a:effectLst>
                  <a:outerShdw blurRad="38100" dist="19050" dir="2700000" algn="tl" rotWithShape="0">
                    <a:schemeClr val="dk1">
                      <a:alpha val="40000"/>
                    </a:schemeClr>
                  </a:outerShdw>
                </a:effectLst>
                <a:latin typeface="+mj-lt"/>
                <a:ea typeface="+mj-ea"/>
                <a:cs typeface="+mj-cs"/>
              </a:rPr>
              <a:t>T</a:t>
            </a:r>
          </a:p>
          <a:p>
            <a:r>
              <a:rPr lang="en-US" sz="2400">
                <a:ln w="0"/>
                <a:effectLst>
                  <a:outerShdw blurRad="38100" dist="19050" dir="2700000" algn="tl" rotWithShape="0">
                    <a:schemeClr val="dk1">
                      <a:alpha val="40000"/>
                    </a:schemeClr>
                  </a:outerShdw>
                </a:effectLst>
                <a:latin typeface="+mj-lt"/>
                <a:ea typeface="+mj-ea"/>
                <a:cs typeface="+mj-cs"/>
              </a:rPr>
              <a:t>E</a:t>
            </a:r>
          </a:p>
          <a:p>
            <a:r>
              <a:rPr lang="en-US" sz="2400">
                <a:ln w="0"/>
                <a:effectLst>
                  <a:outerShdw blurRad="38100" dist="19050" dir="2700000" algn="tl" rotWithShape="0">
                    <a:schemeClr val="dk1">
                      <a:alpha val="40000"/>
                    </a:schemeClr>
                  </a:outerShdw>
                </a:effectLst>
                <a:latin typeface="+mj-lt"/>
                <a:ea typeface="+mj-ea"/>
                <a:cs typeface="+mj-cs"/>
              </a:rPr>
              <a:t>S</a:t>
            </a:r>
            <a:endParaRPr lang="fr-CA" sz="2400"/>
          </a:p>
        </p:txBody>
      </p:sp>
    </p:spTree>
    <p:extLst>
      <p:ext uri="{BB962C8B-B14F-4D97-AF65-F5344CB8AC3E}">
        <p14:creationId xmlns:p14="http://schemas.microsoft.com/office/powerpoint/2010/main" val="214292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habits, personne, intérieur, homme&#10;&#10;Description générée automatiquement">
            <a:extLst>
              <a:ext uri="{FF2B5EF4-FFF2-40B4-BE49-F238E27FC236}">
                <a16:creationId xmlns:a16="http://schemas.microsoft.com/office/drawing/2014/main" id="{304A3068-9B92-0B4C-E4B5-83CFA184CC35}"/>
              </a:ext>
            </a:extLst>
          </p:cNvPr>
          <p:cNvPicPr>
            <a:picLocks noChangeAspect="1"/>
          </p:cNvPicPr>
          <p:nvPr/>
        </p:nvPicPr>
        <p:blipFill rotWithShape="1">
          <a:blip r:embed="rId2">
            <a:extLst>
              <a:ext uri="{28A0092B-C50C-407E-A947-70E740481C1C}">
                <a14:useLocalDpi xmlns:a14="http://schemas.microsoft.com/office/drawing/2010/main" val="0"/>
              </a:ext>
            </a:extLst>
          </a:blip>
          <a:srcRect l="1" t="8510" r="11960" b="11304"/>
          <a:stretch/>
        </p:blipFill>
        <p:spPr>
          <a:xfrm>
            <a:off x="1273289" y="1529572"/>
            <a:ext cx="7282381" cy="5097982"/>
          </a:xfrm>
          <a:prstGeom prst="rect">
            <a:avLst/>
          </a:prstGeom>
        </p:spPr>
      </p:pic>
      <p:sp>
        <p:nvSpPr>
          <p:cNvPr id="3" name="ZoneTexte 2">
            <a:extLst>
              <a:ext uri="{FF2B5EF4-FFF2-40B4-BE49-F238E27FC236}">
                <a16:creationId xmlns:a16="http://schemas.microsoft.com/office/drawing/2014/main" id="{A5305159-D165-922B-56E7-01D295E3DA48}"/>
              </a:ext>
            </a:extLst>
          </p:cNvPr>
          <p:cNvSpPr txBox="1"/>
          <p:nvPr/>
        </p:nvSpPr>
        <p:spPr>
          <a:xfrm>
            <a:off x="-1488608" y="230446"/>
            <a:ext cx="13041511" cy="113877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fr-CA" sz="4000" b="1">
                <a:ln w="12700">
                  <a:solidFill>
                    <a:schemeClr val="accent1"/>
                  </a:solidFill>
                  <a:prstDash val="solid"/>
                </a:ln>
                <a:solidFill>
                  <a:schemeClr val="tx1"/>
                </a:solidFill>
                <a:effectLst>
                  <a:outerShdw dist="38100" dir="2640000" algn="bl" rotWithShape="0">
                    <a:schemeClr val="accent1"/>
                  </a:outerShdw>
                </a:effectLst>
                <a:latin typeface="Arial" panose="020B0604020202020204" pitchFamily="34" charset="0"/>
                <a:cs typeface="Arial" panose="020B0604020202020204" pitchFamily="34" charset="0"/>
              </a:rPr>
              <a:t>CHARLES VACHON </a:t>
            </a:r>
          </a:p>
          <a:p>
            <a:pPr algn="ctr"/>
            <a:r>
              <a:rPr lang="fr-CA" sz="2800" b="1">
                <a:ln w="12700">
                  <a:solidFill>
                    <a:schemeClr val="accent1"/>
                  </a:solidFill>
                  <a:prstDash val="solid"/>
                </a:ln>
                <a:solidFill>
                  <a:schemeClr val="tx1"/>
                </a:solidFill>
                <a:effectLst>
                  <a:outerShdw dist="38100" dir="2640000" algn="bl" rotWithShape="0">
                    <a:schemeClr val="accent1"/>
                  </a:outerShdw>
                </a:effectLst>
                <a:latin typeface="Arial" panose="020B0604020202020204" pitchFamily="34" charset="0"/>
                <a:cs typeface="Arial" panose="020B0604020202020204" pitchFamily="34" charset="0"/>
              </a:rPr>
              <a:t>CELUI QUI ANIME ET AIME FAIRE CHANTER LES GENS</a:t>
            </a:r>
          </a:p>
        </p:txBody>
      </p:sp>
    </p:spTree>
    <p:extLst>
      <p:ext uri="{BB962C8B-B14F-4D97-AF65-F5344CB8AC3E}">
        <p14:creationId xmlns:p14="http://schemas.microsoft.com/office/powerpoint/2010/main" val="1611889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84FB1011-7BE5-338C-F99C-A254484E5DE3}"/>
              </a:ext>
            </a:extLst>
          </p:cNvPr>
          <p:cNvSpPr txBox="1"/>
          <p:nvPr/>
        </p:nvSpPr>
        <p:spPr>
          <a:xfrm>
            <a:off x="-125616" y="182422"/>
            <a:ext cx="5475644" cy="646331"/>
          </a:xfrm>
          <a:prstGeom prst="rect">
            <a:avLst/>
          </a:prstGeom>
          <a:noFill/>
        </p:spPr>
        <p:txBody>
          <a:bodyPr wrap="square">
            <a:spAutoFit/>
          </a:bodyPr>
          <a:lstStyle/>
          <a:p>
            <a:pPr algn="ctr"/>
            <a:r>
              <a:rPr lang="fr-CA" sz="1800" b="1"/>
              <a:t>1953-2023</a:t>
            </a:r>
          </a:p>
          <a:p>
            <a:pPr algn="ctr"/>
            <a:r>
              <a:rPr lang="fr-CA" sz="1800" b="1"/>
              <a:t>DÉCES SUBIT  DE NOTRE FUTUR PRÉSIDENT </a:t>
            </a:r>
          </a:p>
        </p:txBody>
      </p:sp>
      <p:sp>
        <p:nvSpPr>
          <p:cNvPr id="2" name="ZoneTexte 1">
            <a:extLst>
              <a:ext uri="{FF2B5EF4-FFF2-40B4-BE49-F238E27FC236}">
                <a16:creationId xmlns:a16="http://schemas.microsoft.com/office/drawing/2014/main" id="{7C573B48-0AA0-56ED-7BE4-F6FF92241726}"/>
              </a:ext>
            </a:extLst>
          </p:cNvPr>
          <p:cNvSpPr txBox="1"/>
          <p:nvPr/>
        </p:nvSpPr>
        <p:spPr>
          <a:xfrm>
            <a:off x="4673600" y="1871133"/>
            <a:ext cx="5156200" cy="1569660"/>
          </a:xfrm>
          <a:prstGeom prst="rect">
            <a:avLst/>
          </a:prstGeom>
          <a:noFill/>
        </p:spPr>
        <p:txBody>
          <a:bodyPr wrap="square" rtlCol="0">
            <a:spAutoFit/>
          </a:bodyPr>
          <a:lstStyle/>
          <a:p>
            <a:pPr algn="ctr"/>
            <a:r>
              <a:rPr lang="fr-CA" sz="3200"/>
              <a:t>CHARLES VACHON</a:t>
            </a:r>
          </a:p>
          <a:p>
            <a:pPr algn="ctr"/>
            <a:r>
              <a:rPr lang="fr-CA" sz="3200"/>
              <a:t>VICE-PRÉSIDENT </a:t>
            </a:r>
          </a:p>
          <a:p>
            <a:pPr algn="ctr"/>
            <a:r>
              <a:rPr lang="fr-CA" sz="3200"/>
              <a:t>2011-2023</a:t>
            </a:r>
          </a:p>
        </p:txBody>
      </p:sp>
      <p:pic>
        <p:nvPicPr>
          <p:cNvPr id="8" name="Image 7">
            <a:extLst>
              <a:ext uri="{FF2B5EF4-FFF2-40B4-BE49-F238E27FC236}">
                <a16:creationId xmlns:a16="http://schemas.microsoft.com/office/drawing/2014/main" id="{6D5D52A3-85E0-B576-B29A-845F8AD817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3306" y="742983"/>
            <a:ext cx="4269363" cy="5627795"/>
          </a:xfrm>
          <a:prstGeom prst="ellipse">
            <a:avLst/>
          </a:prstGeom>
          <a:ln>
            <a:noFill/>
          </a:ln>
          <a:effectLst>
            <a:softEdge rad="112500"/>
          </a:effectLst>
        </p:spPr>
      </p:pic>
      <p:sp>
        <p:nvSpPr>
          <p:cNvPr id="9" name="ZoneTexte 8">
            <a:extLst>
              <a:ext uri="{FF2B5EF4-FFF2-40B4-BE49-F238E27FC236}">
                <a16:creationId xmlns:a16="http://schemas.microsoft.com/office/drawing/2014/main" id="{8F0A866F-04B3-78F8-3449-5E4C99A66483}"/>
              </a:ext>
            </a:extLst>
          </p:cNvPr>
          <p:cNvSpPr txBox="1"/>
          <p:nvPr/>
        </p:nvSpPr>
        <p:spPr>
          <a:xfrm>
            <a:off x="809276" y="5475249"/>
            <a:ext cx="3317421" cy="1200329"/>
          </a:xfrm>
          <a:prstGeom prst="rect">
            <a:avLst/>
          </a:prstGeom>
          <a:noFill/>
        </p:spPr>
        <p:txBody>
          <a:bodyPr wrap="square">
            <a:spAutoFit/>
          </a:bodyPr>
          <a:lstStyle/>
          <a:p>
            <a:pPr algn="ctr"/>
            <a:r>
              <a:rPr lang="fr-CA" sz="1800">
                <a:latin typeface="Arial" panose="020B0604020202020204" pitchFamily="34" charset="0"/>
              </a:rPr>
              <a:t>À l'Hôpital de Saint-Georges, le dimanche 16 avril 2023, est décédé à l'âge de 70 ans, monsieur Charles Vachon. </a:t>
            </a:r>
            <a:endParaRPr lang="fr-CA" sz="1800"/>
          </a:p>
        </p:txBody>
      </p:sp>
    </p:spTree>
    <p:extLst>
      <p:ext uri="{BB962C8B-B14F-4D97-AF65-F5344CB8AC3E}">
        <p14:creationId xmlns:p14="http://schemas.microsoft.com/office/powerpoint/2010/main" val="1840846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7000">
        <p15:prstTrans prst="curtains"/>
      </p:transition>
    </mc:Choice>
    <mc:Fallback xmlns="">
      <p:transition spd="slow" advClick="0" advTm="7000">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6AB58A7-09B4-AD3A-782E-ABFC089A8947}"/>
              </a:ext>
            </a:extLst>
          </p:cNvPr>
          <p:cNvPicPr>
            <a:picLocks noChangeAspect="1"/>
          </p:cNvPicPr>
          <p:nvPr/>
        </p:nvPicPr>
        <p:blipFill rotWithShape="1">
          <a:blip r:embed="rId2">
            <a:extLst>
              <a:ext uri="{28A0092B-C50C-407E-A947-70E740481C1C}">
                <a14:useLocalDpi xmlns:a14="http://schemas.microsoft.com/office/drawing/2010/main" val="0"/>
              </a:ext>
            </a:extLst>
          </a:blip>
          <a:srcRect r="-1" b="12868"/>
          <a:stretch/>
        </p:blipFill>
        <p:spPr>
          <a:xfrm>
            <a:off x="1097280" y="1195366"/>
            <a:ext cx="7977894" cy="4970136"/>
          </a:xfrm>
          <a:custGeom>
            <a:avLst/>
            <a:gdLst/>
            <a:ahLst/>
            <a:cxnLst/>
            <a:rect l="l" t="t" r="r" b="b"/>
            <a:pathLst>
              <a:path w="10607040" h="4956048">
                <a:moveTo>
                  <a:pt x="497480" y="0"/>
                </a:moveTo>
                <a:lnTo>
                  <a:pt x="10607040" y="0"/>
                </a:lnTo>
                <a:lnTo>
                  <a:pt x="10607040" y="4485407"/>
                </a:lnTo>
                <a:lnTo>
                  <a:pt x="10131692" y="4956048"/>
                </a:lnTo>
                <a:lnTo>
                  <a:pt x="0" y="4956048"/>
                </a:lnTo>
                <a:lnTo>
                  <a:pt x="0" y="492554"/>
                </a:lnTo>
                <a:close/>
              </a:path>
            </a:pathLst>
          </a:custGeom>
        </p:spPr>
      </p:pic>
      <p:sp>
        <p:nvSpPr>
          <p:cNvPr id="2" name="ZoneTexte 1">
            <a:extLst>
              <a:ext uri="{FF2B5EF4-FFF2-40B4-BE49-F238E27FC236}">
                <a16:creationId xmlns:a16="http://schemas.microsoft.com/office/drawing/2014/main" id="{54711CCF-383A-32F3-ADDB-159C2F23D609}"/>
              </a:ext>
            </a:extLst>
          </p:cNvPr>
          <p:cNvSpPr txBox="1"/>
          <p:nvPr/>
        </p:nvSpPr>
        <p:spPr>
          <a:xfrm>
            <a:off x="1351280" y="477520"/>
            <a:ext cx="7723894" cy="646331"/>
          </a:xfrm>
          <a:prstGeom prst="rect">
            <a:avLst/>
          </a:prstGeom>
          <a:noFill/>
        </p:spPr>
        <p:txBody>
          <a:bodyPr wrap="square" rtlCol="0">
            <a:spAutoFit/>
          </a:bodyPr>
          <a:lstStyle/>
          <a:p>
            <a:r>
              <a:rPr lang="fr-CA" sz="3600"/>
              <a:t>Des participants fidèles à la FADOQ</a:t>
            </a:r>
          </a:p>
        </p:txBody>
      </p:sp>
    </p:spTree>
    <p:extLst>
      <p:ext uri="{BB962C8B-B14F-4D97-AF65-F5344CB8AC3E}">
        <p14:creationId xmlns:p14="http://schemas.microsoft.com/office/powerpoint/2010/main" val="23889394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Une image contenant habits, homme, personne, Visage humain&#10;&#10;Description générée automatiquement">
            <a:extLst>
              <a:ext uri="{FF2B5EF4-FFF2-40B4-BE49-F238E27FC236}">
                <a16:creationId xmlns:a16="http://schemas.microsoft.com/office/drawing/2014/main" id="{E449EC96-704B-23C9-AAD2-FB66F0F1646E}"/>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3710" t="3594" r="59083" b="24057"/>
          <a:stretch/>
        </p:blipFill>
        <p:spPr>
          <a:xfrm>
            <a:off x="825685" y="914400"/>
            <a:ext cx="3929195" cy="5176353"/>
          </a:xfrm>
          <a:prstGeom prst="rect">
            <a:avLst/>
          </a:prstGeom>
        </p:spPr>
      </p:pic>
      <p:sp>
        <p:nvSpPr>
          <p:cNvPr id="3" name="ZoneTexte 2">
            <a:extLst>
              <a:ext uri="{FF2B5EF4-FFF2-40B4-BE49-F238E27FC236}">
                <a16:creationId xmlns:a16="http://schemas.microsoft.com/office/drawing/2014/main" id="{ED232AC5-9278-E019-0F83-6B693A3A92AB}"/>
              </a:ext>
            </a:extLst>
          </p:cNvPr>
          <p:cNvSpPr txBox="1"/>
          <p:nvPr/>
        </p:nvSpPr>
        <p:spPr>
          <a:xfrm>
            <a:off x="4947920" y="914400"/>
            <a:ext cx="5923280" cy="5632311"/>
          </a:xfrm>
          <a:prstGeom prst="rect">
            <a:avLst/>
          </a:prstGeom>
          <a:noFill/>
        </p:spPr>
        <p:txBody>
          <a:bodyPr wrap="square" rtlCol="0">
            <a:spAutoFit/>
          </a:bodyPr>
          <a:lstStyle/>
          <a:p>
            <a:pPr algn="ctr"/>
            <a:r>
              <a:rPr lang="fr-CA" sz="4000"/>
              <a:t>RENCONTRE RÉGIONALE 2023 A LÉVIS</a:t>
            </a:r>
          </a:p>
          <a:p>
            <a:pPr algn="ctr"/>
            <a:endParaRPr lang="fr-CA" sz="4000"/>
          </a:p>
          <a:p>
            <a:pPr algn="ctr"/>
            <a:r>
              <a:rPr lang="fr-CA" sz="4000"/>
              <a:t>CÉCILE LAFLAMME </a:t>
            </a:r>
          </a:p>
          <a:p>
            <a:pPr algn="ctr"/>
            <a:r>
              <a:rPr lang="fr-CA" sz="2400"/>
              <a:t>PRÉSIDENTE</a:t>
            </a:r>
          </a:p>
          <a:p>
            <a:pPr algn="ctr"/>
            <a:endParaRPr lang="fr-CA" sz="4000"/>
          </a:p>
          <a:p>
            <a:pPr algn="ctr"/>
            <a:r>
              <a:rPr lang="fr-CA" sz="4000"/>
              <a:t>LORRAINE CRÉPEAU</a:t>
            </a:r>
          </a:p>
          <a:p>
            <a:pPr algn="ctr"/>
            <a:r>
              <a:rPr lang="fr-CA" sz="2400"/>
              <a:t>VICE-PRÉSIDENTE</a:t>
            </a:r>
          </a:p>
          <a:p>
            <a:pPr algn="ctr"/>
            <a:endParaRPr lang="fr-CA" sz="2400"/>
          </a:p>
          <a:p>
            <a:pPr algn="ctr"/>
            <a:endParaRPr lang="fr-CA" sz="2400"/>
          </a:p>
          <a:p>
            <a:pPr algn="ctr"/>
            <a:endParaRPr lang="fr-CA" sz="2400"/>
          </a:p>
        </p:txBody>
      </p:sp>
    </p:spTree>
    <p:extLst>
      <p:ext uri="{BB962C8B-B14F-4D97-AF65-F5344CB8AC3E}">
        <p14:creationId xmlns:p14="http://schemas.microsoft.com/office/powerpoint/2010/main" val="2533042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CD72F93-447F-2AFA-5FED-6E8962E2A433}"/>
              </a:ext>
            </a:extLst>
          </p:cNvPr>
          <p:cNvPicPr>
            <a:picLocks noChangeAspect="1"/>
          </p:cNvPicPr>
          <p:nvPr/>
        </p:nvPicPr>
        <p:blipFill rotWithShape="1">
          <a:blip r:embed="rId2">
            <a:extLst>
              <a:ext uri="{28A0092B-C50C-407E-A947-70E740481C1C}">
                <a14:useLocalDpi xmlns:a14="http://schemas.microsoft.com/office/drawing/2010/main" val="0"/>
              </a:ext>
            </a:extLst>
          </a:blip>
          <a:srcRect t="11550" r="-1" b="7012"/>
          <a:stretch/>
        </p:blipFill>
        <p:spPr>
          <a:xfrm>
            <a:off x="857250" y="1377619"/>
            <a:ext cx="7463790" cy="4649855"/>
          </a:xfrm>
          <a:custGeom>
            <a:avLst/>
            <a:gdLst/>
            <a:ahLst/>
            <a:cxnLst/>
            <a:rect l="l" t="t" r="r" b="b"/>
            <a:pathLst>
              <a:path w="10607040" h="4956048">
                <a:moveTo>
                  <a:pt x="497480" y="0"/>
                </a:moveTo>
                <a:lnTo>
                  <a:pt x="10607040" y="0"/>
                </a:lnTo>
                <a:lnTo>
                  <a:pt x="10607040" y="4485407"/>
                </a:lnTo>
                <a:lnTo>
                  <a:pt x="10131692" y="4956048"/>
                </a:lnTo>
                <a:lnTo>
                  <a:pt x="0" y="4956048"/>
                </a:lnTo>
                <a:lnTo>
                  <a:pt x="0" y="492554"/>
                </a:lnTo>
                <a:close/>
              </a:path>
            </a:pathLst>
          </a:custGeom>
        </p:spPr>
      </p:pic>
      <p:sp>
        <p:nvSpPr>
          <p:cNvPr id="2" name="ZoneTexte 1">
            <a:extLst>
              <a:ext uri="{FF2B5EF4-FFF2-40B4-BE49-F238E27FC236}">
                <a16:creationId xmlns:a16="http://schemas.microsoft.com/office/drawing/2014/main" id="{E032271F-EE4D-2B96-2AF6-0CA98E6B50E2}"/>
              </a:ext>
            </a:extLst>
          </p:cNvPr>
          <p:cNvSpPr txBox="1"/>
          <p:nvPr/>
        </p:nvSpPr>
        <p:spPr>
          <a:xfrm>
            <a:off x="721360" y="230361"/>
            <a:ext cx="7463790" cy="1200329"/>
          </a:xfrm>
          <a:prstGeom prst="rect">
            <a:avLst/>
          </a:prstGeom>
          <a:noFill/>
        </p:spPr>
        <p:txBody>
          <a:bodyPr wrap="square" rtlCol="0">
            <a:spAutoFit/>
          </a:bodyPr>
          <a:lstStyle/>
          <a:p>
            <a:pPr algn="ctr"/>
            <a:r>
              <a:rPr lang="fr-CA" sz="3600"/>
              <a:t>JEUX DE LA FADOQ AU RALLYE</a:t>
            </a:r>
          </a:p>
          <a:p>
            <a:pPr algn="ctr"/>
            <a:r>
              <a:rPr lang="fr-CA" sz="3600"/>
              <a:t>AUTOMNE 2023</a:t>
            </a:r>
          </a:p>
        </p:txBody>
      </p:sp>
    </p:spTree>
    <p:extLst>
      <p:ext uri="{BB962C8B-B14F-4D97-AF65-F5344CB8AC3E}">
        <p14:creationId xmlns:p14="http://schemas.microsoft.com/office/powerpoint/2010/main" val="3069113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55B379F-8DD1-BBA6-4B0F-0B772A1EB811}"/>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Effect>
                      <a14:saturation sat="200000"/>
                    </a14:imgEffect>
                    <a14:imgEffect>
                      <a14:brightnessContrast contrast="-40000"/>
                    </a14:imgEffect>
                  </a14:imgLayer>
                </a14:imgProps>
              </a:ext>
              <a:ext uri="{28A0092B-C50C-407E-A947-70E740481C1C}">
                <a14:useLocalDpi xmlns:a14="http://schemas.microsoft.com/office/drawing/2010/main" val="0"/>
              </a:ext>
            </a:extLst>
          </a:blip>
          <a:srcRect r="-1" b="16377"/>
          <a:stretch/>
        </p:blipFill>
        <p:spPr>
          <a:xfrm>
            <a:off x="855345" y="1207141"/>
            <a:ext cx="8235950" cy="5130902"/>
          </a:xfrm>
          <a:custGeom>
            <a:avLst/>
            <a:gdLst/>
            <a:ahLst/>
            <a:cxnLst/>
            <a:rect l="l" t="t" r="r" b="b"/>
            <a:pathLst>
              <a:path w="10607040" h="4956048">
                <a:moveTo>
                  <a:pt x="497480" y="0"/>
                </a:moveTo>
                <a:lnTo>
                  <a:pt x="10607040" y="0"/>
                </a:lnTo>
                <a:lnTo>
                  <a:pt x="10607040" y="4485407"/>
                </a:lnTo>
                <a:lnTo>
                  <a:pt x="10131692" y="4956048"/>
                </a:lnTo>
                <a:lnTo>
                  <a:pt x="0" y="4956048"/>
                </a:lnTo>
                <a:lnTo>
                  <a:pt x="0" y="492554"/>
                </a:lnTo>
                <a:close/>
              </a:path>
            </a:pathLst>
          </a:custGeom>
        </p:spPr>
      </p:pic>
      <p:sp>
        <p:nvSpPr>
          <p:cNvPr id="2" name="ZoneTexte 1">
            <a:extLst>
              <a:ext uri="{FF2B5EF4-FFF2-40B4-BE49-F238E27FC236}">
                <a16:creationId xmlns:a16="http://schemas.microsoft.com/office/drawing/2014/main" id="{C00BEA2C-DF5D-AC65-F3E8-ECE1D535A1FD}"/>
              </a:ext>
            </a:extLst>
          </p:cNvPr>
          <p:cNvSpPr txBox="1"/>
          <p:nvPr/>
        </p:nvSpPr>
        <p:spPr>
          <a:xfrm>
            <a:off x="1666240" y="335280"/>
            <a:ext cx="6614160" cy="646331"/>
          </a:xfrm>
          <a:prstGeom prst="rect">
            <a:avLst/>
          </a:prstGeom>
          <a:noFill/>
        </p:spPr>
        <p:txBody>
          <a:bodyPr wrap="square" rtlCol="0">
            <a:spAutoFit/>
          </a:bodyPr>
          <a:lstStyle/>
          <a:p>
            <a:pPr algn="ctr"/>
            <a:r>
              <a:rPr lang="fr-CA" sz="3600"/>
              <a:t>CAFÉ RENCONTRE 2023</a:t>
            </a:r>
          </a:p>
        </p:txBody>
      </p:sp>
    </p:spTree>
    <p:extLst>
      <p:ext uri="{BB962C8B-B14F-4D97-AF65-F5344CB8AC3E}">
        <p14:creationId xmlns:p14="http://schemas.microsoft.com/office/powerpoint/2010/main" val="3774405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0BF35CA-8AA0-428F-ABED-5B77A6C391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FA4A156A-791B-4BD9-8452-A798A15D22C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7652CB1-59D3-4DAB-AD45-8DFB738958E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83539C1B-883E-4130-95FA-2A6FD3E49A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3" name="Rectangle 25">
              <a:extLst>
                <a:ext uri="{FF2B5EF4-FFF2-40B4-BE49-F238E27FC236}">
                  <a16:creationId xmlns:a16="http://schemas.microsoft.com/office/drawing/2014/main" id="{244CEE5F-144C-437F-9472-22EE3E3D1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4" name="Isosceles Triangle 13">
              <a:extLst>
                <a:ext uri="{FF2B5EF4-FFF2-40B4-BE49-F238E27FC236}">
                  <a16:creationId xmlns:a16="http://schemas.microsoft.com/office/drawing/2014/main" id="{0621BB31-AA71-4E9B-8854-3C62F162FE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7">
              <a:extLst>
                <a:ext uri="{FF2B5EF4-FFF2-40B4-BE49-F238E27FC236}">
                  <a16:creationId xmlns:a16="http://schemas.microsoft.com/office/drawing/2014/main" id="{5336141D-E3C6-4E7B-8923-B31C3E16F0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Rectangle 28">
              <a:extLst>
                <a:ext uri="{FF2B5EF4-FFF2-40B4-BE49-F238E27FC236}">
                  <a16:creationId xmlns:a16="http://schemas.microsoft.com/office/drawing/2014/main" id="{F113BE6F-9D13-4E70-B7AB-C8CC2546AD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FBEB82C3-C636-4A90-B9A5-905EC38E0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646B4C4A-5A81-43CF-93ED-5FA59D5BE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C3715C1A-EBA1-41A6-AC20-D6A7C4871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4" name="Rectangle 3">
            <a:extLst>
              <a:ext uri="{FF2B5EF4-FFF2-40B4-BE49-F238E27FC236}">
                <a16:creationId xmlns:a16="http://schemas.microsoft.com/office/drawing/2014/main" id="{868EF225-DD68-FBC1-F62B-AE033EF28341}"/>
              </a:ext>
            </a:extLst>
          </p:cNvPr>
          <p:cNvSpPr/>
          <p:nvPr/>
        </p:nvSpPr>
        <p:spPr>
          <a:xfrm>
            <a:off x="1734450" y="-1577382"/>
            <a:ext cx="6988918" cy="2875534"/>
          </a:xfrm>
          <a:prstGeom prst="rect">
            <a:avLst/>
          </a:prstGeom>
        </p:spPr>
        <p:txBody>
          <a:bodyPr vert="horz" lIns="91440" tIns="45720" rIns="91440" bIns="45720" rtlCol="0" anchor="b">
            <a:normAutofit/>
          </a:bodyPr>
          <a:lstStyle/>
          <a:p>
            <a:pPr algn="ctr">
              <a:spcBef>
                <a:spcPct val="0"/>
              </a:spcBef>
              <a:spcAft>
                <a:spcPts val="600"/>
              </a:spcAft>
            </a:pPr>
            <a:r>
              <a:rPr lang="en-US" sz="4000">
                <a:ln w="0"/>
                <a:effectLst>
                  <a:outerShdw blurRad="38100" dist="19050" dir="2700000" algn="tl" rotWithShape="0">
                    <a:schemeClr val="dk1">
                      <a:alpha val="40000"/>
                    </a:schemeClr>
                  </a:outerShdw>
                </a:effectLst>
                <a:latin typeface="+mj-lt"/>
                <a:ea typeface="+mj-ea"/>
                <a:cs typeface="+mj-cs"/>
              </a:rPr>
              <a:t>Conseil administration 2023</a:t>
            </a:r>
          </a:p>
        </p:txBody>
      </p:sp>
      <p:pic>
        <p:nvPicPr>
          <p:cNvPr id="2" name="Picture 2" descr="Aucune description disponible.">
            <a:extLst>
              <a:ext uri="{FF2B5EF4-FFF2-40B4-BE49-F238E27FC236}">
                <a16:creationId xmlns:a16="http://schemas.microsoft.com/office/drawing/2014/main" id="{05A42E02-A71F-422F-E854-8DEF82440FF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colorTemperature colorTemp="53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886569" y="1686054"/>
            <a:ext cx="8368228" cy="4669025"/>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0160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AB4947B-5972-F48B-54EA-95FDCC674B3A}"/>
              </a:ext>
            </a:extLst>
          </p:cNvPr>
          <p:cNvPicPr>
            <a:picLocks noChangeAspect="1"/>
          </p:cNvPicPr>
          <p:nvPr/>
        </p:nvPicPr>
        <p:blipFill rotWithShape="1">
          <a:blip r:embed="rId2">
            <a:extLst>
              <a:ext uri="{28A0092B-C50C-407E-A947-70E740481C1C}">
                <a14:useLocalDpi xmlns:a14="http://schemas.microsoft.com/office/drawing/2010/main" val="0"/>
              </a:ext>
            </a:extLst>
          </a:blip>
          <a:srcRect r="-1" b="14365"/>
          <a:stretch/>
        </p:blipFill>
        <p:spPr>
          <a:xfrm>
            <a:off x="181897" y="773998"/>
            <a:ext cx="9595010" cy="5977581"/>
          </a:xfrm>
          <a:custGeom>
            <a:avLst/>
            <a:gdLst/>
            <a:ahLst/>
            <a:cxnLst/>
            <a:rect l="l" t="t" r="r" b="b"/>
            <a:pathLst>
              <a:path w="10607040" h="4956048">
                <a:moveTo>
                  <a:pt x="497480" y="0"/>
                </a:moveTo>
                <a:lnTo>
                  <a:pt x="10607040" y="0"/>
                </a:lnTo>
                <a:lnTo>
                  <a:pt x="10607040" y="4485407"/>
                </a:lnTo>
                <a:lnTo>
                  <a:pt x="10131692" y="4956048"/>
                </a:lnTo>
                <a:lnTo>
                  <a:pt x="0" y="4956048"/>
                </a:lnTo>
                <a:lnTo>
                  <a:pt x="0" y="492554"/>
                </a:lnTo>
                <a:close/>
              </a:path>
            </a:pathLst>
          </a:custGeom>
        </p:spPr>
      </p:pic>
      <p:sp>
        <p:nvSpPr>
          <p:cNvPr id="2" name="ZoneTexte 1">
            <a:extLst>
              <a:ext uri="{FF2B5EF4-FFF2-40B4-BE49-F238E27FC236}">
                <a16:creationId xmlns:a16="http://schemas.microsoft.com/office/drawing/2014/main" id="{06DE7496-EF0B-76C3-8BAB-FB22F0B6BD02}"/>
              </a:ext>
            </a:extLst>
          </p:cNvPr>
          <p:cNvSpPr txBox="1"/>
          <p:nvPr/>
        </p:nvSpPr>
        <p:spPr>
          <a:xfrm>
            <a:off x="2172998" y="-308614"/>
            <a:ext cx="5373314" cy="1082612"/>
          </a:xfrm>
          <a:prstGeom prst="rect">
            <a:avLst/>
          </a:prstGeom>
        </p:spPr>
        <p:txBody>
          <a:bodyPr vert="horz" lIns="68580" tIns="34290" rIns="68580" bIns="34290" rtlCol="0" anchor="b">
            <a:normAutofit/>
          </a:bodyPr>
          <a:lstStyle/>
          <a:p>
            <a:pPr algn="ctr">
              <a:spcBef>
                <a:spcPct val="0"/>
              </a:spcBef>
              <a:spcAft>
                <a:spcPts val="450"/>
              </a:spcAft>
            </a:pPr>
            <a:endParaRPr lang="en-US" sz="3600" cap="all">
              <a:ln w="3175" cmpd="sng">
                <a:noFill/>
              </a:ln>
              <a:latin typeface="+mj-lt"/>
              <a:ea typeface="+mj-ea"/>
              <a:cs typeface="+mj-cs"/>
            </a:endParaRPr>
          </a:p>
        </p:txBody>
      </p:sp>
      <p:sp>
        <p:nvSpPr>
          <p:cNvPr id="5" name="ZoneTexte 4">
            <a:extLst>
              <a:ext uri="{FF2B5EF4-FFF2-40B4-BE49-F238E27FC236}">
                <a16:creationId xmlns:a16="http://schemas.microsoft.com/office/drawing/2014/main" id="{1CD1B8B4-05B3-FFE3-AE23-DDAFA4E755C2}"/>
              </a:ext>
            </a:extLst>
          </p:cNvPr>
          <p:cNvSpPr txBox="1"/>
          <p:nvPr/>
        </p:nvSpPr>
        <p:spPr>
          <a:xfrm>
            <a:off x="2002817" y="106421"/>
            <a:ext cx="6100916" cy="584775"/>
          </a:xfrm>
          <a:prstGeom prst="rect">
            <a:avLst/>
          </a:prstGeom>
          <a:noFill/>
        </p:spPr>
        <p:txBody>
          <a:bodyPr wrap="square">
            <a:spAutoFit/>
          </a:bodyPr>
          <a:lstStyle/>
          <a:p>
            <a:pPr algn="ctr"/>
            <a:r>
              <a:rPr lang="en-US" sz="3200" cap="all">
                <a:ln w="3175" cmpd="sng">
                  <a:noFill/>
                </a:ln>
                <a:latin typeface="+mj-lt"/>
                <a:ea typeface="+mj-ea"/>
                <a:cs typeface="+mj-cs"/>
              </a:rPr>
              <a:t>SOCIAL DES FÊTES   2023   </a:t>
            </a:r>
            <a:endParaRPr lang="fr-CA" sz="3200"/>
          </a:p>
        </p:txBody>
      </p:sp>
    </p:spTree>
    <p:extLst>
      <p:ext uri="{BB962C8B-B14F-4D97-AF65-F5344CB8AC3E}">
        <p14:creationId xmlns:p14="http://schemas.microsoft.com/office/powerpoint/2010/main" val="1721501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FD01FD1D-2872-D6C5-D4A4-A0F6AF4E9A6D}"/>
              </a:ext>
            </a:extLst>
          </p:cNvPr>
          <p:cNvSpPr txBox="1"/>
          <p:nvPr/>
        </p:nvSpPr>
        <p:spPr>
          <a:xfrm>
            <a:off x="2614704" y="-315790"/>
            <a:ext cx="5373314" cy="1082612"/>
          </a:xfrm>
          <a:prstGeom prst="rect">
            <a:avLst/>
          </a:prstGeom>
        </p:spPr>
        <p:txBody>
          <a:bodyPr vert="horz" lIns="68580" tIns="34290" rIns="68580" bIns="34290" rtlCol="0" anchor="b">
            <a:normAutofit/>
          </a:bodyPr>
          <a:lstStyle/>
          <a:p>
            <a:pPr algn="ctr">
              <a:spcBef>
                <a:spcPct val="0"/>
              </a:spcBef>
              <a:spcAft>
                <a:spcPts val="450"/>
              </a:spcAft>
            </a:pPr>
            <a:r>
              <a:rPr lang="en-US" sz="3600" cap="all">
                <a:ln w="3175" cmpd="sng">
                  <a:noFill/>
                </a:ln>
                <a:latin typeface="+mj-lt"/>
                <a:ea typeface="+mj-ea"/>
                <a:cs typeface="+mj-cs"/>
              </a:rPr>
              <a:t>SOCIAL DES FÊTES 2023</a:t>
            </a:r>
          </a:p>
        </p:txBody>
      </p:sp>
      <p:pic>
        <p:nvPicPr>
          <p:cNvPr id="3" name="Image 2">
            <a:extLst>
              <a:ext uri="{FF2B5EF4-FFF2-40B4-BE49-F238E27FC236}">
                <a16:creationId xmlns:a16="http://schemas.microsoft.com/office/drawing/2014/main" id="{24B03BB5-B8B8-5217-C34E-34A8C3836F44}"/>
              </a:ext>
            </a:extLst>
          </p:cNvPr>
          <p:cNvPicPr>
            <a:picLocks noChangeAspect="1"/>
          </p:cNvPicPr>
          <p:nvPr/>
        </p:nvPicPr>
        <p:blipFill rotWithShape="1">
          <a:blip r:embed="rId2">
            <a:extLst>
              <a:ext uri="{28A0092B-C50C-407E-A947-70E740481C1C}">
                <a14:useLocalDpi xmlns:a14="http://schemas.microsoft.com/office/drawing/2010/main" val="0"/>
              </a:ext>
            </a:extLst>
          </a:blip>
          <a:srcRect t="21001" r="3" b="10241"/>
          <a:stretch/>
        </p:blipFill>
        <p:spPr>
          <a:xfrm>
            <a:off x="314474" y="933578"/>
            <a:ext cx="9086755" cy="4686044"/>
          </a:xfrm>
          <a:custGeom>
            <a:avLst/>
            <a:gdLst/>
            <a:ahLst/>
            <a:cxnLst/>
            <a:rect l="l" t="t" r="r" b="b"/>
            <a:pathLst>
              <a:path w="7543799" h="2917756">
                <a:moveTo>
                  <a:pt x="325906" y="0"/>
                </a:moveTo>
                <a:lnTo>
                  <a:pt x="7543799" y="0"/>
                </a:lnTo>
                <a:lnTo>
                  <a:pt x="7543799" y="2601638"/>
                </a:lnTo>
                <a:lnTo>
                  <a:pt x="7227681" y="2917756"/>
                </a:lnTo>
                <a:lnTo>
                  <a:pt x="0" y="2917756"/>
                </a:lnTo>
                <a:lnTo>
                  <a:pt x="0" y="325906"/>
                </a:lnTo>
                <a:close/>
              </a:path>
            </a:pathLst>
          </a:custGeom>
          <a:ln w="15875">
            <a:solidFill>
              <a:srgbClr val="FFFFFF">
                <a:alpha val="40000"/>
              </a:srgbClr>
            </a:solidFill>
          </a:ln>
          <a:effectLst>
            <a:innerShdw blurRad="57150" dist="38100" dir="14460000">
              <a:srgbClr val="000000">
                <a:alpha val="70000"/>
              </a:srgbClr>
            </a:innerShdw>
          </a:effectLst>
        </p:spPr>
      </p:pic>
    </p:spTree>
    <p:extLst>
      <p:ext uri="{BB962C8B-B14F-4D97-AF65-F5344CB8AC3E}">
        <p14:creationId xmlns:p14="http://schemas.microsoft.com/office/powerpoint/2010/main" val="26031366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F142012A-A81A-3E44-C4CF-7B62C80399A9}"/>
              </a:ext>
            </a:extLst>
          </p:cNvPr>
          <p:cNvPicPr>
            <a:picLocks noChangeAspect="1"/>
          </p:cNvPicPr>
          <p:nvPr/>
        </p:nvPicPr>
        <p:blipFill rotWithShape="1">
          <a:blip r:embed="rId2">
            <a:extLst>
              <a:ext uri="{28A0092B-C50C-407E-A947-70E740481C1C}">
                <a14:useLocalDpi xmlns:a14="http://schemas.microsoft.com/office/drawing/2010/main" val="0"/>
              </a:ext>
            </a:extLst>
          </a:blip>
          <a:srcRect t="21248" r="-2" b="15969"/>
          <a:stretch/>
        </p:blipFill>
        <p:spPr>
          <a:xfrm>
            <a:off x="1470216" y="1740494"/>
            <a:ext cx="9283892" cy="4371422"/>
          </a:xfrm>
          <a:custGeom>
            <a:avLst/>
            <a:gdLst/>
            <a:ahLst/>
            <a:cxnLst/>
            <a:rect l="l" t="t" r="r" b="b"/>
            <a:pathLst>
              <a:path w="9290304" h="3280831">
                <a:moveTo>
                  <a:pt x="402071" y="0"/>
                </a:moveTo>
                <a:lnTo>
                  <a:pt x="9290304" y="0"/>
                </a:lnTo>
                <a:lnTo>
                  <a:pt x="9290304" y="2876895"/>
                </a:lnTo>
                <a:lnTo>
                  <a:pt x="8886368" y="3280831"/>
                </a:lnTo>
                <a:lnTo>
                  <a:pt x="0" y="3280831"/>
                </a:lnTo>
                <a:lnTo>
                  <a:pt x="0" y="402071"/>
                </a:lnTo>
                <a:close/>
              </a:path>
            </a:pathLst>
          </a:custGeom>
        </p:spPr>
      </p:pic>
      <p:sp>
        <p:nvSpPr>
          <p:cNvPr id="3" name="Titre 2">
            <a:extLst>
              <a:ext uri="{FF2B5EF4-FFF2-40B4-BE49-F238E27FC236}">
                <a16:creationId xmlns:a16="http://schemas.microsoft.com/office/drawing/2014/main" id="{9F722208-4BF8-672D-761C-E8C6B59A2DE4}"/>
              </a:ext>
            </a:extLst>
          </p:cNvPr>
          <p:cNvSpPr txBox="1">
            <a:spLocks noGrp="1"/>
          </p:cNvSpPr>
          <p:nvPr>
            <p:ph type="title"/>
          </p:nvPr>
        </p:nvSpPr>
        <p:spPr>
          <a:xfrm>
            <a:off x="2589135" y="180816"/>
            <a:ext cx="5373290" cy="925116"/>
          </a:xfrm>
          <a:prstGeom prst="rect">
            <a:avLst/>
          </a:prstGeom>
        </p:spPr>
        <p:txBody>
          <a:bodyPr vert="horz" lIns="68580" tIns="34290" rIns="68580" bIns="34290" rtlCol="0" anchor="b">
            <a:normAutofit/>
          </a:bodyPr>
          <a:lstStyle/>
          <a:p>
            <a:pPr algn="ctr">
              <a:spcAft>
                <a:spcPts val="450"/>
              </a:spcAft>
            </a:pPr>
            <a:r>
              <a:rPr lang="en-US" cap="all">
                <a:ln w="3175" cmpd="sng">
                  <a:noFill/>
                </a:ln>
                <a:solidFill>
                  <a:schemeClr val="tx1"/>
                </a:solidFill>
              </a:rPr>
              <a:t>2023</a:t>
            </a:r>
          </a:p>
        </p:txBody>
      </p:sp>
    </p:spTree>
    <p:extLst>
      <p:ext uri="{BB962C8B-B14F-4D97-AF65-F5344CB8AC3E}">
        <p14:creationId xmlns:p14="http://schemas.microsoft.com/office/powerpoint/2010/main" val="2599938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3"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4"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5"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6"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7"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38" name="Rectangle 37">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18A70445-0B9A-00EB-116C-F74A8C0950D7}"/>
              </a:ext>
            </a:extLst>
          </p:cNvPr>
          <p:cNvPicPr>
            <a:picLocks noChangeAspect="1"/>
          </p:cNvPicPr>
          <p:nvPr/>
        </p:nvPicPr>
        <p:blipFill rotWithShape="1">
          <a:blip r:embed="rId2">
            <a:extLst>
              <a:ext uri="{28A0092B-C50C-407E-A947-70E740481C1C}">
                <a14:useLocalDpi xmlns:a14="http://schemas.microsoft.com/office/drawing/2010/main" val="0"/>
              </a:ext>
            </a:extLst>
          </a:blip>
          <a:srcRect r="1" b="13481"/>
          <a:stretch/>
        </p:blipFill>
        <p:spPr>
          <a:xfrm>
            <a:off x="568452" y="571500"/>
            <a:ext cx="11055096" cy="5715000"/>
          </a:xfrm>
          <a:prstGeom prst="rect">
            <a:avLst/>
          </a:prstGeom>
        </p:spPr>
      </p:pic>
    </p:spTree>
    <p:extLst>
      <p:ext uri="{BB962C8B-B14F-4D97-AF65-F5344CB8AC3E}">
        <p14:creationId xmlns:p14="http://schemas.microsoft.com/office/powerpoint/2010/main" val="3130768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6" name="Straight Connector 35">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7" name="Straight Connector 36">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8"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9"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0" name="Isosceles Triangle 39">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1"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2"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3"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4" name="Isosceles Triangle 43">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5" name="Isosceles Triangle 44">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useBgFill="1">
        <p:nvSpPr>
          <p:cNvPr id="47" name="Rectangle 46">
            <a:extLst>
              <a:ext uri="{FF2B5EF4-FFF2-40B4-BE49-F238E27FC236}">
                <a16:creationId xmlns:a16="http://schemas.microsoft.com/office/drawing/2014/main" id="{27577DEC-D9A5-404D-9789-702F4319B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CEEA9366-CEA8-4F23-B065-4337F0D836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50" name="Straight Connector 49">
              <a:extLst>
                <a:ext uri="{FF2B5EF4-FFF2-40B4-BE49-F238E27FC236}">
                  <a16:creationId xmlns:a16="http://schemas.microsoft.com/office/drawing/2014/main" id="{904A03D6-39B4-4278-9BE1-A07E024499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51" name="Straight Connector 50">
              <a:extLst>
                <a:ext uri="{FF2B5EF4-FFF2-40B4-BE49-F238E27FC236}">
                  <a16:creationId xmlns:a16="http://schemas.microsoft.com/office/drawing/2014/main" id="{FBE459AF-3736-4886-82E0-9B5DA427B5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sp>
          <p:nvSpPr>
            <p:cNvPr id="52" name="Rectangle 23">
              <a:extLst>
                <a:ext uri="{FF2B5EF4-FFF2-40B4-BE49-F238E27FC236}">
                  <a16:creationId xmlns:a16="http://schemas.microsoft.com/office/drawing/2014/main" id="{4B6B88EF-180C-4E39-8A3F-A52E87110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3" name="Rectangle 25">
              <a:extLst>
                <a:ext uri="{FF2B5EF4-FFF2-40B4-BE49-F238E27FC236}">
                  <a16:creationId xmlns:a16="http://schemas.microsoft.com/office/drawing/2014/main" id="{52DFAACF-64D0-4621-8FF4-E2F03C3E8D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4" name="Isosceles Triangle 53">
              <a:extLst>
                <a:ext uri="{FF2B5EF4-FFF2-40B4-BE49-F238E27FC236}">
                  <a16:creationId xmlns:a16="http://schemas.microsoft.com/office/drawing/2014/main" id="{36611FF0-65B3-49DB-97C6-1B72AAD0F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5" name="Rectangle 27">
              <a:extLst>
                <a:ext uri="{FF2B5EF4-FFF2-40B4-BE49-F238E27FC236}">
                  <a16:creationId xmlns:a16="http://schemas.microsoft.com/office/drawing/2014/main" id="{0F7407FE-86B1-4890-9D80-9406FBF29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6" name="Rectangle 29">
              <a:extLst>
                <a:ext uri="{FF2B5EF4-FFF2-40B4-BE49-F238E27FC236}">
                  <a16:creationId xmlns:a16="http://schemas.microsoft.com/office/drawing/2014/main" id="{EBD42D5B-8F87-45B3-98B3-C66944F92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7" name="Isosceles Triangle 56">
              <a:extLst>
                <a:ext uri="{FF2B5EF4-FFF2-40B4-BE49-F238E27FC236}">
                  <a16:creationId xmlns:a16="http://schemas.microsoft.com/office/drawing/2014/main" id="{F5E04699-59E1-4468-9E7C-83070EEB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58" name="Isosceles Triangle 57">
              <a:extLst>
                <a:ext uri="{FF2B5EF4-FFF2-40B4-BE49-F238E27FC236}">
                  <a16:creationId xmlns:a16="http://schemas.microsoft.com/office/drawing/2014/main" id="{F2AE8F13-9A52-4D7F-9637-321EA7CF32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 name="ZoneTexte 1">
            <a:extLst>
              <a:ext uri="{FF2B5EF4-FFF2-40B4-BE49-F238E27FC236}">
                <a16:creationId xmlns:a16="http://schemas.microsoft.com/office/drawing/2014/main" id="{96EAB736-2926-6AEE-D57E-44C2C585BEBC}"/>
              </a:ext>
            </a:extLst>
          </p:cNvPr>
          <p:cNvSpPr txBox="1"/>
          <p:nvPr/>
        </p:nvSpPr>
        <p:spPr>
          <a:xfrm>
            <a:off x="1165397" y="3577631"/>
            <a:ext cx="7766936" cy="1646302"/>
          </a:xfrm>
          <a:prstGeom prst="rect">
            <a:avLst/>
          </a:prstGeom>
        </p:spPr>
        <p:txBody>
          <a:bodyPr vert="horz" lIns="91440" tIns="45720" rIns="91440" bIns="45720" rtlCol="0" anchor="b">
            <a:noAutofit/>
          </a:bodyPr>
          <a:lstStyle/>
          <a:p>
            <a:pPr algn="ctr">
              <a:lnSpc>
                <a:spcPct val="90000"/>
              </a:lnSpc>
              <a:spcBef>
                <a:spcPct val="0"/>
              </a:spcBef>
              <a:spcAft>
                <a:spcPts val="600"/>
              </a:spcAft>
            </a:pPr>
            <a:r>
              <a:rPr lang="en-US" sz="7200" dirty="0">
                <a:solidFill>
                  <a:schemeClr val="accent1"/>
                </a:solidFill>
                <a:latin typeface="+mj-lt"/>
                <a:ea typeface="+mj-ea"/>
                <a:cs typeface="+mj-cs"/>
              </a:rPr>
              <a:t>PRÉSENTATION DU</a:t>
            </a:r>
          </a:p>
          <a:p>
            <a:pPr algn="ctr">
              <a:lnSpc>
                <a:spcPct val="90000"/>
              </a:lnSpc>
              <a:spcBef>
                <a:spcPct val="0"/>
              </a:spcBef>
              <a:spcAft>
                <a:spcPts val="600"/>
              </a:spcAft>
            </a:pPr>
            <a:r>
              <a:rPr lang="en-US" sz="7200" dirty="0">
                <a:solidFill>
                  <a:schemeClr val="accent1"/>
                </a:solidFill>
                <a:latin typeface="+mj-lt"/>
                <a:ea typeface="+mj-ea"/>
                <a:cs typeface="+mj-cs"/>
              </a:rPr>
              <a:t>CONSEIL ACTUEL</a:t>
            </a:r>
          </a:p>
          <a:p>
            <a:pPr algn="ctr">
              <a:lnSpc>
                <a:spcPct val="90000"/>
              </a:lnSpc>
              <a:spcBef>
                <a:spcPct val="0"/>
              </a:spcBef>
              <a:spcAft>
                <a:spcPts val="600"/>
              </a:spcAft>
            </a:pPr>
            <a:r>
              <a:rPr lang="en-US" sz="7200" dirty="0">
                <a:solidFill>
                  <a:schemeClr val="accent1"/>
                </a:solidFill>
                <a:latin typeface="+mj-lt"/>
                <a:ea typeface="+mj-ea"/>
                <a:cs typeface="+mj-cs"/>
              </a:rPr>
              <a:t>EN 2024</a:t>
            </a:r>
          </a:p>
        </p:txBody>
      </p:sp>
      <p:pic>
        <p:nvPicPr>
          <p:cNvPr id="3" name="Image 2">
            <a:extLst>
              <a:ext uri="{FF2B5EF4-FFF2-40B4-BE49-F238E27FC236}">
                <a16:creationId xmlns:a16="http://schemas.microsoft.com/office/drawing/2014/main" id="{6A0A55D1-BA2C-80B8-205C-4A96FBA2E3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48940" y="206828"/>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2751086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a:extLst>
              <a:ext uri="{FF2B5EF4-FFF2-40B4-BE49-F238E27FC236}">
                <a16:creationId xmlns:a16="http://schemas.microsoft.com/office/drawing/2014/main" id="{2C5AC9B7-57E7-CA9F-C55B-2178B74DD39B}"/>
              </a:ext>
            </a:extLst>
          </p:cNvPr>
          <p:cNvSpPr txBox="1"/>
          <p:nvPr/>
        </p:nvSpPr>
        <p:spPr>
          <a:xfrm>
            <a:off x="4452072" y="1320730"/>
            <a:ext cx="5496721" cy="4216539"/>
          </a:xfrm>
          <a:prstGeom prst="rect">
            <a:avLst/>
          </a:prstGeom>
          <a:noFill/>
        </p:spPr>
        <p:txBody>
          <a:bodyPr wrap="square" rtlCol="0">
            <a:spAutoFit/>
          </a:bodyPr>
          <a:lstStyle/>
          <a:p>
            <a:pPr algn="ctr"/>
            <a:r>
              <a:rPr lang="fr-CA" sz="4800" b="1" dirty="0"/>
              <a:t>Cécile Laflamme</a:t>
            </a:r>
          </a:p>
          <a:p>
            <a:pPr algn="ctr"/>
            <a:r>
              <a:rPr lang="fr-CA" sz="3600" b="1" dirty="0"/>
              <a:t>Administratrice 2017-2018</a:t>
            </a:r>
          </a:p>
          <a:p>
            <a:pPr algn="ctr"/>
            <a:r>
              <a:rPr lang="fr-CA" sz="3600" b="1" dirty="0"/>
              <a:t>Trésorière2018-2023</a:t>
            </a:r>
          </a:p>
          <a:p>
            <a:pPr algn="ctr"/>
            <a:endParaRPr lang="fr-CA" sz="6000" b="1" baseline="30000" dirty="0"/>
          </a:p>
          <a:p>
            <a:pPr algn="ctr"/>
            <a:r>
              <a:rPr lang="fr-CA" sz="3600" b="1" baseline="30000" dirty="0"/>
              <a:t>13 e</a:t>
            </a:r>
            <a:r>
              <a:rPr lang="fr-CA" sz="3600" b="1" dirty="0"/>
              <a:t> Présidente </a:t>
            </a:r>
          </a:p>
          <a:p>
            <a:pPr algn="ctr"/>
            <a:r>
              <a:rPr lang="fr-CA" sz="3600" b="1" dirty="0"/>
              <a:t>de 2023-2024</a:t>
            </a:r>
          </a:p>
        </p:txBody>
      </p:sp>
      <p:pic>
        <p:nvPicPr>
          <p:cNvPr id="3" name="Image 2" descr="Une image contenant Visage humain, personne, habits, sourire&#10;&#10;Description générée automatiquement">
            <a:extLst>
              <a:ext uri="{FF2B5EF4-FFF2-40B4-BE49-F238E27FC236}">
                <a16:creationId xmlns:a16="http://schemas.microsoft.com/office/drawing/2014/main" id="{8E8EA6C7-D930-8E7F-DF8F-C33E5398C516}"/>
              </a:ext>
            </a:extLst>
          </p:cNvPr>
          <p:cNvPicPr>
            <a:picLocks noChangeAspect="1"/>
          </p:cNvPicPr>
          <p:nvPr/>
        </p:nvPicPr>
        <p:blipFill rotWithShape="1">
          <a:blip r:embed="rId2">
            <a:extLst>
              <a:ext uri="{28A0092B-C50C-407E-A947-70E740481C1C}">
                <a14:useLocalDpi xmlns:a14="http://schemas.microsoft.com/office/drawing/2010/main" val="0"/>
              </a:ext>
            </a:extLst>
          </a:blip>
          <a:srcRect r="3744" b="4286"/>
          <a:stretch/>
        </p:blipFill>
        <p:spPr>
          <a:xfrm>
            <a:off x="742368" y="146957"/>
            <a:ext cx="4032144" cy="6564086"/>
          </a:xfrm>
          <a:prstGeom prst="ellipse">
            <a:avLst/>
          </a:prstGeom>
          <a:ln>
            <a:noFill/>
          </a:ln>
          <a:effectLst>
            <a:softEdge rad="112500"/>
          </a:effectLst>
        </p:spPr>
      </p:pic>
      <p:pic>
        <p:nvPicPr>
          <p:cNvPr id="2" name="Image 1">
            <a:extLst>
              <a:ext uri="{FF2B5EF4-FFF2-40B4-BE49-F238E27FC236}">
                <a16:creationId xmlns:a16="http://schemas.microsoft.com/office/drawing/2014/main" id="{BF5DF6EA-3DB8-30BC-2B00-253793469A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1707" y="127671"/>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2042381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apture d’écran 2024-03-18 102320">
            <a:extLst>
              <a:ext uri="{FF2B5EF4-FFF2-40B4-BE49-F238E27FC236}">
                <a16:creationId xmlns:a16="http://schemas.microsoft.com/office/drawing/2014/main" id="{ABBA1B6D-D90D-4B9D-C281-8085F28AF9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9426" b="2104"/>
          <a:stretch/>
        </p:blipFill>
        <p:spPr bwMode="auto">
          <a:xfrm>
            <a:off x="870177" y="310082"/>
            <a:ext cx="3302430" cy="62378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ZoneTexte 3">
            <a:extLst>
              <a:ext uri="{FF2B5EF4-FFF2-40B4-BE49-F238E27FC236}">
                <a16:creationId xmlns:a16="http://schemas.microsoft.com/office/drawing/2014/main" id="{DEF24DCD-743D-1090-DFAC-8F64F5B9BE55}"/>
              </a:ext>
            </a:extLst>
          </p:cNvPr>
          <p:cNvSpPr txBox="1"/>
          <p:nvPr/>
        </p:nvSpPr>
        <p:spPr>
          <a:xfrm>
            <a:off x="3627571" y="1505396"/>
            <a:ext cx="6101254" cy="3847207"/>
          </a:xfrm>
          <a:prstGeom prst="rect">
            <a:avLst/>
          </a:prstGeom>
          <a:noFill/>
        </p:spPr>
        <p:txBody>
          <a:bodyPr wrap="square">
            <a:spAutoFit/>
          </a:bodyPr>
          <a:lstStyle/>
          <a:p>
            <a:pPr algn="ctr"/>
            <a:r>
              <a:rPr lang="fr-CA" sz="4800" dirty="0"/>
              <a:t>Lorraine Crépeau</a:t>
            </a:r>
          </a:p>
          <a:p>
            <a:pPr algn="ctr"/>
            <a:r>
              <a:rPr lang="fr-CA" sz="3200" dirty="0"/>
              <a:t>Secrétaire 2011-2015</a:t>
            </a:r>
          </a:p>
          <a:p>
            <a:pPr algn="ctr"/>
            <a:endParaRPr lang="fr-CA" sz="3200" dirty="0"/>
          </a:p>
          <a:p>
            <a:pPr algn="ctr"/>
            <a:r>
              <a:rPr lang="fr-CA" sz="3600" dirty="0"/>
              <a:t>Présidente 2016-2023</a:t>
            </a:r>
          </a:p>
          <a:p>
            <a:pPr algn="ctr"/>
            <a:endParaRPr lang="fr-CA" sz="3200" dirty="0"/>
          </a:p>
          <a:p>
            <a:pPr algn="ctr"/>
            <a:r>
              <a:rPr lang="fr-CA" sz="3200" dirty="0"/>
              <a:t>Vice-présidente</a:t>
            </a:r>
          </a:p>
          <a:p>
            <a:pPr algn="ctr"/>
            <a:r>
              <a:rPr lang="fr-CA" sz="3200" dirty="0"/>
              <a:t>2023-2024</a:t>
            </a:r>
          </a:p>
        </p:txBody>
      </p:sp>
      <p:pic>
        <p:nvPicPr>
          <p:cNvPr id="3" name="Image 2">
            <a:extLst>
              <a:ext uri="{FF2B5EF4-FFF2-40B4-BE49-F238E27FC236}">
                <a16:creationId xmlns:a16="http://schemas.microsoft.com/office/drawing/2014/main" id="{4A4387DD-CA5A-7BA8-011A-E397D357A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3478" y="94116"/>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2597069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00AAAC0-62CA-1A41-0C16-2ACF3AE0D4DA}"/>
              </a:ext>
            </a:extLst>
          </p:cNvPr>
          <p:cNvSpPr txBox="1"/>
          <p:nvPr/>
        </p:nvSpPr>
        <p:spPr>
          <a:xfrm>
            <a:off x="5169964" y="2582614"/>
            <a:ext cx="3624549" cy="1938992"/>
          </a:xfrm>
          <a:prstGeom prst="rect">
            <a:avLst/>
          </a:prstGeom>
          <a:noFill/>
        </p:spPr>
        <p:txBody>
          <a:bodyPr wrap="square" rtlCol="0">
            <a:spAutoFit/>
          </a:bodyPr>
          <a:lstStyle/>
          <a:p>
            <a:pPr algn="ctr"/>
            <a:r>
              <a:rPr lang="fr-CA" sz="4800" dirty="0"/>
              <a:t>Lyse Audet</a:t>
            </a:r>
          </a:p>
          <a:p>
            <a:pPr algn="ctr"/>
            <a:r>
              <a:rPr lang="fr-CA" sz="3600" dirty="0"/>
              <a:t>Secrétaire</a:t>
            </a:r>
          </a:p>
          <a:p>
            <a:pPr algn="ctr"/>
            <a:r>
              <a:rPr lang="fr-CA" sz="3600" dirty="0"/>
              <a:t>2021-  2024</a:t>
            </a:r>
          </a:p>
        </p:txBody>
      </p:sp>
      <p:pic>
        <p:nvPicPr>
          <p:cNvPr id="1026" name="Picture 2" descr="lyse">
            <a:extLst>
              <a:ext uri="{FF2B5EF4-FFF2-40B4-BE49-F238E27FC236}">
                <a16:creationId xmlns:a16="http://schemas.microsoft.com/office/drawing/2014/main" id="{2D5973B8-202D-C016-28C6-4FF36C7728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075" y="872217"/>
            <a:ext cx="3768478" cy="504031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Image 2">
            <a:extLst>
              <a:ext uri="{FF2B5EF4-FFF2-40B4-BE49-F238E27FC236}">
                <a16:creationId xmlns:a16="http://schemas.microsoft.com/office/drawing/2014/main" id="{081E31A0-FE42-FE89-2895-67C61893D3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9935" y="163285"/>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3089510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0FB9144C-07B6-F5D4-37A4-EC2CFD4ECF40}"/>
              </a:ext>
            </a:extLst>
          </p:cNvPr>
          <p:cNvSpPr txBox="1"/>
          <p:nvPr/>
        </p:nvSpPr>
        <p:spPr>
          <a:xfrm>
            <a:off x="4504345" y="2951222"/>
            <a:ext cx="5497417" cy="2431435"/>
          </a:xfrm>
          <a:prstGeom prst="rect">
            <a:avLst/>
          </a:prstGeom>
          <a:noFill/>
        </p:spPr>
        <p:txBody>
          <a:bodyPr wrap="square" rtlCol="0">
            <a:spAutoFit/>
          </a:bodyPr>
          <a:lstStyle/>
          <a:p>
            <a:pPr algn="ctr"/>
            <a:r>
              <a:rPr lang="fr-CA" sz="4000" dirty="0"/>
              <a:t>NELSON BAILLARGEON</a:t>
            </a:r>
          </a:p>
          <a:p>
            <a:pPr algn="ctr"/>
            <a:r>
              <a:rPr lang="fr-CA" sz="3600" dirty="0"/>
              <a:t>Trésorier</a:t>
            </a:r>
          </a:p>
          <a:p>
            <a:pPr algn="ctr"/>
            <a:r>
              <a:rPr lang="fr-CA" sz="3600" dirty="0"/>
              <a:t>2023-2024</a:t>
            </a:r>
          </a:p>
          <a:p>
            <a:endParaRPr lang="fr-CA" sz="4000" dirty="0"/>
          </a:p>
        </p:txBody>
      </p:sp>
      <p:pic>
        <p:nvPicPr>
          <p:cNvPr id="5" name="Image 4" descr="Une image contenant personne, habits, Visage humain, plein air&#10;&#10;Description générée automatiquement">
            <a:extLst>
              <a:ext uri="{FF2B5EF4-FFF2-40B4-BE49-F238E27FC236}">
                <a16:creationId xmlns:a16="http://schemas.microsoft.com/office/drawing/2014/main" id="{F8328EF9-E5BA-364F-F4C2-9D8A46D33D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4418" y="651777"/>
            <a:ext cx="4168546" cy="5778275"/>
          </a:xfrm>
          <a:prstGeom prst="ellipse">
            <a:avLst/>
          </a:prstGeom>
          <a:ln>
            <a:noFill/>
          </a:ln>
          <a:effectLst>
            <a:softEdge rad="112500"/>
          </a:effectLst>
        </p:spPr>
      </p:pic>
      <p:pic>
        <p:nvPicPr>
          <p:cNvPr id="2" name="Image 1">
            <a:extLst>
              <a:ext uri="{FF2B5EF4-FFF2-40B4-BE49-F238E27FC236}">
                <a16:creationId xmlns:a16="http://schemas.microsoft.com/office/drawing/2014/main" id="{F8AB2163-B66B-AB39-5031-42610366FF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874" y="155800"/>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3780684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BF2EBBE-0511-8749-B303-F55B073B6B9B}"/>
              </a:ext>
            </a:extLst>
          </p:cNvPr>
          <p:cNvPicPr>
            <a:picLocks noChangeAspect="1"/>
          </p:cNvPicPr>
          <p:nvPr/>
        </p:nvPicPr>
        <p:blipFill rotWithShape="1">
          <a:blip r:embed="rId2">
            <a:extLst>
              <a:ext uri="{28A0092B-C50C-407E-A947-70E740481C1C}">
                <a14:useLocalDpi xmlns:a14="http://schemas.microsoft.com/office/drawing/2010/main" val="0"/>
              </a:ext>
            </a:extLst>
          </a:blip>
          <a:srcRect l="16189" t="1896" r="8381"/>
          <a:stretch/>
        </p:blipFill>
        <p:spPr>
          <a:xfrm>
            <a:off x="712161" y="672879"/>
            <a:ext cx="3790453" cy="5987667"/>
          </a:xfrm>
          <a:prstGeom prst="ellipse">
            <a:avLst/>
          </a:prstGeom>
          <a:ln>
            <a:noFill/>
          </a:ln>
          <a:effectLst>
            <a:softEdge rad="112500"/>
          </a:effectLst>
        </p:spPr>
      </p:pic>
      <p:sp>
        <p:nvSpPr>
          <p:cNvPr id="2" name="ZoneTexte 1">
            <a:extLst>
              <a:ext uri="{FF2B5EF4-FFF2-40B4-BE49-F238E27FC236}">
                <a16:creationId xmlns:a16="http://schemas.microsoft.com/office/drawing/2014/main" id="{1641D859-A04E-F3D6-EFA1-CB7F6D265C49}"/>
              </a:ext>
            </a:extLst>
          </p:cNvPr>
          <p:cNvSpPr txBox="1"/>
          <p:nvPr/>
        </p:nvSpPr>
        <p:spPr>
          <a:xfrm>
            <a:off x="4651759" y="2982423"/>
            <a:ext cx="5210979" cy="1938992"/>
          </a:xfrm>
          <a:prstGeom prst="rect">
            <a:avLst/>
          </a:prstGeom>
          <a:noFill/>
        </p:spPr>
        <p:txBody>
          <a:bodyPr wrap="square" rtlCol="0">
            <a:spAutoFit/>
          </a:bodyPr>
          <a:lstStyle/>
          <a:p>
            <a:pPr algn="ctr"/>
            <a:r>
              <a:rPr lang="fr-CA" sz="4800" dirty="0"/>
              <a:t>Miville Villeneuve</a:t>
            </a:r>
          </a:p>
          <a:p>
            <a:pPr algn="ctr"/>
            <a:r>
              <a:rPr lang="fr-CA" sz="3600" dirty="0"/>
              <a:t>Administrateur</a:t>
            </a:r>
          </a:p>
          <a:p>
            <a:pPr algn="ctr"/>
            <a:r>
              <a:rPr lang="fr-CA" sz="3600" dirty="0"/>
              <a:t>2023- 2024</a:t>
            </a:r>
          </a:p>
        </p:txBody>
      </p:sp>
      <p:pic>
        <p:nvPicPr>
          <p:cNvPr id="4" name="Image 3">
            <a:extLst>
              <a:ext uri="{FF2B5EF4-FFF2-40B4-BE49-F238E27FC236}">
                <a16:creationId xmlns:a16="http://schemas.microsoft.com/office/drawing/2014/main" id="{A05C462C-0DD6-DC98-678E-42979CEAB5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1883" y="176903"/>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19849408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6280969-F024-466D-A1DB-4F848C51DE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2" name="Straight Connector 11">
              <a:extLst>
                <a:ext uri="{FF2B5EF4-FFF2-40B4-BE49-F238E27FC236}">
                  <a16:creationId xmlns:a16="http://schemas.microsoft.com/office/drawing/2014/main" id="{63FDD802-E6D8-4979-A1B9-BA705AE4DA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BDE509DD-4B76-45F0-8144-02F1D7E1AE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FEAEFD53-0220-48B1-9EA8-3EAE151E8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5">
              <a:extLst>
                <a:ext uri="{FF2B5EF4-FFF2-40B4-BE49-F238E27FC236}">
                  <a16:creationId xmlns:a16="http://schemas.microsoft.com/office/drawing/2014/main" id="{92E7FABD-916D-4FF9-B5F3-44E53AFD39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Isosceles Triangle 15">
              <a:extLst>
                <a:ext uri="{FF2B5EF4-FFF2-40B4-BE49-F238E27FC236}">
                  <a16:creationId xmlns:a16="http://schemas.microsoft.com/office/drawing/2014/main" id="{826F9772-AEFE-4C6D-82B6-1207069B86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7">
              <a:extLst>
                <a:ext uri="{FF2B5EF4-FFF2-40B4-BE49-F238E27FC236}">
                  <a16:creationId xmlns:a16="http://schemas.microsoft.com/office/drawing/2014/main" id="{ACFBF3A9-B76A-4B4B-B6D7-CA4651F5C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Rectangle 28">
              <a:extLst>
                <a:ext uri="{FF2B5EF4-FFF2-40B4-BE49-F238E27FC236}">
                  <a16:creationId xmlns:a16="http://schemas.microsoft.com/office/drawing/2014/main" id="{BF0FAA0A-B682-4A83-BDD8-BCE0AB41C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Rectangle 29">
              <a:extLst>
                <a:ext uri="{FF2B5EF4-FFF2-40B4-BE49-F238E27FC236}">
                  <a16:creationId xmlns:a16="http://schemas.microsoft.com/office/drawing/2014/main" id="{7874A013-E5E2-4AE1-8E93-029A2B41EB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20" name="Isosceles Triangle 19">
              <a:extLst>
                <a:ext uri="{FF2B5EF4-FFF2-40B4-BE49-F238E27FC236}">
                  <a16:creationId xmlns:a16="http://schemas.microsoft.com/office/drawing/2014/main" id="{4355329E-E608-4F7A-B4EF-8FEF07D755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21" name="Isosceles Triangle 20">
              <a:extLst>
                <a:ext uri="{FF2B5EF4-FFF2-40B4-BE49-F238E27FC236}">
                  <a16:creationId xmlns:a16="http://schemas.microsoft.com/office/drawing/2014/main" id="{53D9BFDF-B250-44FF-9BD7-C204EFBFC1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useBgFill="1">
        <p:nvSpPr>
          <p:cNvPr id="23" name="Rectangle 22">
            <a:extLst>
              <a:ext uri="{FF2B5EF4-FFF2-40B4-BE49-F238E27FC236}">
                <a16:creationId xmlns:a16="http://schemas.microsoft.com/office/drawing/2014/main" id="{A65AC7D1-EAA9-48F5-B509-60A7F50BF7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D6320AF9-619A-4175-865B-5663E1AEF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a:extLst>
              <a:ext uri="{FF2B5EF4-FFF2-40B4-BE49-F238E27FC236}">
                <a16:creationId xmlns:a16="http://schemas.microsoft.com/office/drawing/2014/main" id="{063B6EC6-D752-4EE7-908B-F8F19E8C7F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11313"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a:extLst>
              <a:ext uri="{FF2B5EF4-FFF2-40B4-BE49-F238E27FC236}">
                <a16:creationId xmlns:a16="http://schemas.microsoft.com/office/drawing/2014/main" id="{EFECD4E8-AD3E-4228-82A2-9461958EA9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290979"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31" name="Rectangle 23">
            <a:extLst>
              <a:ext uri="{FF2B5EF4-FFF2-40B4-BE49-F238E27FC236}">
                <a16:creationId xmlns:a16="http://schemas.microsoft.com/office/drawing/2014/main" id="{7E018740-5C2B-4A41-AC1A-7E68D1EC1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2568"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3" name="Rectangle 25">
            <a:extLst>
              <a:ext uri="{FF2B5EF4-FFF2-40B4-BE49-F238E27FC236}">
                <a16:creationId xmlns:a16="http://schemas.microsoft.com/office/drawing/2014/main" id="{166F75A4-C475-4941-8EE2-B80A06A2C1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534"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5" name="Isosceles Triangle 34">
            <a:extLst>
              <a:ext uri="{FF2B5EF4-FFF2-40B4-BE49-F238E27FC236}">
                <a16:creationId xmlns:a16="http://schemas.microsoft.com/office/drawing/2014/main" id="{A032553A-72E8-4B0D-8405-FF9771C9A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33425"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7" name="Rectangle 27">
            <a:extLst>
              <a:ext uri="{FF2B5EF4-FFF2-40B4-BE49-F238E27FC236}">
                <a16:creationId xmlns:a16="http://schemas.microsoft.com/office/drawing/2014/main" id="{765800AC-C3B9-498E-87BC-29FAE4C7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5592"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9" name="Isosceles Triangle 38">
            <a:extLst>
              <a:ext uri="{FF2B5EF4-FFF2-40B4-BE49-F238E27FC236}">
                <a16:creationId xmlns:a16="http://schemas.microsoft.com/office/drawing/2014/main" id="{1F9D6ACB-2FF4-49F9-978A-E0D5327FC6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72758"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41" name="Freeform: Shape 40">
            <a:extLst>
              <a:ext uri="{FF2B5EF4-FFF2-40B4-BE49-F238E27FC236}">
                <a16:creationId xmlns:a16="http://schemas.microsoft.com/office/drawing/2014/main" id="{A5EC319D-0FEA-4B95-A3EA-01E35672C9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97631" y="-8467"/>
            <a:ext cx="5994369" cy="6866467"/>
          </a:xfrm>
          <a:custGeom>
            <a:avLst/>
            <a:gdLst>
              <a:gd name="connsiteX0" fmla="*/ 0 w 5994369"/>
              <a:gd name="connsiteY0" fmla="*/ 0 h 6866467"/>
              <a:gd name="connsiteX1" fmla="*/ 1249825 w 5994369"/>
              <a:gd name="connsiteY1" fmla="*/ 0 h 6866467"/>
              <a:gd name="connsiteX2" fmla="*/ 1249825 w 5994369"/>
              <a:gd name="connsiteY2" fmla="*/ 8467 h 6866467"/>
              <a:gd name="connsiteX3" fmla="*/ 5994369 w 5994369"/>
              <a:gd name="connsiteY3" fmla="*/ 8467 h 6866467"/>
              <a:gd name="connsiteX4" fmla="*/ 5994369 w 5994369"/>
              <a:gd name="connsiteY4" fmla="*/ 6866467 h 6866467"/>
              <a:gd name="connsiteX5" fmla="*/ 1249825 w 5994369"/>
              <a:gd name="connsiteY5" fmla="*/ 6866467 h 6866467"/>
              <a:gd name="connsiteX6" fmla="*/ 1109382 w 5994369"/>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94369" h="6866467">
                <a:moveTo>
                  <a:pt x="0" y="0"/>
                </a:moveTo>
                <a:lnTo>
                  <a:pt x="1249825" y="0"/>
                </a:lnTo>
                <a:lnTo>
                  <a:pt x="1249825" y="8467"/>
                </a:lnTo>
                <a:lnTo>
                  <a:pt x="5994369" y="8467"/>
                </a:lnTo>
                <a:lnTo>
                  <a:pt x="5994369"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ZoneTexte 2">
            <a:extLst>
              <a:ext uri="{FF2B5EF4-FFF2-40B4-BE49-F238E27FC236}">
                <a16:creationId xmlns:a16="http://schemas.microsoft.com/office/drawing/2014/main" id="{170F3D06-0730-D5FF-9946-EC26222014A6}"/>
              </a:ext>
            </a:extLst>
          </p:cNvPr>
          <p:cNvSpPr txBox="1"/>
          <p:nvPr/>
        </p:nvSpPr>
        <p:spPr>
          <a:xfrm>
            <a:off x="6891958" y="-8468"/>
            <a:ext cx="5645147" cy="6866467"/>
          </a:xfrm>
          <a:prstGeom prst="rect">
            <a:avLst/>
          </a:prstGeom>
        </p:spPr>
        <p:txBody>
          <a:bodyPr vert="horz" lIns="91440" tIns="45720" rIns="91440" bIns="45720" rtlCol="0" anchor="t">
            <a:normAutofit/>
          </a:bodyPr>
          <a:lstStyle/>
          <a:p>
            <a:pPr>
              <a:spcBef>
                <a:spcPts val="1000"/>
              </a:spcBef>
              <a:buClr>
                <a:schemeClr val="accent1"/>
              </a:buClr>
              <a:buSzPct val="80000"/>
              <a:buFont typeface="Wingdings 3" charset="2"/>
              <a:buChar char=""/>
            </a:pPr>
            <a:r>
              <a:rPr lang="en-US" sz="3600" b="1" i="0">
                <a:solidFill>
                  <a:srgbClr val="FFFFFF"/>
                </a:solidFill>
                <a:effectLst/>
              </a:rPr>
              <a:t>Réseau FADOQ</a:t>
            </a:r>
          </a:p>
          <a:p>
            <a:pPr>
              <a:spcBef>
                <a:spcPts val="1000"/>
              </a:spcBef>
              <a:buClr>
                <a:schemeClr val="accent1"/>
              </a:buClr>
              <a:buSzPct val="80000"/>
              <a:buFont typeface="Wingdings 3" charset="2"/>
              <a:buChar char=""/>
            </a:pPr>
            <a:r>
              <a:rPr lang="en-US" sz="3600" b="0" i="0">
                <a:solidFill>
                  <a:srgbClr val="FFFFFF"/>
                </a:solidFill>
                <a:effectLst/>
              </a:rPr>
              <a:t>Fort de ses 550 000 membres, le Réseau FADOQ est le plus grand organisme d’aînés au Canada. Il rassemble et représente les personnes de 50 ans et plus dans le but d’améliorer et de conserver leur qualité de vie.</a:t>
            </a:r>
          </a:p>
        </p:txBody>
      </p:sp>
      <p:sp>
        <p:nvSpPr>
          <p:cNvPr id="8" name="ZoneTexte 7">
            <a:extLst>
              <a:ext uri="{FF2B5EF4-FFF2-40B4-BE49-F238E27FC236}">
                <a16:creationId xmlns:a16="http://schemas.microsoft.com/office/drawing/2014/main" id="{E27D139D-B6FA-E12E-6697-8386567E6B1B}"/>
              </a:ext>
            </a:extLst>
          </p:cNvPr>
          <p:cNvSpPr txBox="1"/>
          <p:nvPr/>
        </p:nvSpPr>
        <p:spPr>
          <a:xfrm>
            <a:off x="413188" y="2699658"/>
            <a:ext cx="3877299" cy="3046988"/>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fr-CA" sz="2400" b="1" dirty="0">
                <a:ln w="22225">
                  <a:solidFill>
                    <a:schemeClr val="accent2"/>
                  </a:solidFill>
                  <a:prstDash val="solid"/>
                </a:ln>
                <a:solidFill>
                  <a:schemeClr val="accent2">
                    <a:lumMod val="40000"/>
                    <a:lumOff val="60000"/>
                  </a:schemeClr>
                </a:solidFill>
              </a:rPr>
              <a:t>  </a:t>
            </a:r>
            <a:r>
              <a:rPr lang="fr-CA" sz="2400" b="1" dirty="0">
                <a:ln w="22225">
                  <a:solidFill>
                    <a:schemeClr val="accent2"/>
                  </a:solidFill>
                  <a:prstDash val="solid"/>
                </a:ln>
                <a:solidFill>
                  <a:schemeClr val="bg2">
                    <a:lumMod val="75000"/>
                  </a:schemeClr>
                </a:solidFill>
              </a:rPr>
              <a:t>NOMBRES DE MEMBRES</a:t>
            </a:r>
          </a:p>
          <a:p>
            <a:endParaRPr lang="fr-CA" dirty="0"/>
          </a:p>
          <a:p>
            <a:r>
              <a:rPr lang="fr-CA" dirty="0"/>
              <a:t>            </a:t>
            </a:r>
            <a:r>
              <a:rPr lang="fr-CA" sz="9600" dirty="0">
                <a:ln w="0"/>
                <a:solidFill>
                  <a:schemeClr val="bg2">
                    <a:lumMod val="75000"/>
                  </a:schemeClr>
                </a:solidFill>
                <a:effectLst>
                  <a:outerShdw blurRad="38100" dist="19050" dir="2700000" algn="tl" rotWithShape="0">
                    <a:schemeClr val="dk1">
                      <a:alpha val="40000"/>
                    </a:schemeClr>
                  </a:outerShdw>
                </a:effectLst>
              </a:rPr>
              <a:t>154</a:t>
            </a:r>
          </a:p>
          <a:p>
            <a:endParaRPr lang="fr-CA" dirty="0"/>
          </a:p>
          <a:p>
            <a:endParaRPr lang="fr-CA" dirty="0"/>
          </a:p>
          <a:p>
            <a:endParaRPr lang="fr-CA" dirty="0"/>
          </a:p>
        </p:txBody>
      </p:sp>
      <p:pic>
        <p:nvPicPr>
          <p:cNvPr id="2" name="Image 1" descr="Une image contenant texte, Police, logo, capture d’écran&#10;&#10;Description générée automatiquement">
            <a:extLst>
              <a:ext uri="{FF2B5EF4-FFF2-40B4-BE49-F238E27FC236}">
                <a16:creationId xmlns:a16="http://schemas.microsoft.com/office/drawing/2014/main" id="{30DFAE7B-C09F-A7AE-184B-0ED8578A9104}"/>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27567" y="696686"/>
            <a:ext cx="3947406" cy="1657911"/>
          </a:xfrm>
          <a:prstGeom prst="rect">
            <a:avLst/>
          </a:prstGeom>
        </p:spPr>
      </p:pic>
    </p:spTree>
    <p:extLst>
      <p:ext uri="{BB962C8B-B14F-4D97-AF65-F5344CB8AC3E}">
        <p14:creationId xmlns:p14="http://schemas.microsoft.com/office/powerpoint/2010/main" val="12594027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0000">
        <p15:prstTrans prst="curtains"/>
      </p:transition>
    </mc:Choice>
    <mc:Fallback xmlns="">
      <p:transition spd="slow" advClick="0" advTm="10000">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90B4180-1674-5988-7486-2E39A1CCC47E}"/>
              </a:ext>
            </a:extLst>
          </p:cNvPr>
          <p:cNvSpPr txBox="1"/>
          <p:nvPr/>
        </p:nvSpPr>
        <p:spPr>
          <a:xfrm>
            <a:off x="990600" y="544286"/>
            <a:ext cx="8752114" cy="5632311"/>
          </a:xfrm>
          <a:prstGeom prst="rect">
            <a:avLst/>
          </a:prstGeom>
          <a:noFill/>
        </p:spPr>
        <p:txBody>
          <a:bodyPr wrap="square" rtlCol="0">
            <a:spAutoFit/>
          </a:bodyPr>
          <a:lstStyle/>
          <a:p>
            <a:r>
              <a:rPr lang="fr-CA" sz="3600" dirty="0"/>
              <a:t>Le club demeure actif et organise des activités que semblent apprécier les personnes qui y participent.</a:t>
            </a:r>
          </a:p>
          <a:p>
            <a:pPr marL="571500" indent="-571500">
              <a:buFont typeface="Arial" panose="020B0604020202020204" pitchFamily="34" charset="0"/>
              <a:buChar char="•"/>
            </a:pPr>
            <a:r>
              <a:rPr lang="fr-CA" sz="3600" dirty="0"/>
              <a:t>Pétanque</a:t>
            </a:r>
          </a:p>
          <a:p>
            <a:pPr marL="571500" indent="-571500">
              <a:buFont typeface="Arial" panose="020B0604020202020204" pitchFamily="34" charset="0"/>
              <a:buChar char="•"/>
            </a:pPr>
            <a:r>
              <a:rPr lang="fr-CA" sz="3600" dirty="0"/>
              <a:t>Café rencontre</a:t>
            </a:r>
          </a:p>
          <a:p>
            <a:pPr marL="571500" indent="-571500">
              <a:buFont typeface="Arial" panose="020B0604020202020204" pitchFamily="34" charset="0"/>
              <a:buChar char="•"/>
            </a:pPr>
            <a:r>
              <a:rPr lang="fr-CA" sz="3600" dirty="0"/>
              <a:t>Social des fêtes</a:t>
            </a:r>
          </a:p>
          <a:p>
            <a:pPr marL="571500" indent="-571500">
              <a:buFont typeface="Arial" panose="020B0604020202020204" pitchFamily="34" charset="0"/>
              <a:buChar char="•"/>
            </a:pPr>
            <a:r>
              <a:rPr lang="fr-CA" sz="3600" dirty="0"/>
              <a:t>Fête du 50</a:t>
            </a:r>
            <a:r>
              <a:rPr lang="fr-CA" sz="3600" baseline="30000" dirty="0"/>
              <a:t>e</a:t>
            </a:r>
            <a:r>
              <a:rPr lang="fr-CA" sz="3600" dirty="0"/>
              <a:t>  etc.</a:t>
            </a:r>
          </a:p>
          <a:p>
            <a:r>
              <a:rPr lang="fr-CA" sz="3600" dirty="0"/>
              <a:t>Nous possédons plusieurs jeux extérieurs que nous prêtons aux familles lors de rassemblement.</a:t>
            </a:r>
          </a:p>
        </p:txBody>
      </p:sp>
      <p:pic>
        <p:nvPicPr>
          <p:cNvPr id="3" name="Image 2">
            <a:extLst>
              <a:ext uri="{FF2B5EF4-FFF2-40B4-BE49-F238E27FC236}">
                <a16:creationId xmlns:a16="http://schemas.microsoft.com/office/drawing/2014/main" id="{FCFA7C27-6914-7630-FE93-E68CD0C175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2850" y="5529942"/>
            <a:ext cx="2180117" cy="991953"/>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2137835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0000">
        <p15:prstTrans prst="curtains"/>
      </p:transition>
    </mc:Choice>
    <mc:Fallback xmlns="">
      <p:transition spd="slow" advClick="0" advTm="10000">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67" name="Group 31">
            <a:extLst>
              <a:ext uri="{FF2B5EF4-FFF2-40B4-BE49-F238E27FC236}">
                <a16:creationId xmlns:a16="http://schemas.microsoft.com/office/drawing/2014/main" id="{6A761A44-A936-4382-8A16-7ED6A2903DD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3" name="Straight Connector 32">
              <a:extLst>
                <a:ext uri="{FF2B5EF4-FFF2-40B4-BE49-F238E27FC236}">
                  <a16:creationId xmlns:a16="http://schemas.microsoft.com/office/drawing/2014/main" id="{5459EE73-661E-48AA-A374-BF2B850F581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34" name="Straight Connector 33">
              <a:extLst>
                <a:ext uri="{FF2B5EF4-FFF2-40B4-BE49-F238E27FC236}">
                  <a16:creationId xmlns:a16="http://schemas.microsoft.com/office/drawing/2014/main" id="{D653EA91-5E43-427F-B0AB-1B8A496BC63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68" name="Rectangle 23">
              <a:extLst>
                <a:ext uri="{FF2B5EF4-FFF2-40B4-BE49-F238E27FC236}">
                  <a16:creationId xmlns:a16="http://schemas.microsoft.com/office/drawing/2014/main" id="{57571081-E136-40F9-B123-3A16F53BE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69" name="Rectangle 25">
              <a:extLst>
                <a:ext uri="{FF2B5EF4-FFF2-40B4-BE49-F238E27FC236}">
                  <a16:creationId xmlns:a16="http://schemas.microsoft.com/office/drawing/2014/main" id="{73197C11-EFC2-4F71-BEFF-B7EE3EEFFB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0" name="Isosceles Triangle 36">
              <a:extLst>
                <a:ext uri="{FF2B5EF4-FFF2-40B4-BE49-F238E27FC236}">
                  <a16:creationId xmlns:a16="http://schemas.microsoft.com/office/drawing/2014/main" id="{074C7561-7217-4DBC-8C63-2BB8560D6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1" name="Rectangle 27">
              <a:extLst>
                <a:ext uri="{FF2B5EF4-FFF2-40B4-BE49-F238E27FC236}">
                  <a16:creationId xmlns:a16="http://schemas.microsoft.com/office/drawing/2014/main" id="{6EB4E4EC-EA7F-4A46-9AF5-7E3E4E543B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2" name="Rectangle 28">
              <a:extLst>
                <a:ext uri="{FF2B5EF4-FFF2-40B4-BE49-F238E27FC236}">
                  <a16:creationId xmlns:a16="http://schemas.microsoft.com/office/drawing/2014/main" id="{9048D13B-C50D-4EF9-AB6D-86713B7D43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3" name="Rectangle 29">
              <a:extLst>
                <a:ext uri="{FF2B5EF4-FFF2-40B4-BE49-F238E27FC236}">
                  <a16:creationId xmlns:a16="http://schemas.microsoft.com/office/drawing/2014/main" id="{8213FFC7-C869-40A9-8DBD-B311B342E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4" name="Isosceles Triangle 40">
              <a:extLst>
                <a:ext uri="{FF2B5EF4-FFF2-40B4-BE49-F238E27FC236}">
                  <a16:creationId xmlns:a16="http://schemas.microsoft.com/office/drawing/2014/main" id="{A029FB91-93F5-4D40-9014-8D5108951E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75" name="Isosceles Triangle 41">
              <a:extLst>
                <a:ext uri="{FF2B5EF4-FFF2-40B4-BE49-F238E27FC236}">
                  <a16:creationId xmlns:a16="http://schemas.microsoft.com/office/drawing/2014/main" id="{F6022FD2-DE49-41E6-B3BF-B113018CA2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 name="ZoneTexte 1">
            <a:extLst>
              <a:ext uri="{FF2B5EF4-FFF2-40B4-BE49-F238E27FC236}">
                <a16:creationId xmlns:a16="http://schemas.microsoft.com/office/drawing/2014/main" id="{15BCB903-21CC-DB86-4551-FBE6FDB01648}"/>
              </a:ext>
            </a:extLst>
          </p:cNvPr>
          <p:cNvSpPr txBox="1"/>
          <p:nvPr/>
        </p:nvSpPr>
        <p:spPr>
          <a:xfrm>
            <a:off x="985969" y="4473227"/>
            <a:ext cx="8288032" cy="1096648"/>
          </a:xfrm>
          <a:prstGeom prst="rect">
            <a:avLst/>
          </a:prstGeom>
        </p:spPr>
        <p:txBody>
          <a:bodyPr vert="horz" lIns="91440" tIns="45720" rIns="91440" bIns="45720" rtlCol="0" anchor="b">
            <a:normAutofit fontScale="70000" lnSpcReduction="20000"/>
          </a:bodyPr>
          <a:lstStyle/>
          <a:p>
            <a:pPr algn="ctr">
              <a:lnSpc>
                <a:spcPct val="90000"/>
              </a:lnSpc>
              <a:spcBef>
                <a:spcPct val="0"/>
              </a:spcBef>
              <a:spcAft>
                <a:spcPts val="600"/>
              </a:spcAft>
            </a:pPr>
            <a:r>
              <a:rPr lang="en-US" sz="4700">
                <a:latin typeface="+mj-lt"/>
                <a:ea typeface="+mj-ea"/>
                <a:cs typeface="+mj-cs"/>
              </a:rPr>
              <a:t>LE CLUB FADOQ L’OR BLANC DE STE-ROSE</a:t>
            </a:r>
          </a:p>
          <a:p>
            <a:pPr algn="ctr">
              <a:lnSpc>
                <a:spcPct val="90000"/>
              </a:lnSpc>
              <a:spcBef>
                <a:spcPct val="0"/>
              </a:spcBef>
              <a:spcAft>
                <a:spcPts val="600"/>
              </a:spcAft>
            </a:pPr>
            <a:r>
              <a:rPr lang="en-US" sz="3400">
                <a:latin typeface="+mj-lt"/>
                <a:ea typeface="+mj-ea"/>
                <a:cs typeface="+mj-cs"/>
              </a:rPr>
              <a:t>VOUS DIT MERCI POUR VOTRE PARTICIPATION</a:t>
            </a:r>
          </a:p>
        </p:txBody>
      </p:sp>
      <p:pic>
        <p:nvPicPr>
          <p:cNvPr id="3" name="Image 2" descr="Une image contenant arbre, herbe, plein air, Photographie aérienne&#10;&#10;Description générée automatiquement">
            <a:extLst>
              <a:ext uri="{FF2B5EF4-FFF2-40B4-BE49-F238E27FC236}">
                <a16:creationId xmlns:a16="http://schemas.microsoft.com/office/drawing/2014/main" id="{C897BA43-9C29-BB7C-57F2-7F510171ED96}"/>
              </a:ext>
            </a:extLst>
          </p:cNvPr>
          <p:cNvPicPr>
            <a:picLocks noChangeAspect="1"/>
          </p:cNvPicPr>
          <p:nvPr/>
        </p:nvPicPr>
        <p:blipFill rotWithShape="1">
          <a:blip r:embed="rId3">
            <a:extLst>
              <a:ext uri="{28A0092B-C50C-407E-A947-70E740481C1C}">
                <a14:useLocalDpi xmlns:a14="http://schemas.microsoft.com/office/drawing/2010/main" val="0"/>
              </a:ext>
            </a:extLst>
          </a:blip>
          <a:srcRect r="3030"/>
          <a:stretch/>
        </p:blipFill>
        <p:spPr>
          <a:xfrm>
            <a:off x="985968" y="609600"/>
            <a:ext cx="8347663" cy="3744686"/>
          </a:xfrm>
          <a:prstGeom prst="rect">
            <a:avLst/>
          </a:prstGeom>
        </p:spPr>
      </p:pic>
    </p:spTree>
    <p:extLst>
      <p:ext uri="{BB962C8B-B14F-4D97-AF65-F5344CB8AC3E}">
        <p14:creationId xmlns:p14="http://schemas.microsoft.com/office/powerpoint/2010/main" val="21436725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27">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9" name="Straight Connector 28">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1"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2" name="Isosceles Triangle 31">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3"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4"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5"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6" name="Isosceles Triangle 35">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37" name="Isosceles Triangle 36">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46" name="Rectangle 45">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lein air, herbe, arbre, banlieue&#10;&#10;Description générée automatiquement">
            <a:extLst>
              <a:ext uri="{FF2B5EF4-FFF2-40B4-BE49-F238E27FC236}">
                <a16:creationId xmlns:a16="http://schemas.microsoft.com/office/drawing/2014/main" id="{4CA71E46-5367-2100-FD05-D9411C36374F}"/>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l="862"/>
          <a:stretch/>
        </p:blipFill>
        <p:spPr>
          <a:xfrm>
            <a:off x="540173" y="507207"/>
            <a:ext cx="11023738" cy="5715000"/>
          </a:xfrm>
          <a:prstGeom prst="rect">
            <a:avLst/>
          </a:prstGeom>
        </p:spPr>
      </p:pic>
      <p:sp>
        <p:nvSpPr>
          <p:cNvPr id="2" name="ZoneTexte 1">
            <a:extLst>
              <a:ext uri="{FF2B5EF4-FFF2-40B4-BE49-F238E27FC236}">
                <a16:creationId xmlns:a16="http://schemas.microsoft.com/office/drawing/2014/main" id="{D8A9FEDB-05EB-39D6-046E-CC25E0E88E49}"/>
              </a:ext>
            </a:extLst>
          </p:cNvPr>
          <p:cNvSpPr txBox="1"/>
          <p:nvPr/>
        </p:nvSpPr>
        <p:spPr>
          <a:xfrm>
            <a:off x="2237663" y="5701981"/>
            <a:ext cx="8042563" cy="400110"/>
          </a:xfrm>
          <a:prstGeom prst="rect">
            <a:avLst/>
          </a:prstGeom>
          <a:noFill/>
        </p:spPr>
        <p:txBody>
          <a:bodyPr wrap="square" rtlCol="0">
            <a:spAutoFit/>
          </a:bodyPr>
          <a:lstStyle/>
          <a:p>
            <a:endParaRPr lang="fr-CA" sz="2000"/>
          </a:p>
        </p:txBody>
      </p:sp>
      <p:sp>
        <p:nvSpPr>
          <p:cNvPr id="4" name="Rectangle 3">
            <a:extLst>
              <a:ext uri="{FF2B5EF4-FFF2-40B4-BE49-F238E27FC236}">
                <a16:creationId xmlns:a16="http://schemas.microsoft.com/office/drawing/2014/main" id="{DD33C9AC-1208-02FC-B71A-1223621588CC}"/>
              </a:ext>
            </a:extLst>
          </p:cNvPr>
          <p:cNvSpPr/>
          <p:nvPr/>
        </p:nvSpPr>
        <p:spPr>
          <a:xfrm>
            <a:off x="628089" y="4881602"/>
            <a:ext cx="10545819" cy="1107996"/>
          </a:xfrm>
          <a:prstGeom prst="rect">
            <a:avLst/>
          </a:prstGeom>
          <a:noFill/>
        </p:spPr>
        <p:txBody>
          <a:bodyPr wrap="square" lIns="91440" tIns="45720" rIns="91440" bIns="45720">
            <a:spAutoFit/>
          </a:bodyPr>
          <a:lstStyle/>
          <a:p>
            <a:pPr algn="ctr"/>
            <a:r>
              <a:rPr lang="fr-CA" sz="66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AUREVOIR</a:t>
            </a:r>
          </a:p>
        </p:txBody>
      </p:sp>
    </p:spTree>
    <p:extLst>
      <p:ext uri="{BB962C8B-B14F-4D97-AF65-F5344CB8AC3E}">
        <p14:creationId xmlns:p14="http://schemas.microsoft.com/office/powerpoint/2010/main" val="5724314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5000">
        <p15:prstTrans prst="curtains"/>
      </p:transition>
    </mc:Choice>
    <mc:Fallback xmlns="">
      <p:transition spd="slow" advClick="0" advTm="5000">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94459E3-FF27-96DF-FAB4-B5930FC728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021" y="1446447"/>
            <a:ext cx="8714520" cy="3965106"/>
          </a:xfrm>
          <a:prstGeom prst="rect">
            <a:avLst/>
          </a:prstGeom>
          <a:ln w="88900" cap="sq" cmpd="thickThin">
            <a:solidFill>
              <a:schemeClr val="tx2"/>
            </a:solidFill>
            <a:prstDash val="solid"/>
            <a:miter lim="800000"/>
          </a:ln>
          <a:effectLst>
            <a:innerShdw blurRad="76200">
              <a:srgbClr val="000000"/>
            </a:innerShdw>
          </a:effectLst>
        </p:spPr>
      </p:pic>
    </p:spTree>
    <p:extLst>
      <p:ext uri="{BB962C8B-B14F-4D97-AF65-F5344CB8AC3E}">
        <p14:creationId xmlns:p14="http://schemas.microsoft.com/office/powerpoint/2010/main" val="29955035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21000">
        <p15:prstTrans prst="curtains"/>
      </p:transition>
    </mc:Choice>
    <mc:Fallback xmlns="">
      <p:transition spd="slow" advClick="0" advTm="121000">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B86A1E-F70C-316E-7CE6-A039822DEBA3}"/>
              </a:ext>
            </a:extLst>
          </p:cNvPr>
          <p:cNvSpPr/>
          <p:nvPr/>
        </p:nvSpPr>
        <p:spPr>
          <a:xfrm>
            <a:off x="1235220" y="2828835"/>
            <a:ext cx="8197565" cy="2308324"/>
          </a:xfrm>
          <a:prstGeom prst="rect">
            <a:avLst/>
          </a:prstGeom>
          <a:noFill/>
        </p:spPr>
        <p:txBody>
          <a:bodyPr wrap="none" lIns="91440" tIns="45720" rIns="91440" bIns="45720">
            <a:spAutoFit/>
          </a:bodyPr>
          <a:lstStyle/>
          <a:p>
            <a:pPr algn="ctr"/>
            <a:r>
              <a:rPr lang="fr-CA" sz="7200" b="1" cap="none" spc="0" dirty="0">
                <a:ln w="22225">
                  <a:solidFill>
                    <a:schemeClr val="accent2"/>
                  </a:solidFill>
                  <a:prstDash val="solid"/>
                </a:ln>
                <a:solidFill>
                  <a:schemeClr val="accent2">
                    <a:lumMod val="40000"/>
                    <a:lumOff val="60000"/>
                  </a:schemeClr>
                </a:solidFill>
                <a:effectLst/>
              </a:rPr>
              <a:t>PHOTOS SOUVENIR</a:t>
            </a:r>
          </a:p>
          <a:p>
            <a:pPr algn="ctr"/>
            <a:r>
              <a:rPr lang="fr-CA" sz="7200" b="1" dirty="0">
                <a:ln w="22225">
                  <a:solidFill>
                    <a:schemeClr val="accent2"/>
                  </a:solidFill>
                  <a:prstDash val="solid"/>
                </a:ln>
                <a:solidFill>
                  <a:schemeClr val="accent2">
                    <a:lumMod val="40000"/>
                    <a:lumOff val="60000"/>
                  </a:schemeClr>
                </a:solidFill>
              </a:rPr>
              <a:t>DU 50e</a:t>
            </a:r>
            <a:endParaRPr lang="fr-CA" sz="72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946126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Visage humain, personne, texte, homme&#10;&#10;Description générée automatiquement">
            <a:extLst>
              <a:ext uri="{FF2B5EF4-FFF2-40B4-BE49-F238E27FC236}">
                <a16:creationId xmlns:a16="http://schemas.microsoft.com/office/drawing/2014/main" id="{0FE6B0FF-82ED-CDC1-FAEA-468961C967E5}"/>
              </a:ext>
            </a:extLst>
          </p:cNvPr>
          <p:cNvPicPr>
            <a:picLocks noChangeAspect="1"/>
          </p:cNvPicPr>
          <p:nvPr/>
        </p:nvPicPr>
        <p:blipFill>
          <a:blip r:embed="rId2">
            <a:extLst>
              <a:ext uri="{28A0092B-C50C-407E-A947-70E740481C1C}">
                <a14:useLocalDpi xmlns:a14="http://schemas.microsoft.com/office/drawing/2010/main" val="0"/>
              </a:ext>
            </a:extLst>
          </a:blip>
          <a:srcRect l="3555" r="3555" b="-1"/>
          <a:stretch/>
        </p:blipFill>
        <p:spPr>
          <a:xfrm>
            <a:off x="20" y="0"/>
            <a:ext cx="12191980" cy="6857990"/>
          </a:xfrm>
          <a:prstGeom prst="rect">
            <a:avLst/>
          </a:prstGeom>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2306733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abits, personne, homme, table&#10;&#10;Description générée automatiquement">
            <a:extLst>
              <a:ext uri="{FF2B5EF4-FFF2-40B4-BE49-F238E27FC236}">
                <a16:creationId xmlns:a16="http://schemas.microsoft.com/office/drawing/2014/main" id="{6770D06B-C089-E7B3-9A5B-E3B8F9559C5B}"/>
              </a:ext>
            </a:extLst>
          </p:cNvPr>
          <p:cNvPicPr>
            <a:picLocks noChangeAspect="1"/>
          </p:cNvPicPr>
          <p:nvPr/>
        </p:nvPicPr>
        <p:blipFill>
          <a:blip r:embed="rId2">
            <a:extLst>
              <a:ext uri="{28A0092B-C50C-407E-A947-70E740481C1C}">
                <a14:useLocalDpi xmlns:a14="http://schemas.microsoft.com/office/drawing/2010/main" val="0"/>
              </a:ext>
            </a:extLst>
          </a:blip>
          <a:srcRect r="1" b="31302"/>
          <a:stretch/>
        </p:blipFill>
        <p:spPr>
          <a:xfrm>
            <a:off x="568452" y="571500"/>
            <a:ext cx="11055096" cy="5715000"/>
          </a:xfrm>
          <a:prstGeom prst="rect">
            <a:avLst/>
          </a:prstGeom>
        </p:spPr>
      </p:pic>
    </p:spTree>
    <p:extLst>
      <p:ext uri="{BB962C8B-B14F-4D97-AF65-F5344CB8AC3E}">
        <p14:creationId xmlns:p14="http://schemas.microsoft.com/office/powerpoint/2010/main" val="2480854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abits, ciel, plein air, personne&#10;&#10;Description générée automatiquement">
            <a:extLst>
              <a:ext uri="{FF2B5EF4-FFF2-40B4-BE49-F238E27FC236}">
                <a16:creationId xmlns:a16="http://schemas.microsoft.com/office/drawing/2014/main" id="{CA8A9D18-92F0-5E65-5893-36FF272ED1A5}"/>
              </a:ext>
            </a:extLst>
          </p:cNvPr>
          <p:cNvPicPr>
            <a:picLocks noChangeAspect="1"/>
          </p:cNvPicPr>
          <p:nvPr/>
        </p:nvPicPr>
        <p:blipFill>
          <a:blip r:embed="rId2">
            <a:extLst>
              <a:ext uri="{28A0092B-C50C-407E-A947-70E740481C1C}">
                <a14:useLocalDpi xmlns:a14="http://schemas.microsoft.com/office/drawing/2010/main" val="0"/>
              </a:ext>
            </a:extLst>
          </a:blip>
          <a:srcRect t="16949" r="1" b="13661"/>
          <a:stretch/>
        </p:blipFill>
        <p:spPr>
          <a:xfrm>
            <a:off x="568452" y="571500"/>
            <a:ext cx="11055096" cy="5715000"/>
          </a:xfrm>
          <a:prstGeom prst="rect">
            <a:avLst/>
          </a:prstGeom>
        </p:spPr>
      </p:pic>
    </p:spTree>
    <p:extLst>
      <p:ext uri="{BB962C8B-B14F-4D97-AF65-F5344CB8AC3E}">
        <p14:creationId xmlns:p14="http://schemas.microsoft.com/office/powerpoint/2010/main" val="22868190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habits, personne, chaussures, sourire&#10;&#10;Description générée automatiquement">
            <a:extLst>
              <a:ext uri="{FF2B5EF4-FFF2-40B4-BE49-F238E27FC236}">
                <a16:creationId xmlns:a16="http://schemas.microsoft.com/office/drawing/2014/main" id="{8351145E-1A4F-F5AE-F323-818627F174EF}"/>
              </a:ext>
            </a:extLst>
          </p:cNvPr>
          <p:cNvPicPr>
            <a:picLocks noChangeAspect="1"/>
          </p:cNvPicPr>
          <p:nvPr/>
        </p:nvPicPr>
        <p:blipFill>
          <a:blip r:embed="rId2">
            <a:extLst>
              <a:ext uri="{28A0092B-C50C-407E-A947-70E740481C1C}">
                <a14:useLocalDpi xmlns:a14="http://schemas.microsoft.com/office/drawing/2010/main" val="0"/>
              </a:ext>
            </a:extLst>
          </a:blip>
          <a:srcRect t="4380" b="5259"/>
          <a:stretch/>
        </p:blipFill>
        <p:spPr>
          <a:xfrm>
            <a:off x="20" y="10"/>
            <a:ext cx="12191980" cy="6857990"/>
          </a:xfrm>
          <a:prstGeom prst="rect">
            <a:avLst/>
          </a:prstGeom>
        </p:spPr>
      </p:pic>
    </p:spTree>
    <p:extLst>
      <p:ext uri="{BB962C8B-B14F-4D97-AF65-F5344CB8AC3E}">
        <p14:creationId xmlns:p14="http://schemas.microsoft.com/office/powerpoint/2010/main" val="25636514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chaussures, plein air&#10;&#10;Description générée automatiquement">
            <a:extLst>
              <a:ext uri="{FF2B5EF4-FFF2-40B4-BE49-F238E27FC236}">
                <a16:creationId xmlns:a16="http://schemas.microsoft.com/office/drawing/2014/main" id="{B8C4C73B-2C5E-D910-27B0-6B0D5619CB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250" y="171450"/>
            <a:ext cx="9715500" cy="6515100"/>
          </a:xfrm>
          <a:prstGeom prst="rect">
            <a:avLst/>
          </a:prstGeom>
        </p:spPr>
      </p:pic>
    </p:spTree>
    <p:extLst>
      <p:ext uri="{BB962C8B-B14F-4D97-AF65-F5344CB8AC3E}">
        <p14:creationId xmlns:p14="http://schemas.microsoft.com/office/powerpoint/2010/main" val="1333953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Image 8" descr="Une image contenant habits, personne, gâteau d’anniversaire, dessert&#10;&#10;Description générée automatiquement">
            <a:extLst>
              <a:ext uri="{FF2B5EF4-FFF2-40B4-BE49-F238E27FC236}">
                <a16:creationId xmlns:a16="http://schemas.microsoft.com/office/drawing/2014/main" id="{0139F212-C628-15AE-CAF2-DFCC35757C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3885" y="443892"/>
            <a:ext cx="6729862" cy="58045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332295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fr-CA"/>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habits, personne, sourire, homme&#10;&#10;Description générée automatiquement">
            <a:extLst>
              <a:ext uri="{FF2B5EF4-FFF2-40B4-BE49-F238E27FC236}">
                <a16:creationId xmlns:a16="http://schemas.microsoft.com/office/drawing/2014/main" id="{6C28747E-1CE4-B809-0CE5-BE1FEF94F59A}"/>
              </a:ext>
            </a:extLst>
          </p:cNvPr>
          <p:cNvPicPr>
            <a:picLocks noChangeAspect="1"/>
          </p:cNvPicPr>
          <p:nvPr/>
        </p:nvPicPr>
        <p:blipFill>
          <a:blip r:embed="rId2">
            <a:extLst>
              <a:ext uri="{28A0092B-C50C-407E-A947-70E740481C1C}">
                <a14:useLocalDpi xmlns:a14="http://schemas.microsoft.com/office/drawing/2010/main" val="0"/>
              </a:ext>
            </a:extLst>
          </a:blip>
          <a:srcRect r="1" b="35381"/>
          <a:stretch/>
        </p:blipFill>
        <p:spPr>
          <a:xfrm>
            <a:off x="568452" y="571500"/>
            <a:ext cx="11055096" cy="5715000"/>
          </a:xfrm>
          <a:prstGeom prst="rect">
            <a:avLst/>
          </a:prstGeom>
        </p:spPr>
      </p:pic>
    </p:spTree>
    <p:extLst>
      <p:ext uri="{BB962C8B-B14F-4D97-AF65-F5344CB8AC3E}">
        <p14:creationId xmlns:p14="http://schemas.microsoft.com/office/powerpoint/2010/main" val="2806150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750" advClick="0" advTm="15000">
        <p15:prstTrans prst="curtains"/>
      </p:transition>
    </mc:Choice>
    <mc:Fallback xmlns="">
      <p:transition spd="slow" advClick="0" advTm="15000">
        <p:fade/>
      </p:transition>
    </mc:Fallback>
  </mc:AlternateContent>
</p:sld>
</file>

<file path=ppt/theme/theme1.xml><?xml version="1.0" encoding="utf-8"?>
<a:theme xmlns:a="http://schemas.openxmlformats.org/drawingml/2006/main" name="Facette">
  <a:themeElements>
    <a:clrScheme name="Bleu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102</TotalTime>
  <Words>1557</Words>
  <Application>Microsoft Office PowerPoint</Application>
  <PresentationFormat>Grand écran</PresentationFormat>
  <Paragraphs>504</Paragraphs>
  <Slides>107</Slides>
  <Notes>3</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107</vt:i4>
      </vt:variant>
    </vt:vector>
  </HeadingPairs>
  <TitlesOfParts>
    <vt:vector size="115" baseType="lpstr">
      <vt:lpstr>Aptos</vt:lpstr>
      <vt:lpstr>Arial</vt:lpstr>
      <vt:lpstr>Arial Narrow</vt:lpstr>
      <vt:lpstr>Calibri</vt:lpstr>
      <vt:lpstr>Congenial Black</vt:lpstr>
      <vt:lpstr>Trebuchet MS</vt:lpstr>
      <vt:lpstr>Wingdings 3</vt:lpstr>
      <vt:lpstr>Facette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Odilas Gagnon 1er directeur Février 74 à décembre 76</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Bernadette  Dallaire Prévost  Directrice Octobre 79 à octobre 84  4e Présidente   Octobre 84 à octobre 87</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Jeanne   Lapointe Marquis  8e vice-présidente Octobre 84 à octobre 87  Directrice  Octobre 81 à octobre 84 </vt:lpstr>
      <vt:lpstr>Présentation PowerPoint</vt:lpstr>
      <vt:lpstr>Présentation PowerPoint</vt:lpstr>
      <vt:lpstr>Laurier veilleux  Directeur  Février 91 à Oct 93  11e Vice-président Octobre 92 à octobre 93  8e Trésorier 1993 à 1996</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1E   RANGÉE  MARIE-ROSE R.LESSARD  LAURIER VEILLEUX 2E   RANGÉE PAUL-ÉMILE GILBERT JEANNE H.BOUTIN  SIMONNE L. CARRIER         LAURETTA B. CARRIER    IRENÉE VACHON </vt:lpstr>
      <vt:lpstr>Présentation PowerPoint</vt:lpstr>
      <vt:lpstr>Présentation PowerPoint</vt:lpstr>
      <vt:lpstr>Présentation PowerPoint</vt:lpstr>
      <vt:lpstr>Présentation PowerPoint</vt:lpstr>
      <vt:lpstr>1E  RANGÉE JEANNE VEILLEUX   SIMONNE L. CARRIER  YVONNE V.CARRIER  2E LAURIER VEILLEUX  PAUL-ÉMILE GILBERT  GÉRARD QUIRION CAMILLE ST-PIERRE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2023</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Album photo</dc:title>
  <dc:creator>LYSE AUDET</dc:creator>
  <cp:lastModifiedBy>LYSE AUDET</cp:lastModifiedBy>
  <cp:revision>4</cp:revision>
  <cp:lastPrinted>2024-03-21T19:40:39Z</cp:lastPrinted>
  <dcterms:created xsi:type="dcterms:W3CDTF">2024-02-19T20:34:55Z</dcterms:created>
  <dcterms:modified xsi:type="dcterms:W3CDTF">2024-10-16T10:46:31Z</dcterms:modified>
</cp:coreProperties>
</file>