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434" r:id="rId3"/>
    <p:sldId id="443" r:id="rId4"/>
    <p:sldId id="444" r:id="rId5"/>
    <p:sldId id="442" r:id="rId6"/>
    <p:sldId id="446" r:id="rId7"/>
    <p:sldId id="448" r:id="rId8"/>
    <p:sldId id="445" r:id="rId9"/>
    <p:sldId id="447" r:id="rId10"/>
    <p:sldId id="449" r:id="rId11"/>
    <p:sldId id="271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l" defTabSz="8255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939393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CE6F2"/>
    <a:srgbClr val="FFDC0E"/>
    <a:srgbClr val="D4B200"/>
    <a:srgbClr val="48501F"/>
    <a:srgbClr val="5B6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9393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381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381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9393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381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381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9393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381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381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93939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EEEEE"/>
          </a:solidFill>
        </a:fill>
      </a:tcStyle>
    </a:wholeTbl>
    <a:band2H>
      <a:tcTxStyle/>
      <a:tcStyle>
        <a:tcBdr/>
        <a:fill>
          <a:solidFill>
            <a:srgbClr val="009193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939393"/>
        </a:fontRef>
        <a:srgbClr val="93939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939393"/>
              </a:solidFill>
              <a:prstDash val="solid"/>
              <a:round/>
            </a:ln>
          </a:top>
          <a:bottom>
            <a:ln w="25400" cap="flat">
              <a:solidFill>
                <a:srgbClr val="93939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9193"/>
          </a:solidFill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939393"/>
              </a:solidFill>
              <a:prstDash val="solid"/>
              <a:round/>
            </a:ln>
          </a:top>
          <a:bottom>
            <a:ln w="25400" cap="flat">
              <a:solidFill>
                <a:srgbClr val="93939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9393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939393"/>
          </a:solidFill>
        </a:fill>
      </a:tcStyle>
    </a:firstCol>
    <a:la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381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939393"/>
          </a:solidFill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381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939393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009193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solidFill>
            <a:srgbClr val="009193">
              <a:alpha val="20000"/>
            </a:srgbClr>
          </a:solidFill>
        </a:fill>
      </a:tcStyle>
    </a:firstCol>
    <a:la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50800" cap="flat">
              <a:solidFill>
                <a:srgbClr val="009193"/>
              </a:solidFill>
              <a:prstDash val="solid"/>
              <a:round/>
            </a:ln>
          </a:top>
          <a:bottom>
            <a:ln w="127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9193"/>
        </a:fontRef>
        <a:srgbClr val="009193"/>
      </a:tcTxStyle>
      <a:tcStyle>
        <a:tcBdr>
          <a:left>
            <a:ln w="12700" cap="flat">
              <a:solidFill>
                <a:srgbClr val="009193"/>
              </a:solidFill>
              <a:prstDash val="solid"/>
              <a:round/>
            </a:ln>
          </a:left>
          <a:right>
            <a:ln w="12700" cap="flat">
              <a:solidFill>
                <a:srgbClr val="009193"/>
              </a:solidFill>
              <a:prstDash val="solid"/>
              <a:round/>
            </a:ln>
          </a:right>
          <a:top>
            <a:ln w="12700" cap="flat">
              <a:solidFill>
                <a:srgbClr val="009193"/>
              </a:solidFill>
              <a:prstDash val="solid"/>
              <a:round/>
            </a:ln>
          </a:top>
          <a:bottom>
            <a:ln w="25400" cap="flat">
              <a:solidFill>
                <a:srgbClr val="009193"/>
              </a:solidFill>
              <a:prstDash val="solid"/>
              <a:round/>
            </a:ln>
          </a:bottom>
          <a:insideH>
            <a:ln w="12700" cap="flat">
              <a:solidFill>
                <a:srgbClr val="009193"/>
              </a:solidFill>
              <a:prstDash val="solid"/>
              <a:round/>
            </a:ln>
          </a:insideH>
          <a:insideV>
            <a:ln w="12700" cap="flat">
              <a:solidFill>
                <a:srgbClr val="00919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69855" autoAdjust="0"/>
  </p:normalViewPr>
  <p:slideViewPr>
    <p:cSldViewPr snapToGrid="0">
      <p:cViewPr varScale="1">
        <p:scale>
          <a:sx n="39" d="100"/>
          <a:sy n="39" d="100"/>
        </p:scale>
        <p:origin x="1836" y="66"/>
      </p:cViewPr>
      <p:guideLst/>
    </p:cSldViewPr>
  </p:slideViewPr>
  <p:outlineViewPr>
    <p:cViewPr>
      <p:scale>
        <a:sx n="33" d="100"/>
        <a:sy n="33" d="100"/>
      </p:scale>
      <p:origin x="0" y="-1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Relationship Id="rId4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Pourcentage des dossiers</c:v>
                </c:pt>
              </c:strCache>
            </c:strRef>
          </c:tx>
          <c:spPr>
            <a:solidFill>
              <a:srgbClr val="D4B200"/>
            </a:solidFill>
            <a:ln w="38100">
              <a:solidFill>
                <a:schemeClr val="tx1"/>
              </a:solidFill>
            </a:ln>
            <a:effectLst/>
          </c:spPr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FE-482B-8512-E96556557423}"/>
              </c:ext>
            </c:extLst>
          </c:dPt>
          <c:dPt>
            <c:idx val="1"/>
            <c:bubble3D val="0"/>
            <c:spPr>
              <a:solidFill>
                <a:srgbClr val="D4B200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FE-482B-8512-E96556557423}"/>
              </c:ext>
            </c:extLst>
          </c:dPt>
          <c:dLbls>
            <c:dLbl>
              <c:idx val="0"/>
              <c:layout>
                <c:manualLayout>
                  <c:x val="-0.1260091134441528"/>
                  <c:y val="4.2186347980861854E-3"/>
                </c:manualLayout>
              </c:layout>
              <c:tx>
                <c:rich>
                  <a:bodyPr/>
                  <a:lstStyle/>
                  <a:p>
                    <a:fld id="{EF0CF7EB-B2F6-46EF-AF46-3DB073692A02}" type="CATEGORYNAME">
                      <a:rPr lang="en-US" sz="2800">
                        <a:solidFill>
                          <a:schemeClr val="tx1"/>
                        </a:solidFill>
                      </a:rPr>
                      <a:pPr/>
                      <a:t>[NOM DE CATÉGORIE]</a:t>
                    </a:fld>
                    <a:r>
                      <a:rPr lang="en-US" sz="2000" dirty="0">
                        <a:solidFill>
                          <a:schemeClr val="tx1"/>
                        </a:solidFill>
                      </a:rPr>
                      <a:t>
</a:t>
                    </a:r>
                    <a:fld id="{0D2855F2-D116-4FBD-B77F-8E106BC4B733}" type="PERCENTAGE">
                      <a:rPr lang="en-US" sz="2800">
                        <a:solidFill>
                          <a:schemeClr val="tx1"/>
                        </a:solidFill>
                      </a:rPr>
                      <a:pPr/>
                      <a:t>[POURCENTAGE]</a:t>
                    </a:fld>
                    <a:endParaRPr lang="en-US" sz="2000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BFE-482B-8512-E96556557423}"/>
                </c:ext>
              </c:extLst>
            </c:dLbl>
            <c:dLbl>
              <c:idx val="1"/>
              <c:layout>
                <c:manualLayout>
                  <c:x val="0.24982053805774279"/>
                  <c:y val="4.770931065363779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err="1">
                        <a:solidFill>
                          <a:srgbClr val="1D1D1B"/>
                        </a:solidFill>
                      </a:rPr>
                      <a:t>Gestionnaires</a:t>
                    </a:r>
                    <a:r>
                      <a:rPr lang="en-US" sz="2800" baseline="0" dirty="0">
                        <a:solidFill>
                          <a:srgbClr val="1D1D1B"/>
                        </a:solidFill>
                      </a:rPr>
                      <a:t>
</a:t>
                    </a:r>
                    <a:fld id="{D43E291E-168D-45BD-AEF5-CBD11C06A910}" type="PERCENTAGE">
                      <a:rPr lang="en-US" sz="2800" baseline="0" smtClean="0">
                        <a:solidFill>
                          <a:srgbClr val="1D1D1B"/>
                        </a:solidFill>
                      </a:rPr>
                      <a:pPr/>
                      <a:t>[POURCENTAGE]</a:t>
                    </a:fld>
                    <a:endParaRPr lang="en-US" sz="2800" baseline="0" dirty="0">
                      <a:solidFill>
                        <a:srgbClr val="1D1D1B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767183398950134"/>
                      <c:h val="0.1878047490157480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BFE-482B-8512-E965565574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ln>
                      <a:noFill/>
                    </a:ln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Feuil1!$A$2:$A$3</c:f>
              <c:strCache>
                <c:ptCount val="2"/>
                <c:pt idx="0">
                  <c:v>Élus</c:v>
                </c:pt>
                <c:pt idx="1">
                  <c:v>Administrateurs</c:v>
                </c:pt>
              </c:strCache>
            </c:strRef>
          </c:cat>
          <c:val>
            <c:numRef>
              <c:f>Feuil1!$B$2:$B$3</c:f>
              <c:numCache>
                <c:formatCode>0%</c:formatCode>
                <c:ptCount val="2"/>
                <c:pt idx="0">
                  <c:v>0.51</c:v>
                </c:pt>
                <c:pt idx="1">
                  <c:v>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FE-482B-8512-E96556557423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>
          <a:ln>
            <a:noFill/>
          </a:ln>
        </a:defRPr>
      </a:pPr>
      <a:endParaRPr lang="fr-FR"/>
    </a:p>
  </c:txPr>
  <c:externalData r:id="rId4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Feuil1!$A$2:$A$6</cx:f>
        <cx:lvl ptCount="5">
          <cx:pt idx="0">2019</cx:pt>
          <cx:pt idx="1">2020</cx:pt>
          <cx:pt idx="2">2021</cx:pt>
          <cx:pt idx="3">2022</cx:pt>
          <cx:pt idx="4">2023</cx:pt>
        </cx:lvl>
      </cx:strDim>
      <cx:numDim type="val">
        <cx:f>Feuil1!$B$2:$B$6</cx:f>
        <cx:lvl ptCount="5" formatCode="Standard">
          <cx:pt idx="0">96</cx:pt>
          <cx:pt idx="1">69</cx:pt>
          <cx:pt idx="2">84</cx:pt>
          <cx:pt idx="3">91</cx:pt>
          <cx:pt idx="4">111</cx:pt>
        </cx:lvl>
      </cx:numDim>
    </cx:data>
  </cx:chartData>
  <cx:chart>
    <cx:title pos="t" align="ctr" overlay="0">
      <cx:tx>
        <cx:txData>
          <cx:v>Nombre de dossiers par année</cx:v>
        </cx:txData>
      </cx:tx>
      <cx:spPr>
        <a:solidFill>
          <a:schemeClr val="accent1">
            <a:lumMod val="20000"/>
            <a:lumOff val="80000"/>
          </a:schemeClr>
        </a:solidFill>
      </cx:spPr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fr-FR" sz="2400" b="1" i="0" u="none" strike="noStrike" kern="1200" baseline="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Nombre de dossiers par année</a:t>
          </a:r>
        </a:p>
      </cx:txPr>
    </cx:title>
    <cx:plotArea>
      <cx:plotAreaRegion>
        <cx:series layoutId="clusteredColumn" uniqueId="{05D8F23F-786B-469D-A79D-FF59E87A83E5}" formatIdx="0">
          <cx:tx>
            <cx:txData>
              <cx:f>Feuil1!$B$1</cx:f>
              <cx:v>Nombre de dossiers</cx:v>
            </cx:txData>
          </cx:tx>
          <cx:spPr>
            <a:solidFill>
              <a:srgbClr val="D4B200"/>
            </a:solidFill>
          </cx:spPr>
          <cx:dataPt idx="0">
            <cx:spPr>
              <a:ln>
                <a:solidFill>
                  <a:prstClr val="black"/>
                </a:solidFill>
              </a:ln>
            </cx:spPr>
          </cx:dataPt>
          <cx:dataPt idx="1">
            <cx:spPr>
              <a:ln>
                <a:solidFill>
                  <a:srgbClr val="1D1D1B"/>
                </a:solidFill>
              </a:ln>
            </cx:spPr>
          </cx:dataPt>
          <cx:dataPt idx="2">
            <cx:spPr>
              <a:ln>
                <a:solidFill>
                  <a:srgbClr val="1D1D1B"/>
                </a:solidFill>
              </a:ln>
            </cx:spPr>
          </cx:dataPt>
          <cx:dataPt idx="3">
            <cx:spPr>
              <a:ln>
                <a:solidFill>
                  <a:srgbClr val="1D1D1B"/>
                </a:solidFill>
              </a:ln>
            </cx:spPr>
          </cx:dataPt>
          <cx:dataPt idx="4">
            <cx:spPr>
              <a:ln>
                <a:solidFill>
                  <a:srgbClr val="1D1D1B"/>
                </a:solidFill>
              </a:ln>
            </cx:spPr>
          </cx:dataPt>
          <cx:dataId val="0"/>
          <cx:layoutPr>
            <cx:aggregation/>
          </cx:layoutPr>
        </cx:series>
      </cx:plotAreaRegion>
      <cx:axis id="0">
        <cx:catScaling gapWidth="0.200000003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2000" b="1">
                <a:solidFill>
                  <a:srgbClr val="1D1D1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fr-FR" sz="2000" b="1" i="0" u="none" strike="noStrike" baseline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/>
        <cx:majorGridlines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fr-FR" sz="2000" b="1" i="0" u="none" strike="noStrike" baseline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+mj-lt"/>
        <a:ea typeface="+mj-ea"/>
        <a:cs typeface="+mj-cs"/>
        <a:sym typeface="Lucida Grande"/>
      </a:defRPr>
    </a:lvl1pPr>
    <a:lvl2pPr indent="228600" defTabSz="457200" latinLnBrk="0">
      <a:defRPr sz="2200">
        <a:latin typeface="+mj-lt"/>
        <a:ea typeface="+mj-ea"/>
        <a:cs typeface="+mj-cs"/>
        <a:sym typeface="Lucida Grande"/>
      </a:defRPr>
    </a:lvl2pPr>
    <a:lvl3pPr indent="457200" defTabSz="457200" latinLnBrk="0">
      <a:defRPr sz="2200">
        <a:latin typeface="+mj-lt"/>
        <a:ea typeface="+mj-ea"/>
        <a:cs typeface="+mj-cs"/>
        <a:sym typeface="Lucida Grande"/>
      </a:defRPr>
    </a:lvl3pPr>
    <a:lvl4pPr indent="685800" defTabSz="457200" latinLnBrk="0">
      <a:defRPr sz="2200">
        <a:latin typeface="+mj-lt"/>
        <a:ea typeface="+mj-ea"/>
        <a:cs typeface="+mj-cs"/>
        <a:sym typeface="Lucida Grande"/>
      </a:defRPr>
    </a:lvl4pPr>
    <a:lvl5pPr indent="914400" defTabSz="457200" latinLnBrk="0">
      <a:defRPr sz="2200">
        <a:latin typeface="+mj-lt"/>
        <a:ea typeface="+mj-ea"/>
        <a:cs typeface="+mj-cs"/>
        <a:sym typeface="Lucida Grande"/>
      </a:defRPr>
    </a:lvl5pPr>
    <a:lvl6pPr indent="1143000" defTabSz="457200" latinLnBrk="0">
      <a:defRPr sz="2200">
        <a:latin typeface="+mj-lt"/>
        <a:ea typeface="+mj-ea"/>
        <a:cs typeface="+mj-cs"/>
        <a:sym typeface="Lucida Grande"/>
      </a:defRPr>
    </a:lvl6pPr>
    <a:lvl7pPr indent="1371600" defTabSz="457200" latinLnBrk="0">
      <a:defRPr sz="2200">
        <a:latin typeface="+mj-lt"/>
        <a:ea typeface="+mj-ea"/>
        <a:cs typeface="+mj-cs"/>
        <a:sym typeface="Lucida Grande"/>
      </a:defRPr>
    </a:lvl7pPr>
    <a:lvl8pPr indent="1600200" defTabSz="457200" latinLnBrk="0">
      <a:defRPr sz="2200">
        <a:latin typeface="+mj-lt"/>
        <a:ea typeface="+mj-ea"/>
        <a:cs typeface="+mj-cs"/>
        <a:sym typeface="Lucida Grande"/>
      </a:defRPr>
    </a:lvl8pPr>
    <a:lvl9pPr indent="1828800" defTabSz="457200" latinLnBrk="0">
      <a:defRPr sz="2200">
        <a:latin typeface="+mj-lt"/>
        <a:ea typeface="+mj-ea"/>
        <a:cs typeface="+mj-cs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46479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 PLI Municipal est une histoire de collaborations entre différents intervenants: </a:t>
            </a:r>
          </a:p>
          <a:p>
            <a:r>
              <a:rPr lang="fr-CA" dirty="0"/>
              <a:t>-       les Sgt responsables de ce programme a la SQ Julie Martel et Dominic Ricard</a:t>
            </a:r>
          </a:p>
          <a:p>
            <a:pPr marL="342900" indent="-342900">
              <a:buFontTx/>
              <a:buChar char="-"/>
            </a:pPr>
            <a:r>
              <a:rPr lang="fr-CA" dirty="0"/>
              <a:t>les divers spécialistes au sein de la SQ</a:t>
            </a:r>
          </a:p>
          <a:p>
            <a:pPr marL="342900" indent="-342900">
              <a:buFontTx/>
              <a:buChar char="-"/>
            </a:pPr>
            <a:r>
              <a:rPr lang="fr-CA" dirty="0"/>
              <a:t>les différents services de police</a:t>
            </a:r>
          </a:p>
          <a:p>
            <a:pPr marL="342900" indent="-342900">
              <a:buFontTx/>
              <a:buChar char="-"/>
            </a:pPr>
            <a:r>
              <a:rPr lang="fr-CA" dirty="0"/>
              <a:t>les associations professionnelles UMQ, FQM, ADMQ, ADGMQ et la COMAQ</a:t>
            </a:r>
          </a:p>
          <a:p>
            <a:pPr marL="342900" indent="-342900">
              <a:buFontTx/>
              <a:buChar char="-"/>
            </a:pPr>
            <a:r>
              <a:rPr lang="fr-CA" dirty="0"/>
              <a:t>l’état québécois: DPCP, MSP, MAMH</a:t>
            </a:r>
          </a:p>
          <a:p>
            <a:pPr marL="342900" indent="-342900">
              <a:buFontTx/>
              <a:buChar char="-"/>
            </a:pPr>
            <a:r>
              <a:rPr lang="fr-CA" dirty="0"/>
              <a:t>et surtout vous les administrateurs municipaux.</a:t>
            </a:r>
          </a:p>
        </p:txBody>
      </p:sp>
    </p:spTree>
    <p:extLst>
      <p:ext uri="{BB962C8B-B14F-4D97-AF65-F5344CB8AC3E}">
        <p14:creationId xmlns:p14="http://schemas.microsoft.com/office/powerpoint/2010/main" val="473141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On Visait les Institutions</a:t>
            </a:r>
          </a:p>
        </p:txBody>
      </p:sp>
    </p:spTree>
    <p:extLst>
      <p:ext uri="{BB962C8B-B14F-4D97-AF65-F5344CB8AC3E}">
        <p14:creationId xmlns:p14="http://schemas.microsoft.com/office/powerpoint/2010/main" val="1911509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La Création du PLI-Élus en 2011. Qui est maintenant rendu le PLI-Municipal. Car ce n’est pas seulement les élus qui sont couvert par le Plan de lutte a l’intimidation.</a:t>
            </a:r>
          </a:p>
        </p:txBody>
      </p:sp>
    </p:spTree>
    <p:extLst>
      <p:ext uri="{BB962C8B-B14F-4D97-AF65-F5344CB8AC3E}">
        <p14:creationId xmlns:p14="http://schemas.microsoft.com/office/powerpoint/2010/main" val="353888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Concerne a part égale des gestionnaires municipaux et des élus municipaux.</a:t>
            </a:r>
          </a:p>
          <a:p>
            <a:endParaRPr lang="fr-CA" dirty="0"/>
          </a:p>
          <a:p>
            <a:r>
              <a:rPr lang="fr-CA" dirty="0"/>
              <a:t>Statistiques en évolution depuis 2020. passant d’environ 65 dossiers a 110 dossiers en 2023.</a:t>
            </a:r>
          </a:p>
        </p:txBody>
      </p:sp>
    </p:spTree>
    <p:extLst>
      <p:ext uri="{BB962C8B-B14F-4D97-AF65-F5344CB8AC3E}">
        <p14:creationId xmlns:p14="http://schemas.microsoft.com/office/powerpoint/2010/main" val="4096452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Premièrement la définition: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Les objectifs du PLI est de : 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Les personnes visées sont :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Donc ca ne peut pas concerner pour exemple le directeur adjoint des travaux publics ou le contremaitre.</a:t>
            </a:r>
          </a:p>
        </p:txBody>
      </p:sp>
    </p:spTree>
    <p:extLst>
      <p:ext uri="{BB962C8B-B14F-4D97-AF65-F5344CB8AC3E}">
        <p14:creationId xmlns:p14="http://schemas.microsoft.com/office/powerpoint/2010/main" val="1358138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Voici le mécanisme d’application du PLI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L’équipe du PLI a la SQ peut être consulté a tout moment durant ce processus</a:t>
            </a:r>
          </a:p>
        </p:txBody>
      </p:sp>
    </p:spTree>
    <p:extLst>
      <p:ext uri="{BB962C8B-B14F-4D97-AF65-F5344CB8AC3E}">
        <p14:creationId xmlns:p14="http://schemas.microsoft.com/office/powerpoint/2010/main" val="3944275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Être un élu c’est: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En utilisant votre appareil photo vous pouvez scanner le code QR pour avoir accès a tous les outils offerts aux différents intervenants municipaux.</a:t>
            </a:r>
          </a:p>
          <a:p>
            <a:endParaRPr lang="fr-CA" dirty="0"/>
          </a:p>
          <a:p>
            <a:endParaRPr lang="fr-CA" dirty="0"/>
          </a:p>
          <a:p>
            <a:r>
              <a:rPr lang="fr-CA" dirty="0"/>
              <a:t>Je les ai aussi fait parvenir </a:t>
            </a:r>
          </a:p>
        </p:txBody>
      </p:sp>
    </p:spTree>
    <p:extLst>
      <p:ext uri="{BB962C8B-B14F-4D97-AF65-F5344CB8AC3E}">
        <p14:creationId xmlns:p14="http://schemas.microsoft.com/office/powerpoint/2010/main" val="1019911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0"/>
          <p:cNvSpPr>
            <a:spLocks noGrp="1"/>
          </p:cNvSpPr>
          <p:nvPr>
            <p:ph type="pic" sz="quarter" idx="21"/>
          </p:nvPr>
        </p:nvSpPr>
        <p:spPr>
          <a:xfrm>
            <a:off x="2031701" y="6940550"/>
            <a:ext cx="9145556" cy="47487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21848959" y="12319000"/>
            <a:ext cx="537973" cy="5588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3000">
                <a:solidFill>
                  <a:srgbClr val="009193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-0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21848960" y="12319000"/>
            <a:ext cx="509729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spcBef>
                <a:spcPts val="4500"/>
              </a:spcBef>
              <a:defRPr sz="2800">
                <a:solidFill>
                  <a:srgbClr val="797979"/>
                </a:solidFill>
              </a:defRPr>
            </a:pPr>
            <a:fld id="{86CB4B4D-7CA3-9044-876B-883B54F8677D}" type="slidenum">
              <a:t>‹N°›</a:t>
            </a:fld>
            <a:r>
              <a:t>￼</a:t>
            </a:r>
          </a:p>
        </p:txBody>
      </p:sp>
      <p:sp>
        <p:nvSpPr>
          <p:cNvPr id="159" name="Shape 159"/>
          <p:cNvSpPr>
            <a:spLocks noGrp="1"/>
          </p:cNvSpPr>
          <p:nvPr>
            <p:ph type="pic" sz="quarter" idx="13" hasCustomPrompt="1"/>
          </p:nvPr>
        </p:nvSpPr>
        <p:spPr>
          <a:xfrm>
            <a:off x="11296732" y="2025848"/>
            <a:ext cx="1778001" cy="1778001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tx2"/>
            </a:bgClr>
          </a:pattFill>
        </p:spPr>
        <p:txBody>
          <a:bodyPr lIns="91439" tIns="45719" rIns="91439" bIns="45719" anchor="t">
            <a:noAutofit/>
          </a:bodyPr>
          <a:lstStyle/>
          <a:p>
            <a:r>
              <a:rPr lang="de-DE" dirty="0" err="1"/>
              <a:t>image</a:t>
            </a:r>
            <a:endParaRPr dirty="0"/>
          </a:p>
        </p:txBody>
      </p:sp>
      <p:sp>
        <p:nvSpPr>
          <p:cNvPr id="160" name="Shape 160"/>
          <p:cNvSpPr>
            <a:spLocks noGrp="1"/>
          </p:cNvSpPr>
          <p:nvPr>
            <p:ph type="pic" sz="quarter" idx="14" hasCustomPrompt="1"/>
          </p:nvPr>
        </p:nvSpPr>
        <p:spPr>
          <a:xfrm>
            <a:off x="11290530" y="5776104"/>
            <a:ext cx="1778001" cy="1778001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tx2"/>
            </a:bgClr>
          </a:pattFill>
        </p:spPr>
        <p:txBody>
          <a:bodyPr lIns="91439" tIns="45719" rIns="91439" bIns="45719" anchor="t">
            <a:noAutofit/>
          </a:bodyPr>
          <a:lstStyle/>
          <a:p>
            <a:r>
              <a:rPr lang="de-DE" dirty="0" err="1"/>
              <a:t>image</a:t>
            </a:r>
            <a:endParaRPr dirty="0"/>
          </a:p>
        </p:txBody>
      </p:sp>
      <p:sp>
        <p:nvSpPr>
          <p:cNvPr id="161" name="Shape 161"/>
          <p:cNvSpPr>
            <a:spLocks noGrp="1"/>
          </p:cNvSpPr>
          <p:nvPr>
            <p:ph type="pic" sz="quarter" idx="15" hasCustomPrompt="1"/>
          </p:nvPr>
        </p:nvSpPr>
        <p:spPr>
          <a:xfrm>
            <a:off x="11290530" y="9526360"/>
            <a:ext cx="1778001" cy="1778001"/>
          </a:xfrm>
          <a:prstGeom prst="ellipse">
            <a:avLst/>
          </a:prstGeom>
          <a:pattFill prst="pct5">
            <a:fgClr>
              <a:schemeClr val="accent1">
                <a:lumMod val="60000"/>
                <a:lumOff val="40000"/>
              </a:schemeClr>
            </a:fgClr>
            <a:bgClr>
              <a:schemeClr val="tx2"/>
            </a:bgClr>
          </a:pattFill>
        </p:spPr>
        <p:txBody>
          <a:bodyPr lIns="91439" tIns="45719" rIns="91439" bIns="45719" anchor="t">
            <a:noAutofit/>
          </a:bodyPr>
          <a:lstStyle/>
          <a:p>
            <a:r>
              <a:rPr lang="de-DE" dirty="0" err="1"/>
              <a:t>image</a:t>
            </a:r>
            <a:endParaRPr dirty="0"/>
          </a:p>
        </p:txBody>
      </p:sp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176412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2027039" y="2025848"/>
            <a:ext cx="20317222" cy="1782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2027039" y="4577079"/>
            <a:ext cx="20317222" cy="584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21848959" y="12319000"/>
            <a:ext cx="509728" cy="533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spcBef>
                <a:spcPts val="4500"/>
              </a:spcBef>
              <a:defRPr sz="2800">
                <a:solidFill>
                  <a:srgbClr val="797979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44175FF-C327-DC4B-B87C-D538CD9B471A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63500" y="63500"/>
            <a:ext cx="135890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CA" sz="1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Confidentialité : 0 (Public)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6" r:id="rId2"/>
  </p:sldLayoutIdLst>
  <p:transition spd="med"/>
  <p:txStyles>
    <p:titleStyle>
      <a:lvl1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1pPr>
      <a:lvl2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2pPr>
      <a:lvl3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3pPr>
      <a:lvl4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4pPr>
      <a:lvl5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5pPr>
      <a:lvl6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6pPr>
      <a:lvl7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7pPr>
      <a:lvl8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8pPr>
      <a:lvl9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560" baseline="0">
          <a:solidFill>
            <a:srgbClr val="212121"/>
          </a:solidFill>
          <a:uFillTx/>
          <a:latin typeface="Montserrat Semi Bold"/>
          <a:ea typeface="Montserrat Semi Bold"/>
          <a:cs typeface="Montserrat Semi Bold"/>
          <a:sym typeface="Montserrat Semi Bold"/>
        </a:defRPr>
      </a:lvl9pPr>
    </p:titleStyle>
    <p:body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5pPr>
      <a:lvl6pPr marL="33948073" marR="0" indent="-30773073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6pPr>
      <a:lvl7pPr marL="34583073" marR="0" indent="-30773073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7pPr>
      <a:lvl8pPr marL="35218073" marR="0" indent="-30773073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8pPr>
      <a:lvl9pPr marL="35853073" marR="0" indent="-30773073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8400" b="1" i="0" u="none" strike="noStrike" cap="none" spc="0" baseline="0">
          <a:solidFill>
            <a:srgbClr val="212121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825500" rtl="0" latinLnBrk="0">
        <a:lnSpc>
          <a:spcPct val="120000"/>
        </a:lnSpc>
        <a:spcBef>
          <a:spcPts val="45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8.jpe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8.jpe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14/relationships/chartEx" Target="../charts/chartEx1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ABDE0D8-3AEA-671F-DF2F-C9A31B951318}"/>
              </a:ext>
            </a:extLst>
          </p:cNvPr>
          <p:cNvSpPr txBox="1"/>
          <p:nvPr/>
        </p:nvSpPr>
        <p:spPr>
          <a:xfrm>
            <a:off x="2631857" y="2187842"/>
            <a:ext cx="87219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CA" sz="9600" b="1" dirty="0">
                <a:solidFill>
                  <a:srgbClr val="000000"/>
                </a:solidFill>
                <a:latin typeface="Barlow Condensed Medium" panose="00000606000000000000" pitchFamily="2" charset="0"/>
              </a:rPr>
              <a:t>Plan de lutte contre l'intimidation (PLI)</a:t>
            </a:r>
            <a:endParaRPr lang="fr-CA" sz="4800" b="1" dirty="0">
              <a:solidFill>
                <a:srgbClr val="000000"/>
              </a:solidFill>
              <a:latin typeface="Barlow Condensed Medium" panose="00000606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29E3F3E-C215-E8B3-8A9A-F34BD72F5049}"/>
              </a:ext>
            </a:extLst>
          </p:cNvPr>
          <p:cNvSpPr txBox="1"/>
          <p:nvPr/>
        </p:nvSpPr>
        <p:spPr>
          <a:xfrm>
            <a:off x="2631856" y="5722696"/>
            <a:ext cx="9883993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CA" sz="6000" dirty="0">
                <a:solidFill>
                  <a:srgbClr val="000000"/>
                </a:solidFill>
                <a:latin typeface="Barlow Condensed Medium"/>
              </a:rPr>
              <a:t>La Sûreté du Québec, un partenaire en support à votre mission!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2DB138CA-7733-1313-0A67-03C213620E59}"/>
              </a:ext>
            </a:extLst>
          </p:cNvPr>
          <p:cNvGrpSpPr/>
          <p:nvPr/>
        </p:nvGrpSpPr>
        <p:grpSpPr>
          <a:xfrm>
            <a:off x="3752633" y="11654896"/>
            <a:ext cx="4458134" cy="1333784"/>
            <a:chOff x="2727669" y="11654896"/>
            <a:chExt cx="4458134" cy="1333784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6C9462C-BF11-9E6B-E196-E3560F337FBD}"/>
                </a:ext>
              </a:extLst>
            </p:cNvPr>
            <p:cNvSpPr/>
            <p:nvPr/>
          </p:nvSpPr>
          <p:spPr>
            <a:xfrm>
              <a:off x="2727669" y="11656285"/>
              <a:ext cx="882171" cy="1325430"/>
            </a:xfrm>
            <a:custGeom>
              <a:avLst/>
              <a:gdLst/>
              <a:ahLst/>
              <a:cxnLst/>
              <a:rect l="l" t="t" r="r" b="b"/>
              <a:pathLst>
                <a:path w="882171" h="1325430">
                  <a:moveTo>
                    <a:pt x="0" y="0"/>
                  </a:moveTo>
                  <a:lnTo>
                    <a:pt x="882171" y="0"/>
                  </a:lnTo>
                  <a:lnTo>
                    <a:pt x="882171" y="1325430"/>
                  </a:lnTo>
                  <a:lnTo>
                    <a:pt x="0" y="13254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fr-CA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70673BAB-19A6-568D-4C6A-5F3F11BE9BA9}"/>
                </a:ext>
              </a:extLst>
            </p:cNvPr>
            <p:cNvSpPr/>
            <p:nvPr/>
          </p:nvSpPr>
          <p:spPr>
            <a:xfrm>
              <a:off x="3587166" y="11661860"/>
              <a:ext cx="1746043" cy="1326820"/>
            </a:xfrm>
            <a:custGeom>
              <a:avLst/>
              <a:gdLst/>
              <a:ahLst/>
              <a:cxnLst/>
              <a:rect l="l" t="t" r="r" b="b"/>
              <a:pathLst>
                <a:path w="1746043" h="1326820">
                  <a:moveTo>
                    <a:pt x="0" y="0"/>
                  </a:moveTo>
                  <a:lnTo>
                    <a:pt x="1746043" y="0"/>
                  </a:lnTo>
                  <a:lnTo>
                    <a:pt x="1746043" y="1326820"/>
                  </a:lnTo>
                  <a:lnTo>
                    <a:pt x="0" y="13268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fr-CA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42C4753F-D201-7790-DC2A-ED6004D178DA}"/>
                </a:ext>
              </a:extLst>
            </p:cNvPr>
            <p:cNvSpPr/>
            <p:nvPr/>
          </p:nvSpPr>
          <p:spPr>
            <a:xfrm>
              <a:off x="5333209" y="11661860"/>
              <a:ext cx="888194" cy="1321243"/>
            </a:xfrm>
            <a:custGeom>
              <a:avLst/>
              <a:gdLst/>
              <a:ahLst/>
              <a:cxnLst/>
              <a:rect l="l" t="t" r="r" b="b"/>
              <a:pathLst>
                <a:path w="888194" h="1321243">
                  <a:moveTo>
                    <a:pt x="0" y="0"/>
                  </a:moveTo>
                  <a:lnTo>
                    <a:pt x="888193" y="0"/>
                  </a:lnTo>
                  <a:lnTo>
                    <a:pt x="888193" y="1321243"/>
                  </a:lnTo>
                  <a:lnTo>
                    <a:pt x="0" y="13212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fr-CA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DE0B6832-F938-2ABC-58C5-7FF4962AEEAA}"/>
                </a:ext>
              </a:extLst>
            </p:cNvPr>
            <p:cNvSpPr/>
            <p:nvPr/>
          </p:nvSpPr>
          <p:spPr>
            <a:xfrm>
              <a:off x="6210065" y="11654896"/>
              <a:ext cx="975738" cy="1328207"/>
            </a:xfrm>
            <a:custGeom>
              <a:avLst/>
              <a:gdLst/>
              <a:ahLst/>
              <a:cxnLst/>
              <a:rect l="l" t="t" r="r" b="b"/>
              <a:pathLst>
                <a:path w="975738" h="1328207">
                  <a:moveTo>
                    <a:pt x="0" y="0"/>
                  </a:moveTo>
                  <a:lnTo>
                    <a:pt x="975738" y="0"/>
                  </a:lnTo>
                  <a:lnTo>
                    <a:pt x="975738" y="1328207"/>
                  </a:lnTo>
                  <a:lnTo>
                    <a:pt x="0" y="13282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fr-CA"/>
            </a:p>
          </p:txBody>
        </p:sp>
      </p:grpSp>
      <p:pic>
        <p:nvPicPr>
          <p:cNvPr id="12" name="Image 11" descr="Une image contenant texte, capture d’écran, Police, Marque&#10;&#10;Le contenu généré par l’IA peut être incorrect.">
            <a:extLst>
              <a:ext uri="{FF2B5EF4-FFF2-40B4-BE49-F238E27FC236}">
                <a16:creationId xmlns:a16="http://schemas.microsoft.com/office/drawing/2014/main" id="{B20B3CF9-AB82-6764-022A-C08CA3E863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7615" y="42261"/>
            <a:ext cx="10314848" cy="13371143"/>
          </a:xfrm>
          <a:prstGeom prst="rect">
            <a:avLst/>
          </a:prstGeom>
        </p:spPr>
      </p:pic>
      <p:grpSp>
        <p:nvGrpSpPr>
          <p:cNvPr id="14" name="Group 5">
            <a:extLst>
              <a:ext uri="{FF2B5EF4-FFF2-40B4-BE49-F238E27FC236}">
                <a16:creationId xmlns:a16="http://schemas.microsoft.com/office/drawing/2014/main" id="{214EBFBF-A38C-7DB6-D6D0-E0D56720F3BC}"/>
              </a:ext>
            </a:extLst>
          </p:cNvPr>
          <p:cNvGrpSpPr/>
          <p:nvPr/>
        </p:nvGrpSpPr>
        <p:grpSpPr>
          <a:xfrm>
            <a:off x="15563850" y="12998875"/>
            <a:ext cx="8820151" cy="717125"/>
            <a:chOff x="0" y="-47625"/>
            <a:chExt cx="1863783" cy="150920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C08183F5-613E-82CA-9A4B-63F1A7182015}"/>
                </a:ext>
              </a:extLst>
            </p:cNvPr>
            <p:cNvSpPr/>
            <p:nvPr/>
          </p:nvSpPr>
          <p:spPr>
            <a:xfrm>
              <a:off x="0" y="0"/>
              <a:ext cx="1863783" cy="103295"/>
            </a:xfrm>
            <a:custGeom>
              <a:avLst/>
              <a:gdLst/>
              <a:ahLst/>
              <a:cxnLst/>
              <a:rect l="l" t="t" r="r" b="b"/>
              <a:pathLst>
                <a:path w="1863783" h="103295">
                  <a:moveTo>
                    <a:pt x="0" y="0"/>
                  </a:moveTo>
                  <a:lnTo>
                    <a:pt x="1863783" y="0"/>
                  </a:lnTo>
                  <a:lnTo>
                    <a:pt x="1863783" y="103295"/>
                  </a:lnTo>
                  <a:lnTo>
                    <a:pt x="0" y="103295"/>
                  </a:lnTo>
                  <a:close/>
                </a:path>
              </a:pathLst>
            </a:custGeom>
            <a:solidFill>
              <a:srgbClr val="FFDD00"/>
            </a:solidFill>
          </p:spPr>
          <p:txBody>
            <a:bodyPr/>
            <a:lstStyle/>
            <a:p>
              <a:endParaRPr lang="fr-CA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8A3F907E-5D8C-D330-FBA7-B32B36E3D9BC}"/>
                </a:ext>
              </a:extLst>
            </p:cNvPr>
            <p:cNvSpPr txBox="1"/>
            <p:nvPr/>
          </p:nvSpPr>
          <p:spPr>
            <a:xfrm>
              <a:off x="0" y="-47625"/>
              <a:ext cx="1863783" cy="105906"/>
            </a:xfrm>
            <a:prstGeom prst="rect">
              <a:avLst/>
            </a:prstGeom>
          </p:spPr>
          <p:txBody>
            <a:bodyPr lIns="51117" tIns="51117" rIns="51117" bIns="51117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7" name="Group 8">
            <a:extLst>
              <a:ext uri="{FF2B5EF4-FFF2-40B4-BE49-F238E27FC236}">
                <a16:creationId xmlns:a16="http://schemas.microsoft.com/office/drawing/2014/main" id="{7CA9EA89-A1D3-A78A-6BEA-61957F6959AC}"/>
              </a:ext>
            </a:extLst>
          </p:cNvPr>
          <p:cNvGrpSpPr/>
          <p:nvPr/>
        </p:nvGrpSpPr>
        <p:grpSpPr>
          <a:xfrm rot="-5400000">
            <a:off x="18360409" y="7400229"/>
            <a:ext cx="11351722" cy="684000"/>
            <a:chOff x="0" y="0"/>
            <a:chExt cx="2024136" cy="90635"/>
          </a:xfrm>
        </p:grpSpPr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30F8F9E0-8CFA-047C-5CDD-C1493BED1B53}"/>
                </a:ext>
              </a:extLst>
            </p:cNvPr>
            <p:cNvSpPr/>
            <p:nvPr/>
          </p:nvSpPr>
          <p:spPr>
            <a:xfrm>
              <a:off x="0" y="0"/>
              <a:ext cx="2024136" cy="90635"/>
            </a:xfrm>
            <a:custGeom>
              <a:avLst/>
              <a:gdLst/>
              <a:ahLst/>
              <a:cxnLst/>
              <a:rect l="l" t="t" r="r" b="b"/>
              <a:pathLst>
                <a:path w="2024136" h="90635">
                  <a:moveTo>
                    <a:pt x="0" y="0"/>
                  </a:moveTo>
                  <a:lnTo>
                    <a:pt x="2024136" y="0"/>
                  </a:lnTo>
                  <a:lnTo>
                    <a:pt x="2024136" y="90635"/>
                  </a:lnTo>
                  <a:lnTo>
                    <a:pt x="0" y="90635"/>
                  </a:lnTo>
                  <a:close/>
                </a:path>
              </a:pathLst>
            </a:custGeom>
            <a:solidFill>
              <a:srgbClr val="FFDD00"/>
            </a:solidFill>
          </p:spPr>
          <p:txBody>
            <a:bodyPr/>
            <a:lstStyle/>
            <a:p>
              <a:endParaRPr lang="fr-CA"/>
            </a:p>
          </p:txBody>
        </p:sp>
        <p:sp>
          <p:nvSpPr>
            <p:cNvPr id="19" name="TextBox 10">
              <a:extLst>
                <a:ext uri="{FF2B5EF4-FFF2-40B4-BE49-F238E27FC236}">
                  <a16:creationId xmlns:a16="http://schemas.microsoft.com/office/drawing/2014/main" id="{547DF3F8-EFB5-920B-D05B-A4DCF53A544C}"/>
                </a:ext>
              </a:extLst>
            </p:cNvPr>
            <p:cNvSpPr txBox="1"/>
            <p:nvPr/>
          </p:nvSpPr>
          <p:spPr>
            <a:xfrm>
              <a:off x="0" y="-47625"/>
              <a:ext cx="2024136" cy="138260"/>
            </a:xfrm>
            <a:prstGeom prst="rect">
              <a:avLst/>
            </a:prstGeom>
          </p:spPr>
          <p:txBody>
            <a:bodyPr lIns="51117" tIns="51117" rIns="51117" bIns="51117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0" name="Group 11">
            <a:extLst>
              <a:ext uri="{FF2B5EF4-FFF2-40B4-BE49-F238E27FC236}">
                <a16:creationId xmlns:a16="http://schemas.microsoft.com/office/drawing/2014/main" id="{9AB08A9E-AB4D-DF03-8216-A6DDB7E7C1AA}"/>
              </a:ext>
            </a:extLst>
          </p:cNvPr>
          <p:cNvGrpSpPr/>
          <p:nvPr/>
        </p:nvGrpSpPr>
        <p:grpSpPr>
          <a:xfrm>
            <a:off x="13333920" y="3683216"/>
            <a:ext cx="849207" cy="346276"/>
            <a:chOff x="0" y="0"/>
            <a:chExt cx="222274" cy="90635"/>
          </a:xfrm>
        </p:grpSpPr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95BC1D16-1546-3D2C-CF3E-531381F69490}"/>
                </a:ext>
              </a:extLst>
            </p:cNvPr>
            <p:cNvSpPr/>
            <p:nvPr/>
          </p:nvSpPr>
          <p:spPr>
            <a:xfrm>
              <a:off x="0" y="0"/>
              <a:ext cx="222274" cy="90635"/>
            </a:xfrm>
            <a:custGeom>
              <a:avLst/>
              <a:gdLst/>
              <a:ahLst/>
              <a:cxnLst/>
              <a:rect l="l" t="t" r="r" b="b"/>
              <a:pathLst>
                <a:path w="222274" h="90635">
                  <a:moveTo>
                    <a:pt x="0" y="0"/>
                  </a:moveTo>
                  <a:lnTo>
                    <a:pt x="222274" y="0"/>
                  </a:lnTo>
                  <a:lnTo>
                    <a:pt x="222274" y="90635"/>
                  </a:lnTo>
                  <a:lnTo>
                    <a:pt x="0" y="90635"/>
                  </a:lnTo>
                  <a:close/>
                </a:path>
              </a:pathLst>
            </a:custGeom>
            <a:solidFill>
              <a:srgbClr val="FFDD00"/>
            </a:solidFill>
          </p:spPr>
          <p:txBody>
            <a:bodyPr/>
            <a:lstStyle/>
            <a:p>
              <a:endParaRPr lang="fr-CA"/>
            </a:p>
          </p:txBody>
        </p:sp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id="{DE2ED0C9-B57B-EF55-EC2B-E1645D23DF09}"/>
                </a:ext>
              </a:extLst>
            </p:cNvPr>
            <p:cNvSpPr txBox="1"/>
            <p:nvPr/>
          </p:nvSpPr>
          <p:spPr>
            <a:xfrm>
              <a:off x="0" y="-47625"/>
              <a:ext cx="222274" cy="138260"/>
            </a:xfrm>
            <a:prstGeom prst="rect">
              <a:avLst/>
            </a:prstGeom>
          </p:spPr>
          <p:txBody>
            <a:bodyPr lIns="51117" tIns="51117" rIns="51117" bIns="51117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" name="Freeform 2">
            <a:extLst>
              <a:ext uri="{FF2B5EF4-FFF2-40B4-BE49-F238E27FC236}">
                <a16:creationId xmlns:a16="http://schemas.microsoft.com/office/drawing/2014/main" id="{5A6E6067-D793-28E5-E043-55BDA2BBAC2D}"/>
              </a:ext>
            </a:extLst>
          </p:cNvPr>
          <p:cNvSpPr/>
          <p:nvPr/>
        </p:nvSpPr>
        <p:spPr>
          <a:xfrm>
            <a:off x="228600" y="405962"/>
            <a:ext cx="2277738" cy="743116"/>
          </a:xfrm>
          <a:custGeom>
            <a:avLst/>
            <a:gdLst/>
            <a:ahLst/>
            <a:cxnLst/>
            <a:rect l="l" t="t" r="r" b="b"/>
            <a:pathLst>
              <a:path w="2256208" h="743116">
                <a:moveTo>
                  <a:pt x="0" y="0"/>
                </a:moveTo>
                <a:lnTo>
                  <a:pt x="2256209" y="0"/>
                </a:lnTo>
                <a:lnTo>
                  <a:pt x="2256209" y="743117"/>
                </a:lnTo>
                <a:lnTo>
                  <a:pt x="0" y="7431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C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81185E-FDDF-5628-C59F-3F55886823A5}"/>
              </a:ext>
            </a:extLst>
          </p:cNvPr>
          <p:cNvSpPr/>
          <p:nvPr/>
        </p:nvSpPr>
        <p:spPr>
          <a:xfrm>
            <a:off x="57150" y="75324"/>
            <a:ext cx="1524000" cy="343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351038A2-7105-D233-8128-ADC0749629A3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E90BA-115E-2FA0-7F40-FDE40F381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05CE1165-EEC6-7DA0-F182-A32A3E7B6E7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67368E8-8BA0-8828-51F0-79B2DD390D08}"/>
              </a:ext>
            </a:extLst>
          </p:cNvPr>
          <p:cNvSpPr txBox="1"/>
          <p:nvPr/>
        </p:nvSpPr>
        <p:spPr>
          <a:xfrm>
            <a:off x="1185488" y="1380569"/>
            <a:ext cx="912056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Le rôle-conseil de l’équipe du PLI</a:t>
            </a:r>
          </a:p>
        </p:txBody>
      </p:sp>
      <p:pic>
        <p:nvPicPr>
          <p:cNvPr id="4" name="Bildplatzhalter 1" descr="Bildplatzhalter 1">
            <a:extLst>
              <a:ext uri="{FF2B5EF4-FFF2-40B4-BE49-F238E27FC236}">
                <a16:creationId xmlns:a16="http://schemas.microsoft.com/office/drawing/2014/main" id="{D3E21EE5-CADE-7153-8B94-A12DD23A833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3544550" y="-98"/>
            <a:ext cx="10871200" cy="13716196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195BE889-FDD1-4EB2-4C9C-0A889CD5E8FB}"/>
              </a:ext>
            </a:extLst>
          </p:cNvPr>
          <p:cNvSpPr txBox="1"/>
          <p:nvPr/>
        </p:nvSpPr>
        <p:spPr>
          <a:xfrm>
            <a:off x="1185488" y="2788614"/>
            <a:ext cx="10320712" cy="644535"/>
          </a:xfrm>
          <a:prstGeom prst="rect">
            <a:avLst/>
          </a:prstGeom>
          <a:solidFill>
            <a:srgbClr val="DCE6F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CA" sz="3200" b="1" dirty="0">
                <a:solidFill>
                  <a:srgbClr val="000000"/>
                </a:solidFill>
                <a:latin typeface="Aptos" panose="020B0004020202020204" pitchFamily="34" charset="0"/>
              </a:rPr>
              <a:t>Être un élu, c’est :</a:t>
            </a:r>
            <a:endParaRPr lang="fr-CA" b="1" dirty="0">
              <a:solidFill>
                <a:srgbClr val="000000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967877-7BDC-B44C-ADBF-4953CFC1481A}"/>
              </a:ext>
            </a:extLst>
          </p:cNvPr>
          <p:cNvSpPr txBox="1"/>
          <p:nvPr/>
        </p:nvSpPr>
        <p:spPr>
          <a:xfrm>
            <a:off x="2038350" y="3503263"/>
            <a:ext cx="9467850" cy="123546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200" dirty="0">
                <a:solidFill>
                  <a:srgbClr val="000000"/>
                </a:solidFill>
                <a:latin typeface="Aptos" panose="020B0004020202020204" pitchFamily="34" charset="0"/>
              </a:rPr>
              <a:t>devenir une personnalité publique sous les projecteurs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120D2CE-90EA-B5C6-4A08-CC412B3BBDDA}"/>
              </a:ext>
            </a:extLst>
          </p:cNvPr>
          <p:cNvSpPr txBox="1"/>
          <p:nvPr/>
        </p:nvSpPr>
        <p:spPr>
          <a:xfrm>
            <a:off x="2038350" y="4808843"/>
            <a:ext cx="9467850" cy="6445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200" dirty="0">
                <a:solidFill>
                  <a:srgbClr val="000000"/>
                </a:solidFill>
                <a:latin typeface="Aptos" panose="020B0004020202020204" pitchFamily="34" charset="0"/>
              </a:rPr>
              <a:t>un rythme de vie effréné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F62888D-2655-B05A-B22A-87751BA67FEF}"/>
              </a:ext>
            </a:extLst>
          </p:cNvPr>
          <p:cNvSpPr txBox="1"/>
          <p:nvPr/>
        </p:nvSpPr>
        <p:spPr>
          <a:xfrm>
            <a:off x="2054225" y="5523492"/>
            <a:ext cx="9467850" cy="18263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200" dirty="0">
                <a:solidFill>
                  <a:srgbClr val="000000"/>
                </a:solidFill>
                <a:latin typeface="Aptos" panose="020B0004020202020204" pitchFamily="34" charset="0"/>
              </a:rPr>
              <a:t>côtoyer des personnes qui ne distinguent pas nécessairement vos fonctions publiques de votre vie personnelle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8024340-F1FE-A53F-CE25-A7C3B268D461}"/>
              </a:ext>
            </a:extLst>
          </p:cNvPr>
          <p:cNvSpPr txBox="1"/>
          <p:nvPr/>
        </p:nvSpPr>
        <p:spPr>
          <a:xfrm>
            <a:off x="2038350" y="7420003"/>
            <a:ext cx="9467850" cy="123546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457200" indent="-457200"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200" dirty="0">
                <a:solidFill>
                  <a:srgbClr val="000000"/>
                </a:solidFill>
                <a:latin typeface="Aptos" panose="020B0004020202020204" pitchFamily="34" charset="0"/>
              </a:rPr>
              <a:t>prendre des décisions parfois difficiles, voire impopulaires 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5C808B9-91B2-E4FF-8AC5-23E3DC205798}"/>
              </a:ext>
            </a:extLst>
          </p:cNvPr>
          <p:cNvSpPr txBox="1"/>
          <p:nvPr/>
        </p:nvSpPr>
        <p:spPr>
          <a:xfrm>
            <a:off x="592744" y="9015143"/>
            <a:ext cx="12359062" cy="3599190"/>
          </a:xfrm>
          <a:prstGeom prst="rect">
            <a:avLst/>
          </a:prstGeom>
          <a:solidFill>
            <a:srgbClr val="DCE6F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CA" sz="3200" b="1" dirty="0">
                <a:solidFill>
                  <a:srgbClr val="000000"/>
                </a:solidFill>
                <a:latin typeface="Aptos" panose="020B0004020202020204" pitchFamily="34" charset="0"/>
              </a:rPr>
              <a:t>Quand un geste d’intimidation et de violence survient, la fatigue, l’émotivité, la peur peuvent entrer en jeu. </a:t>
            </a:r>
          </a:p>
          <a:p>
            <a:endParaRPr lang="fr-CA" sz="3200" b="1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fr-CA" sz="3200" b="1" dirty="0">
                <a:solidFill>
                  <a:srgbClr val="000000"/>
                </a:solidFill>
                <a:latin typeface="Aptos" panose="020B0004020202020204" pitchFamily="34" charset="0"/>
              </a:rPr>
              <a:t>Les policiers sont vos alliés pour vous protéger, vous aider à voir clair dans la situation, valider les intentions de l’auteur du geste et contribuer à ce que vous retrouviez la sérénité.</a:t>
            </a:r>
            <a:endParaRPr lang="fr-CA" sz="2800" b="1" dirty="0">
              <a:solidFill>
                <a:srgbClr val="000000"/>
              </a:solidFill>
            </a:endParaRPr>
          </a:p>
        </p:txBody>
      </p:sp>
      <p:pic>
        <p:nvPicPr>
          <p:cNvPr id="6" name="Image 5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28279557-17BB-F734-66EB-4F82179E48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3942" y="1200140"/>
            <a:ext cx="7772416" cy="1005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1165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1">
            <a:extLst>
              <a:ext uri="{FF2B5EF4-FFF2-40B4-BE49-F238E27FC236}">
                <a16:creationId xmlns:a16="http://schemas.microsoft.com/office/drawing/2014/main" id="{C50B26D7-661D-9554-8F9B-BF92D8C1AF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type="pic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13715999"/>
          </a:xfrm>
          <a:prstGeom prst="rect">
            <a:avLst/>
          </a:prstGeom>
        </p:spPr>
      </p:pic>
      <p:sp>
        <p:nvSpPr>
          <p:cNvPr id="3" name="Shape 1211">
            <a:extLst>
              <a:ext uri="{FF2B5EF4-FFF2-40B4-BE49-F238E27FC236}">
                <a16:creationId xmlns:a16="http://schemas.microsoft.com/office/drawing/2014/main" id="{D6D0EB34-C54E-F50F-5D57-F758E4715B36}"/>
              </a:ext>
            </a:extLst>
          </p:cNvPr>
          <p:cNvSpPr txBox="1"/>
          <p:nvPr/>
        </p:nvSpPr>
        <p:spPr>
          <a:xfrm>
            <a:off x="1193800" y="6070598"/>
            <a:ext cx="8102797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 fontScale="85000" lnSpcReduction="20000"/>
          </a:bodyPr>
          <a:lstStyle>
            <a:lvl1pPr>
              <a:lnSpc>
                <a:spcPct val="80000"/>
              </a:lnSpc>
              <a:defRPr sz="11200" b="1" spc="500">
                <a:solidFill>
                  <a:srgbClr val="434D08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</a:lstStyle>
          <a:p>
            <a:pPr algn="ctr"/>
            <a:r>
              <a:rPr lang="fr-CA" sz="19400" dirty="0">
                <a:solidFill>
                  <a:srgbClr val="000000"/>
                </a:solidFill>
              </a:rPr>
              <a:t>Merci! </a:t>
            </a:r>
            <a:endParaRPr sz="19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25F83C31-39BE-1044-BCB3-94FAF7FB1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B20F906B-AA90-3756-4089-057C9FDA3AE0}"/>
              </a:ext>
            </a:extLst>
          </p:cNvPr>
          <p:cNvSpPr txBox="1"/>
          <p:nvPr/>
        </p:nvSpPr>
        <p:spPr>
          <a:xfrm>
            <a:off x="480813" y="1473490"/>
            <a:ext cx="10682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+mn-ea"/>
                <a:cs typeface="+mn-cs"/>
              </a:rPr>
              <a:t>Le PLI : une histoire de collaboration</a:t>
            </a:r>
          </a:p>
        </p:txBody>
      </p:sp>
      <p:sp>
        <p:nvSpPr>
          <p:cNvPr id="22" name="Forme libre : forme 21">
            <a:extLst>
              <a:ext uri="{FF2B5EF4-FFF2-40B4-BE49-F238E27FC236}">
                <a16:creationId xmlns:a16="http://schemas.microsoft.com/office/drawing/2014/main" id="{5AE88CBB-8B85-DBAF-26EA-C83E6A0264F0}"/>
              </a:ext>
            </a:extLst>
          </p:cNvPr>
          <p:cNvSpPr/>
          <p:nvPr/>
        </p:nvSpPr>
        <p:spPr>
          <a:xfrm>
            <a:off x="2151365" y="2846252"/>
            <a:ext cx="4194174" cy="4426060"/>
          </a:xfrm>
          <a:custGeom>
            <a:avLst/>
            <a:gdLst>
              <a:gd name="connsiteX0" fmla="*/ 0 w 3545685"/>
              <a:gd name="connsiteY0" fmla="*/ 1772843 h 3545685"/>
              <a:gd name="connsiteX1" fmla="*/ 1772843 w 3545685"/>
              <a:gd name="connsiteY1" fmla="*/ 0 h 3545685"/>
              <a:gd name="connsiteX2" fmla="*/ 3545686 w 3545685"/>
              <a:gd name="connsiteY2" fmla="*/ 1772843 h 3545685"/>
              <a:gd name="connsiteX3" fmla="*/ 1772843 w 3545685"/>
              <a:gd name="connsiteY3" fmla="*/ 3545686 h 3545685"/>
              <a:gd name="connsiteX4" fmla="*/ 0 w 3545685"/>
              <a:gd name="connsiteY4" fmla="*/ 1772843 h 354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85" h="3545685">
                <a:moveTo>
                  <a:pt x="0" y="1772843"/>
                </a:moveTo>
                <a:cubicBezTo>
                  <a:pt x="0" y="793729"/>
                  <a:pt x="793729" y="0"/>
                  <a:pt x="1772843" y="0"/>
                </a:cubicBezTo>
                <a:cubicBezTo>
                  <a:pt x="2751957" y="0"/>
                  <a:pt x="3545686" y="793729"/>
                  <a:pt x="3545686" y="1772843"/>
                </a:cubicBezTo>
                <a:cubicBezTo>
                  <a:pt x="3545686" y="2751957"/>
                  <a:pt x="2751957" y="3545686"/>
                  <a:pt x="1772843" y="3545686"/>
                </a:cubicBezTo>
                <a:cubicBezTo>
                  <a:pt x="793729" y="3545686"/>
                  <a:pt x="0" y="2751957"/>
                  <a:pt x="0" y="1772843"/>
                </a:cubicBezTo>
                <a:close/>
              </a:path>
            </a:pathLst>
          </a:custGeom>
          <a:solidFill>
            <a:srgbClr val="D4B2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472758" tIns="620494" rIns="472758" bIns="1329633" numCol="1" spcCol="1270" anchor="ctr" anchorCtr="0">
            <a:noAutofit/>
          </a:bodyPr>
          <a:lstStyle/>
          <a:p>
            <a:pPr marL="0" marR="0" lvl="0" indent="0" algn="ctr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Coordination provinciale</a:t>
            </a:r>
          </a:p>
          <a:p>
            <a:pPr marL="0" marR="0" lvl="0" indent="0" algn="ctr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Julie Martel et Dominic Ricard, sergents gestionnaires en enquête</a:t>
            </a:r>
          </a:p>
          <a:p>
            <a:pPr marL="0" marR="0" lvl="0" indent="0" algn="ctr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fr-C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5D3D71D0-5D03-467D-5169-BCE762124ED1}"/>
              </a:ext>
            </a:extLst>
          </p:cNvPr>
          <p:cNvSpPr/>
          <p:nvPr/>
        </p:nvSpPr>
        <p:spPr>
          <a:xfrm>
            <a:off x="3778920" y="6068096"/>
            <a:ext cx="4194174" cy="4426060"/>
          </a:xfrm>
          <a:custGeom>
            <a:avLst/>
            <a:gdLst>
              <a:gd name="connsiteX0" fmla="*/ 0 w 3545685"/>
              <a:gd name="connsiteY0" fmla="*/ 1772843 h 3545685"/>
              <a:gd name="connsiteX1" fmla="*/ 1772843 w 3545685"/>
              <a:gd name="connsiteY1" fmla="*/ 0 h 3545685"/>
              <a:gd name="connsiteX2" fmla="*/ 3545686 w 3545685"/>
              <a:gd name="connsiteY2" fmla="*/ 1772843 h 3545685"/>
              <a:gd name="connsiteX3" fmla="*/ 1772843 w 3545685"/>
              <a:gd name="connsiteY3" fmla="*/ 3545686 h 3545685"/>
              <a:gd name="connsiteX4" fmla="*/ 0 w 3545685"/>
              <a:gd name="connsiteY4" fmla="*/ 1772843 h 354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85" h="3545685">
                <a:moveTo>
                  <a:pt x="0" y="1772843"/>
                </a:moveTo>
                <a:cubicBezTo>
                  <a:pt x="0" y="793729"/>
                  <a:pt x="793729" y="0"/>
                  <a:pt x="1772843" y="0"/>
                </a:cubicBezTo>
                <a:cubicBezTo>
                  <a:pt x="2751957" y="0"/>
                  <a:pt x="3545686" y="793729"/>
                  <a:pt x="3545686" y="1772843"/>
                </a:cubicBezTo>
                <a:cubicBezTo>
                  <a:pt x="3545686" y="2751957"/>
                  <a:pt x="2751957" y="3545686"/>
                  <a:pt x="1772843" y="3545686"/>
                </a:cubicBezTo>
                <a:cubicBezTo>
                  <a:pt x="793729" y="3545686"/>
                  <a:pt x="0" y="2751957"/>
                  <a:pt x="0" y="1772843"/>
                </a:cubicBezTo>
                <a:close/>
              </a:path>
            </a:pathLst>
          </a:custGeom>
          <a:solidFill>
            <a:srgbClr val="FFDD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1084389" tIns="915969" rIns="333885" bIns="679589" numCol="1" spcCol="1270" anchor="ctr" anchorCtr="0">
            <a:noAutofit/>
          </a:bodyPr>
          <a:lstStyle/>
          <a:p>
            <a:pPr marR="0" lvl="0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Coordination régionale</a:t>
            </a:r>
          </a:p>
          <a:p>
            <a:pPr marR="0" lvl="0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 coordonnateurs soutenant les Centres de services de la SQ</a:t>
            </a:r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id="{DC8B83E4-7A93-7AF0-1F4B-8BDC10DC2768}"/>
              </a:ext>
            </a:extLst>
          </p:cNvPr>
          <p:cNvSpPr/>
          <p:nvPr/>
        </p:nvSpPr>
        <p:spPr>
          <a:xfrm>
            <a:off x="152400" y="6068096"/>
            <a:ext cx="4194174" cy="4426060"/>
          </a:xfrm>
          <a:custGeom>
            <a:avLst/>
            <a:gdLst>
              <a:gd name="connsiteX0" fmla="*/ 0 w 3545685"/>
              <a:gd name="connsiteY0" fmla="*/ 1772843 h 3545685"/>
              <a:gd name="connsiteX1" fmla="*/ 1772843 w 3545685"/>
              <a:gd name="connsiteY1" fmla="*/ 0 h 3545685"/>
              <a:gd name="connsiteX2" fmla="*/ 3545686 w 3545685"/>
              <a:gd name="connsiteY2" fmla="*/ 1772843 h 3545685"/>
              <a:gd name="connsiteX3" fmla="*/ 1772843 w 3545685"/>
              <a:gd name="connsiteY3" fmla="*/ 3545686 h 3545685"/>
              <a:gd name="connsiteX4" fmla="*/ 0 w 3545685"/>
              <a:gd name="connsiteY4" fmla="*/ 1772843 h 354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85" h="3545685">
                <a:moveTo>
                  <a:pt x="0" y="1772843"/>
                </a:moveTo>
                <a:cubicBezTo>
                  <a:pt x="0" y="793729"/>
                  <a:pt x="793729" y="0"/>
                  <a:pt x="1772843" y="0"/>
                </a:cubicBezTo>
                <a:cubicBezTo>
                  <a:pt x="2751957" y="0"/>
                  <a:pt x="3545686" y="793729"/>
                  <a:pt x="3545686" y="1772843"/>
                </a:cubicBezTo>
                <a:cubicBezTo>
                  <a:pt x="3545686" y="2751957"/>
                  <a:pt x="2751957" y="3545686"/>
                  <a:pt x="1772843" y="3545686"/>
                </a:cubicBezTo>
                <a:cubicBezTo>
                  <a:pt x="793729" y="3545686"/>
                  <a:pt x="0" y="2751957"/>
                  <a:pt x="0" y="1772843"/>
                </a:cubicBezTo>
                <a:close/>
              </a:path>
            </a:pathLst>
          </a:custGeom>
          <a:solidFill>
            <a:srgbClr val="4F81BD">
              <a:lumMod val="60000"/>
              <a:lumOff val="40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333885" tIns="915969" rIns="1084389" bIns="679589" numCol="1" spcCol="1270" anchor="ctr" anchorCtr="0">
            <a:noAutofit/>
          </a:bodyPr>
          <a:lstStyle/>
          <a:p>
            <a:pPr marL="0" marR="0" lvl="0" indent="0" algn="r" defTabSz="8445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>
                <a:tab pos="1160463" algn="l"/>
              </a:tabLst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Spécialistes </a:t>
            </a:r>
            <a:b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A" sz="2400" b="0" i="0" u="none" strike="noStrike" kern="1200" cap="none" spc="-5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 cybercriminalité, renseignement criminel, enquêtes criminelles,  psychologie, renseignement et protection de l’État</a:t>
            </a:r>
          </a:p>
        </p:txBody>
      </p:sp>
      <p:pic>
        <p:nvPicPr>
          <p:cNvPr id="25" name="Image 24" descr="Une image contenant symbole, logo, Graphique, croquis&#10;&#10;Le contenu généré par l’IA peut être incorrect.">
            <a:extLst>
              <a:ext uri="{FF2B5EF4-FFF2-40B4-BE49-F238E27FC236}">
                <a16:creationId xmlns:a16="http://schemas.microsoft.com/office/drawing/2014/main" id="{F7806586-8225-3B03-4058-2B50BFF1EB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99" y="5895887"/>
            <a:ext cx="1470330" cy="1683944"/>
          </a:xfrm>
          <a:prstGeom prst="rect">
            <a:avLst/>
          </a:prstGeom>
        </p:spPr>
      </p:pic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93BF7E04-D874-A898-F489-BA6A1D517037}"/>
              </a:ext>
            </a:extLst>
          </p:cNvPr>
          <p:cNvSpPr/>
          <p:nvPr/>
        </p:nvSpPr>
        <p:spPr>
          <a:xfrm>
            <a:off x="9585651" y="2911456"/>
            <a:ext cx="4173255" cy="4403984"/>
          </a:xfrm>
          <a:custGeom>
            <a:avLst/>
            <a:gdLst>
              <a:gd name="connsiteX0" fmla="*/ 0 w 3239993"/>
              <a:gd name="connsiteY0" fmla="*/ 1619997 h 3239993"/>
              <a:gd name="connsiteX1" fmla="*/ 1619997 w 3239993"/>
              <a:gd name="connsiteY1" fmla="*/ 0 h 3239993"/>
              <a:gd name="connsiteX2" fmla="*/ 3239994 w 3239993"/>
              <a:gd name="connsiteY2" fmla="*/ 1619997 h 3239993"/>
              <a:gd name="connsiteX3" fmla="*/ 1619997 w 3239993"/>
              <a:gd name="connsiteY3" fmla="*/ 3239994 h 3239993"/>
              <a:gd name="connsiteX4" fmla="*/ 0 w 3239993"/>
              <a:gd name="connsiteY4" fmla="*/ 1619997 h 3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93" h="3239993">
                <a:moveTo>
                  <a:pt x="0" y="1619997"/>
                </a:moveTo>
                <a:cubicBezTo>
                  <a:pt x="0" y="725297"/>
                  <a:pt x="725297" y="0"/>
                  <a:pt x="1619997" y="0"/>
                </a:cubicBezTo>
                <a:cubicBezTo>
                  <a:pt x="2514697" y="0"/>
                  <a:pt x="3239994" y="725297"/>
                  <a:pt x="3239994" y="1619997"/>
                </a:cubicBezTo>
                <a:cubicBezTo>
                  <a:pt x="3239994" y="2514697"/>
                  <a:pt x="2514697" y="3239994"/>
                  <a:pt x="1619997" y="3239994"/>
                </a:cubicBezTo>
                <a:cubicBezTo>
                  <a:pt x="725297" y="3239994"/>
                  <a:pt x="0" y="2514697"/>
                  <a:pt x="0" y="1619997"/>
                </a:cubicBezTo>
                <a:close/>
              </a:path>
            </a:pathLst>
          </a:custGeom>
          <a:solidFill>
            <a:srgbClr val="FFDD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77711" tIns="493536" rIns="977711" bIns="493536" numCol="1" spcCol="1270" anchor="ctr" anchorCtr="0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État québécois 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(DPCP, MSP, MAMH, Secrétariat aux relations avec les Premières Nations et les Inuit)</a:t>
            </a:r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CFFDFBB9-0A26-FE2F-509C-7AEA9C60CBEF}"/>
              </a:ext>
            </a:extLst>
          </p:cNvPr>
          <p:cNvSpPr/>
          <p:nvPr/>
        </p:nvSpPr>
        <p:spPr>
          <a:xfrm>
            <a:off x="5818239" y="2868328"/>
            <a:ext cx="4173255" cy="4403984"/>
          </a:xfrm>
          <a:custGeom>
            <a:avLst/>
            <a:gdLst>
              <a:gd name="connsiteX0" fmla="*/ 0 w 3239993"/>
              <a:gd name="connsiteY0" fmla="*/ 1619997 h 3239993"/>
              <a:gd name="connsiteX1" fmla="*/ 1619997 w 3239993"/>
              <a:gd name="connsiteY1" fmla="*/ 0 h 3239993"/>
              <a:gd name="connsiteX2" fmla="*/ 3239994 w 3239993"/>
              <a:gd name="connsiteY2" fmla="*/ 1619997 h 3239993"/>
              <a:gd name="connsiteX3" fmla="*/ 1619997 w 3239993"/>
              <a:gd name="connsiteY3" fmla="*/ 3239994 h 3239993"/>
              <a:gd name="connsiteX4" fmla="*/ 0 w 3239993"/>
              <a:gd name="connsiteY4" fmla="*/ 1619997 h 3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93" h="3239993">
                <a:moveTo>
                  <a:pt x="0" y="1619997"/>
                </a:moveTo>
                <a:cubicBezTo>
                  <a:pt x="0" y="725297"/>
                  <a:pt x="725297" y="0"/>
                  <a:pt x="1619997" y="0"/>
                </a:cubicBezTo>
                <a:cubicBezTo>
                  <a:pt x="2514697" y="0"/>
                  <a:pt x="3239994" y="725297"/>
                  <a:pt x="3239994" y="1619997"/>
                </a:cubicBezTo>
                <a:cubicBezTo>
                  <a:pt x="3239994" y="2514697"/>
                  <a:pt x="2514697" y="3239994"/>
                  <a:pt x="1619997" y="3239994"/>
                </a:cubicBezTo>
                <a:cubicBezTo>
                  <a:pt x="725297" y="3239994"/>
                  <a:pt x="0" y="2514697"/>
                  <a:pt x="0" y="1619997"/>
                </a:cubicBezTo>
                <a:close/>
              </a:path>
            </a:pathLst>
          </a:custGeom>
          <a:solidFill>
            <a:srgbClr val="4F81BD">
              <a:lumMod val="60000"/>
              <a:lumOff val="40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77711" tIns="493536" rIns="977711" bIns="493536" numCol="1" spcCol="1270" anchor="ctr" anchorCtr="0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Corps de police fédéral,  municipaux et autochtones</a:t>
            </a:r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id="{CABA8777-10D0-4143-D9BC-330A3D8B026F}"/>
              </a:ext>
            </a:extLst>
          </p:cNvPr>
          <p:cNvSpPr/>
          <p:nvPr/>
        </p:nvSpPr>
        <p:spPr>
          <a:xfrm>
            <a:off x="7484244" y="6090172"/>
            <a:ext cx="4173255" cy="4403984"/>
          </a:xfrm>
          <a:custGeom>
            <a:avLst/>
            <a:gdLst>
              <a:gd name="connsiteX0" fmla="*/ 0 w 3239993"/>
              <a:gd name="connsiteY0" fmla="*/ 1619997 h 3239993"/>
              <a:gd name="connsiteX1" fmla="*/ 1619997 w 3239993"/>
              <a:gd name="connsiteY1" fmla="*/ 0 h 3239993"/>
              <a:gd name="connsiteX2" fmla="*/ 3239994 w 3239993"/>
              <a:gd name="connsiteY2" fmla="*/ 1619997 h 3239993"/>
              <a:gd name="connsiteX3" fmla="*/ 1619997 w 3239993"/>
              <a:gd name="connsiteY3" fmla="*/ 3239994 h 3239993"/>
              <a:gd name="connsiteX4" fmla="*/ 0 w 3239993"/>
              <a:gd name="connsiteY4" fmla="*/ 1619997 h 3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93" h="3239993">
                <a:moveTo>
                  <a:pt x="0" y="1619997"/>
                </a:moveTo>
                <a:cubicBezTo>
                  <a:pt x="0" y="725297"/>
                  <a:pt x="725297" y="0"/>
                  <a:pt x="1619997" y="0"/>
                </a:cubicBezTo>
                <a:cubicBezTo>
                  <a:pt x="2514697" y="0"/>
                  <a:pt x="3239994" y="725297"/>
                  <a:pt x="3239994" y="1619997"/>
                </a:cubicBezTo>
                <a:cubicBezTo>
                  <a:pt x="3239994" y="2514697"/>
                  <a:pt x="2514697" y="3239994"/>
                  <a:pt x="1619997" y="3239994"/>
                </a:cubicBezTo>
                <a:cubicBezTo>
                  <a:pt x="725297" y="3239994"/>
                  <a:pt x="0" y="2514697"/>
                  <a:pt x="0" y="1619997"/>
                </a:cubicBezTo>
                <a:close/>
              </a:path>
            </a:pathLst>
          </a:custGeom>
          <a:solidFill>
            <a:srgbClr val="D4B2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77711" tIns="493536" rIns="977711" bIns="493536" numCol="1" spcCol="1270" anchor="ctr" anchorCtr="0">
            <a:noAutofit/>
          </a:bodyPr>
          <a:lstStyle/>
          <a:p>
            <a:pPr marL="0" marR="0" lvl="0" indent="0" algn="ctr" defTabSz="179388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Associations professionnelles 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(UMQ, FQM, ADMQ, ADGMQ, COMAQ)</a:t>
            </a:r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5E0D989A-EEB7-0A00-6C1F-2A7F607D7D64}"/>
              </a:ext>
            </a:extLst>
          </p:cNvPr>
          <p:cNvSpPr/>
          <p:nvPr/>
        </p:nvSpPr>
        <p:spPr>
          <a:xfrm>
            <a:off x="11066745" y="6133300"/>
            <a:ext cx="4173255" cy="4403984"/>
          </a:xfrm>
          <a:custGeom>
            <a:avLst/>
            <a:gdLst>
              <a:gd name="connsiteX0" fmla="*/ 0 w 3239993"/>
              <a:gd name="connsiteY0" fmla="*/ 1619997 h 3239993"/>
              <a:gd name="connsiteX1" fmla="*/ 1619997 w 3239993"/>
              <a:gd name="connsiteY1" fmla="*/ 0 h 3239993"/>
              <a:gd name="connsiteX2" fmla="*/ 3239994 w 3239993"/>
              <a:gd name="connsiteY2" fmla="*/ 1619997 h 3239993"/>
              <a:gd name="connsiteX3" fmla="*/ 1619997 w 3239993"/>
              <a:gd name="connsiteY3" fmla="*/ 3239994 h 3239993"/>
              <a:gd name="connsiteX4" fmla="*/ 0 w 3239993"/>
              <a:gd name="connsiteY4" fmla="*/ 1619997 h 3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93" h="3239993">
                <a:moveTo>
                  <a:pt x="0" y="1619997"/>
                </a:moveTo>
                <a:cubicBezTo>
                  <a:pt x="0" y="725297"/>
                  <a:pt x="725297" y="0"/>
                  <a:pt x="1619997" y="0"/>
                </a:cubicBezTo>
                <a:cubicBezTo>
                  <a:pt x="2514697" y="0"/>
                  <a:pt x="3239994" y="725297"/>
                  <a:pt x="3239994" y="1619997"/>
                </a:cubicBezTo>
                <a:cubicBezTo>
                  <a:pt x="3239994" y="2514697"/>
                  <a:pt x="2514697" y="3239994"/>
                  <a:pt x="1619997" y="3239994"/>
                </a:cubicBezTo>
                <a:cubicBezTo>
                  <a:pt x="725297" y="3239994"/>
                  <a:pt x="0" y="2514697"/>
                  <a:pt x="0" y="1619997"/>
                </a:cubicBezTo>
                <a:close/>
              </a:path>
            </a:pathLst>
          </a:custGeom>
          <a:solidFill>
            <a:srgbClr val="95B3D7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77711" tIns="493536" rIns="977711" bIns="493536" numCol="1" spcCol="1270" anchor="ctr" anchorCtr="0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Vous êtes un partenaire aussi, et le plus important!</a:t>
            </a:r>
          </a:p>
        </p:txBody>
      </p:sp>
      <p:grpSp>
        <p:nvGrpSpPr>
          <p:cNvPr id="31" name="Group 3">
            <a:extLst>
              <a:ext uri="{FF2B5EF4-FFF2-40B4-BE49-F238E27FC236}">
                <a16:creationId xmlns:a16="http://schemas.microsoft.com/office/drawing/2014/main" id="{9A6A618F-C2D8-67A7-B57A-31E12E9A52D0}"/>
              </a:ext>
            </a:extLst>
          </p:cNvPr>
          <p:cNvGrpSpPr/>
          <p:nvPr/>
        </p:nvGrpSpPr>
        <p:grpSpPr>
          <a:xfrm>
            <a:off x="15240000" y="190062"/>
            <a:ext cx="9144000" cy="13525938"/>
            <a:chOff x="0" y="0"/>
            <a:chExt cx="2408296" cy="2709333"/>
          </a:xfrm>
          <a:solidFill>
            <a:srgbClr val="DCE6F2"/>
          </a:solidFill>
        </p:grpSpPr>
        <p:sp>
          <p:nvSpPr>
            <p:cNvPr id="32" name="Freeform 4">
              <a:extLst>
                <a:ext uri="{FF2B5EF4-FFF2-40B4-BE49-F238E27FC236}">
                  <a16:creationId xmlns:a16="http://schemas.microsoft.com/office/drawing/2014/main" id="{CCD4646F-A552-78D9-2E2D-8134AAE82812}"/>
                </a:ext>
              </a:extLst>
            </p:cNvPr>
            <p:cNvSpPr/>
            <p:nvPr/>
          </p:nvSpPr>
          <p:spPr>
            <a:xfrm>
              <a:off x="0" y="0"/>
              <a:ext cx="2408296" cy="2709333"/>
            </a:xfrm>
            <a:custGeom>
              <a:avLst/>
              <a:gdLst/>
              <a:ahLst/>
              <a:cxnLst/>
              <a:rect l="l" t="t" r="r" b="b"/>
              <a:pathLst>
                <a:path w="2408296" h="2709333">
                  <a:moveTo>
                    <a:pt x="0" y="0"/>
                  </a:moveTo>
                  <a:lnTo>
                    <a:pt x="2408296" y="0"/>
                  </a:lnTo>
                  <a:lnTo>
                    <a:pt x="2408296" y="2709333"/>
                  </a:lnTo>
                  <a:lnTo>
                    <a:pt x="0" y="2709333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fr-CA"/>
            </a:p>
          </p:txBody>
        </p:sp>
        <p:sp>
          <p:nvSpPr>
            <p:cNvPr id="33" name="TextBox 5">
              <a:extLst>
                <a:ext uri="{FF2B5EF4-FFF2-40B4-BE49-F238E27FC236}">
                  <a16:creationId xmlns:a16="http://schemas.microsoft.com/office/drawing/2014/main" id="{1F332A1D-31F6-F0A8-215E-26C48063E3CD}"/>
                </a:ext>
              </a:extLst>
            </p:cNvPr>
            <p:cNvSpPr txBox="1"/>
            <p:nvPr/>
          </p:nvSpPr>
          <p:spPr>
            <a:xfrm>
              <a:off x="0" y="-47625"/>
              <a:ext cx="2408296" cy="275695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20" name="Image 19" descr="Une image contenant habits, Visage humain, personne, homme&#10;&#10;Le contenu généré par l’IA peut être incorrect.">
            <a:extLst>
              <a:ext uri="{FF2B5EF4-FFF2-40B4-BE49-F238E27FC236}">
                <a16:creationId xmlns:a16="http://schemas.microsoft.com/office/drawing/2014/main" id="{BF559CBC-E260-94E2-A6F2-7DA66F3335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2909" y="7472033"/>
            <a:ext cx="5868000" cy="5868000"/>
          </a:xfrm>
          <a:prstGeom prst="rect">
            <a:avLst/>
          </a:prstGeom>
          <a:ln w="28575">
            <a:solidFill>
              <a:sysClr val="windowText" lastClr="000000"/>
            </a:solidFill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1DA60B30-AB4F-1811-4814-D4692B1A4BB6}"/>
              </a:ext>
            </a:extLst>
          </p:cNvPr>
          <p:cNvSpPr txBox="1"/>
          <p:nvPr/>
        </p:nvSpPr>
        <p:spPr>
          <a:xfrm>
            <a:off x="15519234" y="3126422"/>
            <a:ext cx="8515350" cy="42165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00" hangingPunct="1">
              <a:lnSpc>
                <a:spcPct val="100000"/>
              </a:lnSpc>
            </a:pPr>
            <a:r>
              <a:rPr lang="fr-CA" sz="3600" b="1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Parmi les mécanismes d’amélioration continue du PLI : les Comités centraux!</a:t>
            </a:r>
          </a:p>
          <a:p>
            <a:pPr algn="ctr" defTabSz="914400" hangingPunct="1">
              <a:lnSpc>
                <a:spcPct val="100000"/>
              </a:lnSpc>
            </a:pPr>
            <a:endParaRPr lang="fr-CA" sz="1600" kern="12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 algn="ctr" defTabSz="914400" hangingPunct="1">
              <a:lnSpc>
                <a:spcPct val="100000"/>
              </a:lnSpc>
            </a:pPr>
            <a:r>
              <a:rPr lang="fr-CA" sz="3600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L’équipe de coordination provinciale de la SQ convie l’ensemble des intervenants et partenaires du milieu policier pour avoir un portrait général de l'intimidation et amener des pistes de solution.</a:t>
            </a:r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EDE77168-1C77-48C5-37EF-DE02506F247B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8244369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412DF-02FF-BFC8-848B-FB5CB438B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78DCCDA3-AB58-E222-731A-22653E43C2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4AF8AD2-B48F-26EB-910C-2D2B8BC4C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126" y="3559194"/>
            <a:ext cx="12221145" cy="7560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4B2DEA3-9036-30A4-ACE1-83D18B2C60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93874" y="1723162"/>
            <a:ext cx="5328000" cy="482820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3D4DF1F-3FC4-F3A4-1FBA-AB73D3F7CB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11537" y="6857999"/>
            <a:ext cx="5364000" cy="513483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75FFB43-A513-70AE-30F0-87F55E0BC4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67553" y="3603601"/>
            <a:ext cx="5859708" cy="7560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B5BEF76-AFCA-CAD1-F484-C5A9C6F4F80C}"/>
              </a:ext>
            </a:extLst>
          </p:cNvPr>
          <p:cNvSpPr txBox="1"/>
          <p:nvPr/>
        </p:nvSpPr>
        <p:spPr>
          <a:xfrm>
            <a:off x="1185488" y="1380569"/>
            <a:ext cx="780611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Les origines du PLI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8558DB5-5464-CBAA-CC1D-6B4D6A32FEC7}"/>
              </a:ext>
            </a:extLst>
          </p:cNvPr>
          <p:cNvSpPr txBox="1"/>
          <p:nvPr/>
        </p:nvSpPr>
        <p:spPr>
          <a:xfrm>
            <a:off x="7134214" y="2694940"/>
            <a:ext cx="10115573" cy="646331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Qu'ont en commun toutes ces </a:t>
            </a:r>
            <a:r>
              <a:rPr kumimoji="0" lang="fr-CA" sz="3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Unes</a:t>
            </a:r>
            <a:r>
              <a:rPr kumimoji="0" lang="fr-C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médiatiques?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A4CAF85-DADA-1BB9-1588-9B7D77CFDCA1}"/>
              </a:ext>
            </a:extLst>
          </p:cNvPr>
          <p:cNvGrpSpPr/>
          <p:nvPr/>
        </p:nvGrpSpPr>
        <p:grpSpPr>
          <a:xfrm>
            <a:off x="7296725" y="12274600"/>
            <a:ext cx="8132514" cy="1200329"/>
            <a:chOff x="5105477" y="8881469"/>
            <a:chExt cx="8132514" cy="1200329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0141E70-1494-3D81-6A7D-332E08EFE7AA}"/>
                </a:ext>
              </a:extLst>
            </p:cNvPr>
            <p:cNvSpPr txBox="1"/>
            <p:nvPr/>
          </p:nvSpPr>
          <p:spPr>
            <a:xfrm>
              <a:off x="7696200" y="8881469"/>
              <a:ext cx="5541791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La Presse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, 1997-09-09, Collections de BAnQ</a:t>
              </a:r>
            </a:p>
            <a:p>
              <a:pPr defTabSz="914400" hangingPunct="1">
                <a:lnSpc>
                  <a:spcPct val="100000"/>
                </a:lnSpc>
              </a:pP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Le Devoir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, 2000-09-14, Collections de BAnQ</a:t>
              </a:r>
            </a:p>
            <a:p>
              <a:pPr defTabSz="914400" hangingPunct="1">
                <a:lnSpc>
                  <a:spcPct val="100000"/>
                </a:lnSpc>
              </a:pP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La Presse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, 1997-06-28, Collections de BAnQ.</a:t>
              </a:r>
              <a:b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</a:b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Journal de Québec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2024-10-24, Journal de Québec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D83792CB-6393-0556-E9D0-87DD7087A234}"/>
                </a:ext>
              </a:extLst>
            </p:cNvPr>
            <p:cNvSpPr txBox="1"/>
            <p:nvPr/>
          </p:nvSpPr>
          <p:spPr>
            <a:xfrm>
              <a:off x="5105477" y="8906431"/>
              <a:ext cx="274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Crédits et références 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02383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2D55B-DA2A-DF49-C826-83EB3C4E8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73B99AF7-9AA3-1622-D443-83714E31632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0DC4B549-F9BB-3BF4-AAE2-A5330D120146}"/>
              </a:ext>
            </a:extLst>
          </p:cNvPr>
          <p:cNvSpPr txBox="1"/>
          <p:nvPr/>
        </p:nvSpPr>
        <p:spPr>
          <a:xfrm>
            <a:off x="1185488" y="1380569"/>
            <a:ext cx="780611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+mn-ea"/>
                <a:cs typeface="Calibri"/>
              </a:rPr>
              <a:t>L’évolution du PLI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9E63290-15FA-C26D-BA3A-251947CB81E9}"/>
              </a:ext>
            </a:extLst>
          </p:cNvPr>
          <p:cNvSpPr txBox="1"/>
          <p:nvPr/>
        </p:nvSpPr>
        <p:spPr>
          <a:xfrm>
            <a:off x="5532968" y="2761211"/>
            <a:ext cx="13318065" cy="70788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La création du PLI-Municipal (anciennement PLI-Élus) en 2011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A8AE7DA1-742C-4A4C-3C91-F947EBD41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8134" y="3824701"/>
            <a:ext cx="7510066" cy="756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894987C-17FF-65FD-F73F-5AD2FD300BB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23" b="1"/>
          <a:stretch/>
        </p:blipFill>
        <p:spPr>
          <a:xfrm>
            <a:off x="465316" y="3824701"/>
            <a:ext cx="7138039" cy="7560000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1E014F5B-6674-DBA4-9729-DDAEEA6F059E}"/>
              </a:ext>
            </a:extLst>
          </p:cNvPr>
          <p:cNvGrpSpPr/>
          <p:nvPr/>
        </p:nvGrpSpPr>
        <p:grpSpPr>
          <a:xfrm>
            <a:off x="990682" y="11769974"/>
            <a:ext cx="5541791" cy="646001"/>
            <a:chOff x="201513" y="11259973"/>
            <a:chExt cx="5541791" cy="646001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5EE8EA17-08F5-4FEA-F50F-AEEF0868A35D}"/>
                </a:ext>
              </a:extLst>
            </p:cNvPr>
            <p:cNvSpPr txBox="1"/>
            <p:nvPr/>
          </p:nvSpPr>
          <p:spPr>
            <a:xfrm>
              <a:off x="201513" y="11536642"/>
              <a:ext cx="554179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Le Nord Info, 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2015-06-04, NordInfo.com</a:t>
              </a:r>
              <a:endParaRPr lang="fr-CA" sz="18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305FB388-BA70-1A9B-382B-2E041389EA79}"/>
                </a:ext>
              </a:extLst>
            </p:cNvPr>
            <p:cNvSpPr txBox="1"/>
            <p:nvPr/>
          </p:nvSpPr>
          <p:spPr>
            <a:xfrm>
              <a:off x="201513" y="11259973"/>
              <a:ext cx="274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Crédits et références :</a:t>
              </a:r>
            </a:p>
          </p:txBody>
        </p:sp>
      </p:grp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69562A9E-2986-E29E-CD57-B1476A407A5A}"/>
              </a:ext>
            </a:extLst>
          </p:cNvPr>
          <p:cNvCxnSpPr>
            <a:cxnSpLocks/>
          </p:cNvCxnSpPr>
          <p:nvPr/>
        </p:nvCxnSpPr>
        <p:spPr>
          <a:xfrm>
            <a:off x="8020050" y="3817457"/>
            <a:ext cx="0" cy="8598518"/>
          </a:xfrm>
          <a:prstGeom prst="line">
            <a:avLst/>
          </a:prstGeom>
          <a:noFill/>
          <a:ln w="57150" cap="flat" cmpd="sng" algn="ctr">
            <a:solidFill>
              <a:srgbClr val="D4B200"/>
            </a:solidFill>
            <a:prstDash val="solid"/>
          </a:ln>
          <a:effectLst/>
        </p:spPr>
      </p:cxn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8C435B1F-FFD8-EDD2-4717-D50382F382F1}"/>
              </a:ext>
            </a:extLst>
          </p:cNvPr>
          <p:cNvGrpSpPr/>
          <p:nvPr/>
        </p:nvGrpSpPr>
        <p:grpSpPr>
          <a:xfrm>
            <a:off x="15889296" y="11783408"/>
            <a:ext cx="5541791" cy="629641"/>
            <a:chOff x="13660446" y="11201173"/>
            <a:chExt cx="5541791" cy="629641"/>
          </a:xfrm>
        </p:grpSpPr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5A96749-FE2C-F2E0-0AFB-F24C5C832FB9}"/>
                </a:ext>
              </a:extLst>
            </p:cNvPr>
            <p:cNvSpPr txBox="1"/>
            <p:nvPr/>
          </p:nvSpPr>
          <p:spPr>
            <a:xfrm>
              <a:off x="13660446" y="11461482"/>
              <a:ext cx="554179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i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La Relève</a:t>
              </a:r>
              <a:r>
                <a:rPr lang="fr-CA" sz="1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+mn-cs"/>
                </a:rPr>
                <a:t>, 2013-01-18, lareleve.qc.ca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675B61D-8930-9EF8-AE05-E280D2BB2CC3}"/>
                </a:ext>
              </a:extLst>
            </p:cNvPr>
            <p:cNvSpPr txBox="1"/>
            <p:nvPr/>
          </p:nvSpPr>
          <p:spPr>
            <a:xfrm>
              <a:off x="13660446" y="11201173"/>
              <a:ext cx="274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1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Crédits et références :</a:t>
              </a:r>
            </a:p>
          </p:txBody>
        </p:sp>
      </p:grpSp>
      <p:pic>
        <p:nvPicPr>
          <p:cNvPr id="33" name="Graphique 32" descr="Flèche vers la droite avec un remplissage uni">
            <a:extLst>
              <a:ext uri="{FF2B5EF4-FFF2-40B4-BE49-F238E27FC236}">
                <a16:creationId xmlns:a16="http://schemas.microsoft.com/office/drawing/2014/main" id="{4C790258-9FB0-5EEA-E60B-4CF0885331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887450" y="3900305"/>
            <a:ext cx="758630" cy="758630"/>
          </a:xfrm>
          <a:prstGeom prst="rect">
            <a:avLst/>
          </a:prstGeom>
        </p:spPr>
      </p:pic>
      <p:pic>
        <p:nvPicPr>
          <p:cNvPr id="42" name="Graphique 41" descr="Flèche vers la droite avec un remplissage uni">
            <a:extLst>
              <a:ext uri="{FF2B5EF4-FFF2-40B4-BE49-F238E27FC236}">
                <a16:creationId xmlns:a16="http://schemas.microsoft.com/office/drawing/2014/main" id="{C4028C71-60A7-1A91-1176-8E686AE4D9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172065" y="4171085"/>
            <a:ext cx="758630" cy="758630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17CCFB5A-8E97-21C9-3C92-0AD8296BA0D3}"/>
              </a:ext>
            </a:extLst>
          </p:cNvPr>
          <p:cNvGrpSpPr/>
          <p:nvPr/>
        </p:nvGrpSpPr>
        <p:grpSpPr>
          <a:xfrm>
            <a:off x="8412450" y="3592134"/>
            <a:ext cx="7049652" cy="9038015"/>
            <a:chOff x="6183600" y="3009900"/>
            <a:chExt cx="5616000" cy="72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F8E8B7F4-5FEB-1518-B9E4-99B545545170}"/>
                </a:ext>
              </a:extLst>
            </p:cNvPr>
            <p:cNvGrpSpPr/>
            <p:nvPr/>
          </p:nvGrpSpPr>
          <p:grpSpPr>
            <a:xfrm>
              <a:off x="6183600" y="3009900"/>
              <a:ext cx="5616000" cy="7200000"/>
              <a:chOff x="11242791" y="2636460"/>
              <a:chExt cx="5616000" cy="7200000"/>
            </a:xfrm>
          </p:grpSpPr>
          <p:grpSp>
            <p:nvGrpSpPr>
              <p:cNvPr id="37" name="Groupe 36">
                <a:extLst>
                  <a:ext uri="{FF2B5EF4-FFF2-40B4-BE49-F238E27FC236}">
                    <a16:creationId xmlns:a16="http://schemas.microsoft.com/office/drawing/2014/main" id="{094DCD72-004A-CF81-9D5C-84D65BBABF24}"/>
                  </a:ext>
                </a:extLst>
              </p:cNvPr>
              <p:cNvGrpSpPr/>
              <p:nvPr/>
            </p:nvGrpSpPr>
            <p:grpSpPr>
              <a:xfrm>
                <a:off x="11242791" y="2636460"/>
                <a:ext cx="5616000" cy="7200000"/>
                <a:chOff x="11724635" y="2602531"/>
                <a:chExt cx="5616000" cy="7200000"/>
              </a:xfrm>
            </p:grpSpPr>
            <p:pic>
              <p:nvPicPr>
                <p:cNvPr id="39" name="D324D987-0B26-4BB1-8E42-2A4B8445BC5E" descr="IMG_6093.jpg">
                  <a:extLst>
                    <a:ext uri="{FF2B5EF4-FFF2-40B4-BE49-F238E27FC236}">
                      <a16:creationId xmlns:a16="http://schemas.microsoft.com/office/drawing/2014/main" id="{7D6B6862-C465-0AD3-114B-C8053ADE435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743462" y="2602531"/>
                  <a:ext cx="5597173" cy="720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DC728C84-F445-F5A9-C5A2-5CE8E777ECA7}"/>
                    </a:ext>
                  </a:extLst>
                </p:cNvPr>
                <p:cNvSpPr/>
                <p:nvPr/>
              </p:nvSpPr>
              <p:spPr>
                <a:xfrm>
                  <a:off x="11724635" y="3271115"/>
                  <a:ext cx="5616000" cy="56160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rgbClr val="4F81BD">
                      <a:shade val="1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CA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863D3DFC-ACE8-140E-84DE-052E22DAAD6B}"/>
                  </a:ext>
                </a:extLst>
              </p:cNvPr>
              <p:cNvSpPr txBox="1"/>
              <p:nvPr/>
            </p:nvSpPr>
            <p:spPr>
              <a:xfrm>
                <a:off x="11252064" y="5014219"/>
                <a:ext cx="5588136" cy="2052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A" sz="4400" b="1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</a:rPr>
                  <a:t>Ma chienne, tu vas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A" sz="4400" b="1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</a:rPr>
                  <a:t>voir</a:t>
                </a:r>
                <a:r>
                  <a:rPr kumimoji="0" lang="en-CA" sz="4400" b="1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</a:rPr>
                  <a:t>, j’ai pas fini </a:t>
                </a:r>
                <a:r>
                  <a:rPr kumimoji="0" lang="fr-CA" sz="4400" b="1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</a:rPr>
                  <a:t>avec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A" sz="4400" b="1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</a:rPr>
                  <a:t>vous autres</a:t>
                </a:r>
                <a:endParaRPr kumimoji="0" lang="fr-CA" sz="4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DC7ECE27-E1F1-808B-2A38-AD60C6FD7967}"/>
                </a:ext>
              </a:extLst>
            </p:cNvPr>
            <p:cNvSpPr txBox="1"/>
            <p:nvPr/>
          </p:nvSpPr>
          <p:spPr>
            <a:xfrm>
              <a:off x="6781799" y="9311126"/>
              <a:ext cx="247427" cy="36933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48255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D13D6-948C-52C9-3CBE-FD8724BEE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B9A310DE-5C10-A4AC-5513-839FB13AE8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DED6252-E39A-5D1A-69DF-C44A0BADFAB9}"/>
              </a:ext>
            </a:extLst>
          </p:cNvPr>
          <p:cNvSpPr txBox="1"/>
          <p:nvPr/>
        </p:nvSpPr>
        <p:spPr>
          <a:xfrm>
            <a:off x="1185488" y="1380569"/>
            <a:ext cx="1679771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b="1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Quelques chiffres du PLI-Municipal </a:t>
            </a:r>
          </a:p>
          <a:p>
            <a:pPr defTabSz="914400" hangingPunct="1">
              <a:lnSpc>
                <a:spcPct val="100000"/>
              </a:lnSpc>
            </a:pPr>
            <a:r>
              <a:rPr lang="fr-CA" sz="6000" b="1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(municipalités desservies par la SQ)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B33A07-88BA-EA7A-F736-07A1F030EBD8}"/>
              </a:ext>
            </a:extLst>
          </p:cNvPr>
          <p:cNvSpPr txBox="1"/>
          <p:nvPr/>
        </p:nvSpPr>
        <p:spPr>
          <a:xfrm>
            <a:off x="9086850" y="12086572"/>
            <a:ext cx="5334000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2400" b="1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Échange de renseignement</a:t>
            </a:r>
          </a:p>
          <a:p>
            <a:pPr defTabSz="914400" hangingPunct="1">
              <a:lnSpc>
                <a:spcPct val="100000"/>
              </a:lnSpc>
            </a:pPr>
            <a:r>
              <a:rPr lang="fr-CA" sz="2400" b="1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Partage d’outils et de bonnes pratiques</a:t>
            </a:r>
          </a:p>
          <a:p>
            <a:pPr defTabSz="914400" hangingPunct="1">
              <a:lnSpc>
                <a:spcPct val="100000"/>
              </a:lnSpc>
            </a:pPr>
            <a:r>
              <a:rPr lang="fr-CA" sz="2400" b="1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Et bien plus!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Graphique 5">
                <a:extLst>
                  <a:ext uri="{FF2B5EF4-FFF2-40B4-BE49-F238E27FC236}">
                    <a16:creationId xmlns:a16="http://schemas.microsoft.com/office/drawing/2014/main" id="{E16ACED1-E082-F3AC-E89F-A947BEE818F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202332633"/>
                  </p:ext>
                </p:extLst>
              </p:nvPr>
            </p:nvGraphicFramePr>
            <p:xfrm>
              <a:off x="13063204" y="3881640"/>
              <a:ext cx="9339596" cy="696499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6" name="Graphique 5">
                <a:extLst>
                  <a:ext uri="{FF2B5EF4-FFF2-40B4-BE49-F238E27FC236}">
                    <a16:creationId xmlns:a16="http://schemas.microsoft.com/office/drawing/2014/main" id="{E16ACED1-E082-F3AC-E89F-A947BEE818F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063204" y="3881640"/>
                <a:ext cx="9339596" cy="696499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79DC23BD-1734-4A3D-9E83-AD030D65415A}"/>
              </a:ext>
            </a:extLst>
          </p:cNvPr>
          <p:cNvSpPr txBox="1"/>
          <p:nvPr/>
        </p:nvSpPr>
        <p:spPr>
          <a:xfrm>
            <a:off x="3748358" y="3895947"/>
            <a:ext cx="5867400" cy="46166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Proportion des dossiers par catégorie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4EACAF-E053-EC43-4F10-72E16834DD6C}"/>
              </a:ext>
            </a:extLst>
          </p:cNvPr>
          <p:cNvSpPr txBox="1"/>
          <p:nvPr/>
        </p:nvSpPr>
        <p:spPr>
          <a:xfrm>
            <a:off x="5572125" y="11221077"/>
            <a:ext cx="13239750" cy="36933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-----------------------------------------------------------------------------------------------------------------------------------------------------------------------------------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78E98E4-4225-3CF6-FDEA-72B927A6790D}"/>
              </a:ext>
            </a:extLst>
          </p:cNvPr>
          <p:cNvSpPr txBox="1"/>
          <p:nvPr/>
        </p:nvSpPr>
        <p:spPr>
          <a:xfrm>
            <a:off x="4368363" y="12084880"/>
            <a:ext cx="4627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2400" b="1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Corps de police desservant d’autres municipalités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9C236E-FFE1-218E-565A-8B11524B809D}"/>
              </a:ext>
            </a:extLst>
          </p:cNvPr>
          <p:cNvSpPr txBox="1">
            <a:spLocks/>
          </p:cNvSpPr>
          <p:nvPr/>
        </p:nvSpPr>
        <p:spPr>
          <a:xfrm>
            <a:off x="871269" y="11246680"/>
            <a:ext cx="2752627" cy="2207240"/>
          </a:xfrm>
          <a:prstGeom prst="flowChartConnector">
            <a:avLst/>
          </a:prstGeom>
          <a:solidFill>
            <a:sysClr val="window" lastClr="FFFFFF"/>
          </a:solidFill>
          <a:ln w="57150" cap="flat" cmpd="sng" algn="ctr">
            <a:solidFill>
              <a:srgbClr val="1D1D1B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rtlCol="0" anchor="ctr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Sans compter le partenariat à travers la province!</a:t>
            </a:r>
          </a:p>
        </p:txBody>
      </p:sp>
      <p:pic>
        <p:nvPicPr>
          <p:cNvPr id="11" name="Graphique 10" descr="Flèche vers la droite avec un remplissage uni">
            <a:extLst>
              <a:ext uri="{FF2B5EF4-FFF2-40B4-BE49-F238E27FC236}">
                <a16:creationId xmlns:a16="http://schemas.microsoft.com/office/drawing/2014/main" id="{CB046EB5-18A8-E04A-0C27-79EB869DF4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47696" y="11932480"/>
            <a:ext cx="914400" cy="914400"/>
          </a:xfrm>
          <a:prstGeom prst="rect">
            <a:avLst/>
          </a:prstGeom>
        </p:spPr>
      </p:pic>
      <p:graphicFrame>
        <p:nvGraphicFramePr>
          <p:cNvPr id="20" name="Graphique 19">
            <a:extLst>
              <a:ext uri="{FF2B5EF4-FFF2-40B4-BE49-F238E27FC236}">
                <a16:creationId xmlns:a16="http://schemas.microsoft.com/office/drawing/2014/main" id="{648638F8-3CC6-D1F1-B5FC-52549DB794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2771420"/>
              </p:ext>
            </p:extLst>
          </p:nvPr>
        </p:nvGraphicFramePr>
        <p:xfrm>
          <a:off x="-326398" y="4679469"/>
          <a:ext cx="13716000" cy="6167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Freeform 5">
            <a:extLst>
              <a:ext uri="{FF2B5EF4-FFF2-40B4-BE49-F238E27FC236}">
                <a16:creationId xmlns:a16="http://schemas.microsoft.com/office/drawing/2014/main" id="{C7358209-230E-9FB4-A6AB-F44C2CD38A93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51381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CA661-C7BB-9D3E-F0A0-58AAFCF1B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5CBDA8BD-935A-658D-81EF-58FC151ECD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4FF9274-2826-2E2C-F4E2-7AC717A50C1C}"/>
              </a:ext>
            </a:extLst>
          </p:cNvPr>
          <p:cNvSpPr txBox="1"/>
          <p:nvPr/>
        </p:nvSpPr>
        <p:spPr>
          <a:xfrm>
            <a:off x="12925030" y="5619601"/>
            <a:ext cx="767794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4800" kern="1200" dirty="0">
                <a:solidFill>
                  <a:prstClr val="white"/>
                </a:solidFill>
                <a:latin typeface="Barlow Condensed Medium"/>
                <a:ea typeface="+mn-ea"/>
                <a:cs typeface="+mn-cs"/>
              </a:rPr>
              <a:t>Pour qui et pourquoi?</a:t>
            </a:r>
            <a:endParaRPr lang="fr-CA" sz="4800" kern="1200" dirty="0">
              <a:solidFill>
                <a:prstClr val="white"/>
              </a:solidFill>
              <a:latin typeface="Barlow Condensed Medium" panose="00000606000000000000" pitchFamily="2" charset="0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8D14F62-5A1B-6A36-594A-65ED14F632DF}"/>
              </a:ext>
            </a:extLst>
          </p:cNvPr>
          <p:cNvSpPr txBox="1"/>
          <p:nvPr/>
        </p:nvSpPr>
        <p:spPr>
          <a:xfrm>
            <a:off x="1185488" y="1380569"/>
            <a:ext cx="1228286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Le PLI-Municipal: quoi, pourquoi, pour qui?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77ED057-6CB1-2D21-FB4F-A2E920D98409}"/>
              </a:ext>
            </a:extLst>
          </p:cNvPr>
          <p:cNvSpPr txBox="1"/>
          <p:nvPr/>
        </p:nvSpPr>
        <p:spPr>
          <a:xfrm>
            <a:off x="1185488" y="8708394"/>
            <a:ext cx="4116915" cy="646331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Les personnes visées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E2524229-D2B9-6D7A-A2C3-563257CF3FCE}"/>
              </a:ext>
            </a:extLst>
          </p:cNvPr>
          <p:cNvGrpSpPr/>
          <p:nvPr/>
        </p:nvGrpSpPr>
        <p:grpSpPr>
          <a:xfrm>
            <a:off x="1185488" y="3263654"/>
            <a:ext cx="20493412" cy="2105554"/>
            <a:chOff x="1185488" y="3263654"/>
            <a:chExt cx="20493412" cy="2105554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F895930-397D-D60A-3E3A-B3C6ACAA1882}"/>
                </a:ext>
              </a:extLst>
            </p:cNvPr>
            <p:cNvSpPr txBox="1"/>
            <p:nvPr/>
          </p:nvSpPr>
          <p:spPr>
            <a:xfrm>
              <a:off x="1185488" y="3263654"/>
              <a:ext cx="5868457" cy="646331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</a:rPr>
                <a:t>L’intimidation et la violence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8549E0C-8EDE-AB3D-FF89-4A496BA729CE}"/>
                </a:ext>
              </a:extLst>
            </p:cNvPr>
            <p:cNvSpPr txBox="1"/>
            <p:nvPr/>
          </p:nvSpPr>
          <p:spPr>
            <a:xfrm>
              <a:off x="1185488" y="3984213"/>
              <a:ext cx="2049341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>
                <a:lnSpc>
                  <a:spcPct val="100000"/>
                </a:lnSpc>
              </a:pPr>
              <a:r>
                <a:rPr lang="fr-CA" sz="2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 acte d’intimidation et de violence est une </a:t>
              </a:r>
              <a:r>
                <a:rPr lang="fr-CA" sz="2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atteinte</a:t>
              </a:r>
              <a:r>
                <a:rPr lang="fr-CA" sz="2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(ou une tentative d’atteinte) à </a:t>
              </a:r>
              <a:r>
                <a:rPr lang="fr-CA" sz="2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l’intégrité physique</a:t>
              </a:r>
              <a:r>
                <a:rPr lang="fr-CA" sz="2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lang="fr-CA" sz="2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morale</a:t>
              </a:r>
              <a:r>
                <a:rPr lang="fr-CA" sz="2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fr-CA" sz="2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ou matérielle </a:t>
              </a:r>
              <a:r>
                <a:rPr lang="fr-CA" sz="28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d’un administrateur public (ou à celle de ses proches), </a:t>
              </a:r>
              <a:r>
                <a:rPr lang="fr-CA" sz="280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dans le but d’influencer la prise de décisions ou l'application des règlements municipaux.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C3AA44DD-8057-0C62-E093-125EC8196882}"/>
              </a:ext>
            </a:extLst>
          </p:cNvPr>
          <p:cNvGrpSpPr/>
          <p:nvPr/>
        </p:nvGrpSpPr>
        <p:grpSpPr>
          <a:xfrm>
            <a:off x="1185488" y="5760787"/>
            <a:ext cx="20493412" cy="2556028"/>
            <a:chOff x="1185488" y="5909369"/>
            <a:chExt cx="20493412" cy="2556028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303DFC4-DEAC-6C61-6C1B-9D42030E5A38}"/>
                </a:ext>
              </a:extLst>
            </p:cNvPr>
            <p:cNvSpPr txBox="1"/>
            <p:nvPr/>
          </p:nvSpPr>
          <p:spPr>
            <a:xfrm>
              <a:off x="1185488" y="5909369"/>
              <a:ext cx="6630458" cy="646331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</a:rPr>
                <a:t>Les objectifs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3360A07-93C5-440E-47F7-85D3A999B233}"/>
                </a:ext>
              </a:extLst>
            </p:cNvPr>
            <p:cNvSpPr txBox="1"/>
            <p:nvPr/>
          </p:nvSpPr>
          <p:spPr>
            <a:xfrm>
              <a:off x="1185488" y="6649515"/>
              <a:ext cx="2049341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defTabSz="914400" hangingPunct="1">
                <a:lnSpc>
                  <a:spcPct val="100000"/>
                </a:lnSpc>
                <a:buClr>
                  <a:srgbClr val="D4B200"/>
                </a:buClr>
                <a:buFont typeface="Wingdings" panose="05000000000000000000" pitchFamily="2" charset="2"/>
                <a:buChar char="§"/>
              </a:pPr>
              <a:r>
                <a:rPr lang="fr-CA" sz="2800" kern="1200" dirty="0">
                  <a:solidFill>
                    <a:prstClr val="black"/>
                  </a:solidFill>
                  <a:latin typeface="Arial"/>
                  <a:ea typeface="Calibri"/>
                  <a:cs typeface="Arial"/>
                </a:rPr>
                <a:t>Assurer l'intégrité du principe démocratique, le libre exercice de la démocratie et la prise de décisions à l'abri de pressions indues</a:t>
              </a:r>
              <a:endParaRPr lang="fr-CA" sz="2800" kern="1200" dirty="0">
                <a:solidFill>
                  <a:prstClr val="black"/>
                </a:solidFill>
                <a:latin typeface="Arial"/>
                <a:ea typeface="Calibri"/>
                <a:cs typeface="Calibri"/>
              </a:endParaRPr>
            </a:p>
            <a:p>
              <a:pPr marL="457200" indent="-457200" defTabSz="914400" hangingPunct="1">
                <a:lnSpc>
                  <a:spcPct val="100000"/>
                </a:lnSpc>
                <a:buClr>
                  <a:srgbClr val="D4B200"/>
                </a:buClr>
                <a:buFont typeface="Wingdings" panose="05000000000000000000" pitchFamily="2" charset="2"/>
                <a:buChar char="§"/>
              </a:pPr>
              <a:r>
                <a:rPr lang="fr-CA" sz="2800" kern="1200" dirty="0">
                  <a:solidFill>
                    <a:prstClr val="black"/>
                  </a:solidFill>
                  <a:latin typeface="Arial"/>
                  <a:ea typeface="Calibri"/>
                  <a:cs typeface="Arial"/>
                </a:rPr>
                <a:t>Déjouer les gestes d’intimidation liés à vos fonctions</a:t>
              </a:r>
            </a:p>
            <a:p>
              <a:pPr marL="457200" indent="-457200" defTabSz="914400" hangingPunct="1">
                <a:lnSpc>
                  <a:spcPct val="100000"/>
                </a:lnSpc>
                <a:buClr>
                  <a:srgbClr val="D4B200"/>
                </a:buClr>
                <a:buFont typeface="Wingdings" panose="05000000000000000000" pitchFamily="2" charset="2"/>
                <a:buChar char="§"/>
              </a:pPr>
              <a:r>
                <a:rPr lang="fr-CA" sz="2800" kern="1200" dirty="0">
                  <a:solidFill>
                    <a:prstClr val="black"/>
                  </a:solidFill>
                  <a:latin typeface="Arial"/>
                  <a:ea typeface="Calibri"/>
                  <a:cs typeface="Arial"/>
                </a:rPr>
                <a:t>Renforcer votre sentiment de sécurité</a:t>
              </a:r>
            </a:p>
          </p:txBody>
        </p:sp>
      </p:grp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B8E2E509-ADF3-AA76-5CC6-B937F7670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350912"/>
              </p:ext>
            </p:extLst>
          </p:nvPr>
        </p:nvGraphicFramePr>
        <p:xfrm>
          <a:off x="1185488" y="9460554"/>
          <a:ext cx="12192000" cy="3786696"/>
        </p:xfrm>
        <a:graphic>
          <a:graphicData uri="http://schemas.openxmlformats.org/drawingml/2006/table">
            <a:tbl>
              <a:tblPr firstRow="1" bandRow="1"/>
              <a:tblGrid>
                <a:gridCol w="6096000">
                  <a:extLst>
                    <a:ext uri="{9D8B030D-6E8A-4147-A177-3AD203B41FA5}">
                      <a16:colId xmlns:a16="http://schemas.microsoft.com/office/drawing/2014/main" val="75314935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32766316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Élus municipaux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B200"/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Gestionnaires municipaux*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B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379833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Maire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Directeur général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933913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Maire suppléant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Greffier-trésorier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679584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Préfet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Greffier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266750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Conseiller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1pPr>
                      <a:lvl2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2pPr>
                      <a:lvl3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3pPr>
                      <a:lvl4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4pPr>
                      <a:lvl5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5pPr>
                      <a:lvl6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6pPr>
                      <a:lvl7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7pPr>
                      <a:lvl8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8pPr>
                      <a:lvl9pPr marL="0" marR="0" indent="0" algn="l" defTabSz="825500" rtl="0" latinLnBrk="0">
                        <a:lnSpc>
                          <a:spcPct val="120000"/>
                        </a:lnSpc>
                        <a:spcBef>
                          <a:spcPts val="4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8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/>
                          <a:sym typeface="Helvetica Light"/>
                        </a:defRPr>
                      </a:lvl9pPr>
                    </a:lstStyle>
                    <a:p>
                      <a:pPr algn="ctr"/>
                      <a:r>
                        <a:rPr lang="fr-CA" sz="2800" b="1" dirty="0">
                          <a:solidFill>
                            <a:srgbClr val="000000"/>
                          </a:solidFill>
                        </a:rPr>
                        <a:t>Inspecteur municipal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55131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fr-CA" sz="2400" b="0" i="1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Helvetica Light"/>
                        </a:rPr>
                        <a:t>*Personnes dont le rôle est d'administrer les finances, d'appliquer la loi ou la règlementation et d'imposer les sanctions.</a:t>
                      </a:r>
                      <a:endParaRPr lang="fr-CA" sz="24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28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314654"/>
                  </a:ext>
                </a:extLst>
              </a:tr>
            </a:tbl>
          </a:graphicData>
        </a:graphic>
      </p:graphicFrame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2EE6019-2F36-D0E6-C3D4-82CAD5CB9CAD}"/>
              </a:ext>
            </a:extLst>
          </p:cNvPr>
          <p:cNvSpPr/>
          <p:nvPr/>
        </p:nvSpPr>
        <p:spPr>
          <a:xfrm>
            <a:off x="15697200" y="7408874"/>
            <a:ext cx="5981700" cy="5848350"/>
          </a:xfrm>
          <a:prstGeom prst="roundRect">
            <a:avLst/>
          </a:prstGeom>
          <a:solidFill>
            <a:sysClr val="window" lastClr="FFFFFF">
              <a:lumMod val="95000"/>
              <a:alpha val="38824"/>
            </a:sysClr>
          </a:solidFill>
          <a:ln w="38100" cap="flat" cmpd="sng" algn="ctr">
            <a:solidFill>
              <a:srgbClr val="4F81BD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>
                  <a:solidFill>
                    <a:srgbClr val="FFDD00"/>
                  </a:solidFill>
                </a:uFill>
                <a:latin typeface="Arial"/>
                <a:ea typeface="+mn-ea"/>
                <a:cs typeface="+mn-cs"/>
              </a:rPr>
              <a:t>Important!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 PLI est déployé lorsque des gestes d’intimidation et de violence sont </a:t>
            </a:r>
            <a:r>
              <a:rPr kumimoji="0" lang="fr-CA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liés à vos fonctions</a:t>
            </a:r>
            <a:r>
              <a:rPr kumimoji="0" lang="fr-C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A" sz="3200" kern="120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Dans le doute, contactez vos policiers locaux pour être aiguillé.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C636998C-1E5C-1893-FB5F-141F7F5D9257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621467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8B5D3-C0E9-5CEE-5099-994939C3F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FA2B119D-8604-C5BB-C23C-D1D07CDF0D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3053230C-2554-63DA-B1C1-8EE3312A20C4}"/>
              </a:ext>
            </a:extLst>
          </p:cNvPr>
          <p:cNvGrpSpPr/>
          <p:nvPr/>
        </p:nvGrpSpPr>
        <p:grpSpPr>
          <a:xfrm>
            <a:off x="718201" y="1526473"/>
            <a:ext cx="15784798" cy="11234997"/>
            <a:chOff x="-26" y="954973"/>
            <a:chExt cx="15784798" cy="11234997"/>
          </a:xfrm>
        </p:grpSpPr>
        <p:pic>
          <p:nvPicPr>
            <p:cNvPr id="3" name="Image 2" descr="Une image contenant texte, Police, capture d’écran, cercle&#10;&#10;Le contenu généré par l’IA peut être incorrect.">
              <a:extLst>
                <a:ext uri="{FF2B5EF4-FFF2-40B4-BE49-F238E27FC236}">
                  <a16:creationId xmlns:a16="http://schemas.microsoft.com/office/drawing/2014/main" id="{85306112-F595-9C8F-697B-88BB107C1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58" b="1961"/>
            <a:stretch/>
          </p:blipFill>
          <p:spPr>
            <a:xfrm>
              <a:off x="-26" y="1785970"/>
              <a:ext cx="15784798" cy="1040400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C3E14BBF-9F39-8BF7-61AF-5B0A6DF76D0B}"/>
                </a:ext>
              </a:extLst>
            </p:cNvPr>
            <p:cNvSpPr txBox="1"/>
            <p:nvPr/>
          </p:nvSpPr>
          <p:spPr>
            <a:xfrm>
              <a:off x="1582234" y="954973"/>
              <a:ext cx="12000415" cy="1015663"/>
            </a:xfrm>
            <a:prstGeom prst="rect">
              <a:avLst/>
            </a:prstGeom>
            <a:solidFill>
              <a:srgbClr val="DCE6F2"/>
            </a:solidFill>
          </p:spPr>
          <p:txBody>
            <a:bodyPr wrap="square">
              <a:spAutoFit/>
            </a:bodyPr>
            <a:lstStyle/>
            <a:p>
              <a:pPr algn="ctr" defTabSz="914400" hangingPunct="1">
                <a:lnSpc>
                  <a:spcPct val="100000"/>
                </a:lnSpc>
              </a:pPr>
              <a:r>
                <a:rPr lang="fr-CA" sz="6000" kern="1200" dirty="0">
                  <a:solidFill>
                    <a:prstClr val="black"/>
                  </a:solidFill>
                  <a:latin typeface="Barlow Condensed Medium" panose="00000606000000000000" pitchFamily="2" charset="0"/>
                  <a:ea typeface="Calibri"/>
                  <a:cs typeface="Calibri"/>
                </a:rPr>
                <a:t>Le mécanisme d’application du PLI à la SQ</a:t>
              </a:r>
            </a:p>
          </p:txBody>
        </p:sp>
      </p:grp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13F6A2D-EB7A-01D7-0A99-84D4208FB253}"/>
              </a:ext>
            </a:extLst>
          </p:cNvPr>
          <p:cNvSpPr/>
          <p:nvPr/>
        </p:nvSpPr>
        <p:spPr>
          <a:xfrm>
            <a:off x="17221200" y="3771900"/>
            <a:ext cx="5981700" cy="5848350"/>
          </a:xfrm>
          <a:prstGeom prst="roundRect">
            <a:avLst/>
          </a:prstGeom>
          <a:solidFill>
            <a:sysClr val="window" lastClr="FFFFFF">
              <a:lumMod val="95000"/>
              <a:alpha val="38824"/>
            </a:sysClr>
          </a:solidFill>
          <a:ln w="38100" cap="flat" cmpd="sng" algn="ctr">
            <a:solidFill>
              <a:srgbClr val="4F81BD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>
                  <a:solidFill>
                    <a:srgbClr val="FFDD00"/>
                  </a:solidFill>
                </a:uFill>
                <a:latin typeface="Arial"/>
                <a:ea typeface="+mn-ea"/>
                <a:cs typeface="+mn-cs"/>
              </a:rPr>
              <a:t>Important!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 cas d’urgence, prenez immédiatement les moyens dont vous disposez pour assurer votre propre sécurité et composez le 911.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Suivez les consignes qui vous sont données. 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EB101F1A-2B6B-3E6F-DBAE-17F9EC69F05B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17023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1F20F-FCE7-67DE-CADD-96F342701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04D2A692-D958-6F66-CA1B-D2A8EBFD3F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solidFill>
            <a:srgbClr val="DCE6F2"/>
          </a:solidFill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06238CC-4EC9-02A7-9944-C762EFB0BCC3}"/>
              </a:ext>
            </a:extLst>
          </p:cNvPr>
          <p:cNvSpPr txBox="1"/>
          <p:nvPr/>
        </p:nvSpPr>
        <p:spPr>
          <a:xfrm>
            <a:off x="1185488" y="1380569"/>
            <a:ext cx="1228286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Un monde de nuances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CEDF893-82DB-CF7E-2DA7-B5CFC3E24801}"/>
              </a:ext>
            </a:extLst>
          </p:cNvPr>
          <p:cNvSpPr txBox="1"/>
          <p:nvPr/>
        </p:nvSpPr>
        <p:spPr>
          <a:xfrm>
            <a:off x="2099888" y="2773217"/>
            <a:ext cx="15525750" cy="644535"/>
          </a:xfrm>
          <a:prstGeom prst="rect">
            <a:avLst/>
          </a:prstGeom>
          <a:solidFill>
            <a:srgbClr val="DCE6F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CA" sz="3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Quand est-ce que ça devient criminel et que ça devient l’affaire de la police?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C5F0C25-1630-4FC6-626B-C23CA09BC2F8}"/>
              </a:ext>
            </a:extLst>
          </p:cNvPr>
          <p:cNvSpPr txBox="1"/>
          <p:nvPr/>
        </p:nvSpPr>
        <p:spPr>
          <a:xfrm>
            <a:off x="2099888" y="3691926"/>
            <a:ext cx="12230100" cy="644535"/>
          </a:xfrm>
          <a:prstGeom prst="rect">
            <a:avLst/>
          </a:prstGeom>
          <a:solidFill>
            <a:srgbClr val="DCE6F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CA" sz="3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Si je dénonce, ça sera deux fois pire avec la personne qui intimide.</a:t>
            </a:r>
            <a:endParaRPr lang="fr-CA" dirty="0">
              <a:solidFill>
                <a:srgbClr val="00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8406460-345E-A97B-DD24-49E3103DC4CE}"/>
              </a:ext>
            </a:extLst>
          </p:cNvPr>
          <p:cNvSpPr txBox="1"/>
          <p:nvPr/>
        </p:nvSpPr>
        <p:spPr>
          <a:xfrm>
            <a:off x="2099888" y="4650461"/>
            <a:ext cx="12230100" cy="644535"/>
          </a:xfrm>
          <a:prstGeom prst="rect">
            <a:avLst/>
          </a:prstGeom>
          <a:solidFill>
            <a:srgbClr val="DCE6F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CA" sz="3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Je ne crains pas pour ma sécurité, mais pour celle de mes proches. </a:t>
            </a:r>
            <a:endParaRPr lang="fr-CA" dirty="0">
              <a:solidFill>
                <a:srgbClr val="000000"/>
              </a:solidFill>
            </a:endParaRPr>
          </a:p>
        </p:txBody>
      </p:sp>
      <p:pic>
        <p:nvPicPr>
          <p:cNvPr id="11" name="Graphique 10" descr="Bulle de discussion contour">
            <a:extLst>
              <a:ext uri="{FF2B5EF4-FFF2-40B4-BE49-F238E27FC236}">
                <a16:creationId xmlns:a16="http://schemas.microsoft.com/office/drawing/2014/main" id="{54695A77-7312-8E3B-3B1C-3E02B66E9F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5488" y="2773217"/>
            <a:ext cx="914400" cy="914400"/>
          </a:xfrm>
          <a:prstGeom prst="rect">
            <a:avLst/>
          </a:prstGeom>
        </p:spPr>
      </p:pic>
      <p:pic>
        <p:nvPicPr>
          <p:cNvPr id="13" name="Graphique 12" descr="Bulle de discussion contour">
            <a:extLst>
              <a:ext uri="{FF2B5EF4-FFF2-40B4-BE49-F238E27FC236}">
                <a16:creationId xmlns:a16="http://schemas.microsoft.com/office/drawing/2014/main" id="{31F61F12-C433-1D3D-CD96-7379683F5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5488" y="3736061"/>
            <a:ext cx="914400" cy="914400"/>
          </a:xfrm>
          <a:prstGeom prst="rect">
            <a:avLst/>
          </a:prstGeom>
        </p:spPr>
      </p:pic>
      <p:pic>
        <p:nvPicPr>
          <p:cNvPr id="14" name="Graphique 13" descr="Bulle de discussion contour">
            <a:extLst>
              <a:ext uri="{FF2B5EF4-FFF2-40B4-BE49-F238E27FC236}">
                <a16:creationId xmlns:a16="http://schemas.microsoft.com/office/drawing/2014/main" id="{03750BF8-9D09-E2EC-CFF7-3EF1F9314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5488" y="4650461"/>
            <a:ext cx="914400" cy="914400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6FF9BF8D-FEF1-67BA-1DB3-61BB040AC779}"/>
              </a:ext>
            </a:extLst>
          </p:cNvPr>
          <p:cNvGrpSpPr/>
          <p:nvPr/>
        </p:nvGrpSpPr>
        <p:grpSpPr>
          <a:xfrm>
            <a:off x="18218889" y="9806866"/>
            <a:ext cx="3384000" cy="3240000"/>
            <a:chOff x="7074335" y="6580639"/>
            <a:chExt cx="3505200" cy="3240000"/>
          </a:xfrm>
        </p:grpSpPr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BE0B8947-39FD-184B-4BEE-4779E01CA91D}"/>
                </a:ext>
              </a:extLst>
            </p:cNvPr>
            <p:cNvSpPr/>
            <p:nvPr/>
          </p:nvSpPr>
          <p:spPr>
            <a:xfrm>
              <a:off x="7218134" y="6580639"/>
              <a:ext cx="3240000" cy="3240000"/>
            </a:xfrm>
            <a:prstGeom prst="flowChartConnector">
              <a:avLst/>
            </a:prstGeom>
            <a:solidFill>
              <a:srgbClr val="DCE6F2"/>
            </a:solidFill>
            <a:ln w="57150" cap="flat">
              <a:solidFill>
                <a:srgbClr val="000000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CA" sz="3000" b="0" i="0" u="none" strike="noStrike" cap="none" spc="0" normalizeH="0" baseline="0">
                <a:ln>
                  <a:noFill/>
                </a:ln>
                <a:solidFill>
                  <a:srgbClr val="939393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7235A9F-D48C-F302-F7AA-C76C3FE633B4}"/>
                </a:ext>
              </a:extLst>
            </p:cNvPr>
            <p:cNvSpPr txBox="1"/>
            <p:nvPr/>
          </p:nvSpPr>
          <p:spPr>
            <a:xfrm>
              <a:off x="7074335" y="7962604"/>
              <a:ext cx="3505200" cy="6935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fr-CA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rPr>
                <a:t>Justice civile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A15A633-C4D9-9A16-5121-A45295001422}"/>
              </a:ext>
            </a:extLst>
          </p:cNvPr>
          <p:cNvGrpSpPr/>
          <p:nvPr/>
        </p:nvGrpSpPr>
        <p:grpSpPr>
          <a:xfrm>
            <a:off x="11192395" y="9862342"/>
            <a:ext cx="3384000" cy="3240000"/>
            <a:chOff x="14487528" y="6105860"/>
            <a:chExt cx="3505200" cy="3240000"/>
          </a:xfrm>
        </p:grpSpPr>
        <p:sp>
          <p:nvSpPr>
            <p:cNvPr id="25" name="Organigramme : Connecteur 24">
              <a:extLst>
                <a:ext uri="{FF2B5EF4-FFF2-40B4-BE49-F238E27FC236}">
                  <a16:creationId xmlns:a16="http://schemas.microsoft.com/office/drawing/2014/main" id="{3EA8C102-C021-6EF3-914D-9E27AE78A3C9}"/>
                </a:ext>
              </a:extLst>
            </p:cNvPr>
            <p:cNvSpPr/>
            <p:nvPr/>
          </p:nvSpPr>
          <p:spPr>
            <a:xfrm>
              <a:off x="14599518" y="6105860"/>
              <a:ext cx="3240000" cy="3240000"/>
            </a:xfrm>
            <a:prstGeom prst="flowChartConnector">
              <a:avLst/>
            </a:prstGeom>
            <a:solidFill>
              <a:srgbClr val="DCE6F2"/>
            </a:solidFill>
            <a:ln w="57150" cap="flat">
              <a:solidFill>
                <a:srgbClr val="000000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CA" sz="3000" b="0" i="0" u="none" strike="noStrike" cap="none" spc="0" normalizeH="0" baseline="0">
                <a:ln>
                  <a:noFill/>
                </a:ln>
                <a:solidFill>
                  <a:srgbClr val="939393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E0EF5BC6-D888-90E2-5BAA-FDFC441D61BF}"/>
                </a:ext>
              </a:extLst>
            </p:cNvPr>
            <p:cNvSpPr txBox="1"/>
            <p:nvPr/>
          </p:nvSpPr>
          <p:spPr>
            <a:xfrm>
              <a:off x="14487528" y="7139438"/>
              <a:ext cx="3505200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fr-CA" sz="320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rPr>
                <a:t>Justice pénale </a:t>
              </a:r>
            </a:p>
            <a:p>
              <a:pPr marL="0" marR="0" indent="0" algn="ctr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fr-CA" sz="320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rPr>
                <a:t>et criminelle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05A9A14F-5A87-4893-8FC0-F2EC873D602B}"/>
              </a:ext>
            </a:extLst>
          </p:cNvPr>
          <p:cNvGrpSpPr/>
          <p:nvPr/>
        </p:nvGrpSpPr>
        <p:grpSpPr>
          <a:xfrm>
            <a:off x="14706874" y="9862342"/>
            <a:ext cx="3384000" cy="3240000"/>
            <a:chOff x="14992121" y="8536772"/>
            <a:chExt cx="3505200" cy="3240000"/>
          </a:xfrm>
        </p:grpSpPr>
        <p:sp>
          <p:nvSpPr>
            <p:cNvPr id="27" name="Organigramme : Connecteur 26">
              <a:extLst>
                <a:ext uri="{FF2B5EF4-FFF2-40B4-BE49-F238E27FC236}">
                  <a16:creationId xmlns:a16="http://schemas.microsoft.com/office/drawing/2014/main" id="{E49C6BC5-D634-FAEB-333D-5F4A5AB38406}"/>
                </a:ext>
              </a:extLst>
            </p:cNvPr>
            <p:cNvSpPr/>
            <p:nvPr/>
          </p:nvSpPr>
          <p:spPr>
            <a:xfrm>
              <a:off x="15124721" y="8536772"/>
              <a:ext cx="3240000" cy="3240000"/>
            </a:xfrm>
            <a:prstGeom prst="flowChartConnector">
              <a:avLst/>
            </a:prstGeom>
            <a:solidFill>
              <a:srgbClr val="DCE6F2"/>
            </a:solidFill>
            <a:ln w="57150" cap="flat">
              <a:solidFill>
                <a:srgbClr val="000000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CA" sz="3000" b="0" i="0" u="none" strike="noStrike" cap="none" spc="0" normalizeH="0" baseline="0">
                <a:ln>
                  <a:noFill/>
                </a:ln>
                <a:solidFill>
                  <a:srgbClr val="939393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EBC151D7-862A-39F6-819C-9102E4DD8FC9}"/>
                </a:ext>
              </a:extLst>
            </p:cNvPr>
            <p:cNvSpPr txBox="1"/>
            <p:nvPr/>
          </p:nvSpPr>
          <p:spPr>
            <a:xfrm>
              <a:off x="14992121" y="9567796"/>
              <a:ext cx="3505200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fr-CA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rPr>
                <a:t>Poursuivant public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40B3D163-8DBA-04BB-0AF9-EDE8AE9303ED}"/>
              </a:ext>
            </a:extLst>
          </p:cNvPr>
          <p:cNvGrpSpPr/>
          <p:nvPr/>
        </p:nvGrpSpPr>
        <p:grpSpPr>
          <a:xfrm>
            <a:off x="7638122" y="9920717"/>
            <a:ext cx="3384000" cy="3240000"/>
            <a:chOff x="5734759" y="8852511"/>
            <a:chExt cx="3505200" cy="3240000"/>
          </a:xfrm>
        </p:grpSpPr>
        <p:sp>
          <p:nvSpPr>
            <p:cNvPr id="29" name="Organigramme : Connecteur 28">
              <a:extLst>
                <a:ext uri="{FF2B5EF4-FFF2-40B4-BE49-F238E27FC236}">
                  <a16:creationId xmlns:a16="http://schemas.microsoft.com/office/drawing/2014/main" id="{590C3D93-EEAC-B634-4CC8-90EB702C994D}"/>
                </a:ext>
              </a:extLst>
            </p:cNvPr>
            <p:cNvSpPr/>
            <p:nvPr/>
          </p:nvSpPr>
          <p:spPr>
            <a:xfrm>
              <a:off x="5908576" y="8852511"/>
              <a:ext cx="3240000" cy="3240000"/>
            </a:xfrm>
            <a:prstGeom prst="flowChartConnector">
              <a:avLst/>
            </a:prstGeom>
            <a:solidFill>
              <a:srgbClr val="DCE6F2"/>
            </a:solidFill>
            <a:ln w="57150" cap="flat">
              <a:solidFill>
                <a:srgbClr val="000000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CA" sz="3000" b="0" i="0" u="none" strike="noStrike" cap="none" spc="0" normalizeH="0" baseline="0">
                <a:ln>
                  <a:noFill/>
                </a:ln>
                <a:solidFill>
                  <a:srgbClr val="939393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DCCED89B-717F-5F0E-F992-66C7155DA8A9}"/>
                </a:ext>
              </a:extLst>
            </p:cNvPr>
            <p:cNvSpPr txBox="1"/>
            <p:nvPr/>
          </p:nvSpPr>
          <p:spPr>
            <a:xfrm>
              <a:off x="5734759" y="10120625"/>
              <a:ext cx="3505200" cy="6935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fr-CA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rPr>
                <a:t>Jurisprudence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505E4F83-0A48-A09B-2A0B-693A40EF8123}"/>
              </a:ext>
            </a:extLst>
          </p:cNvPr>
          <p:cNvGrpSpPr/>
          <p:nvPr/>
        </p:nvGrpSpPr>
        <p:grpSpPr>
          <a:xfrm>
            <a:off x="1990727" y="9948269"/>
            <a:ext cx="5556705" cy="3240000"/>
            <a:chOff x="3757961" y="5958619"/>
            <a:chExt cx="5556705" cy="3240000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30524B3F-8625-F4A0-FD3B-F5E6C47A1C99}"/>
                </a:ext>
              </a:extLst>
            </p:cNvPr>
            <p:cNvGrpSpPr/>
            <p:nvPr/>
          </p:nvGrpSpPr>
          <p:grpSpPr>
            <a:xfrm>
              <a:off x="3757961" y="6480490"/>
              <a:ext cx="2705991" cy="2520000"/>
              <a:chOff x="3757961" y="6547618"/>
              <a:chExt cx="2705991" cy="2520000"/>
            </a:xfrm>
          </p:grpSpPr>
          <p:sp>
            <p:nvSpPr>
              <p:cNvPr id="31" name="Organigramme : Connecteur 30">
                <a:extLst>
                  <a:ext uri="{FF2B5EF4-FFF2-40B4-BE49-F238E27FC236}">
                    <a16:creationId xmlns:a16="http://schemas.microsoft.com/office/drawing/2014/main" id="{85D54614-CA24-2A70-9EF9-DD8A589DC486}"/>
                  </a:ext>
                </a:extLst>
              </p:cNvPr>
              <p:cNvSpPr/>
              <p:nvPr/>
            </p:nvSpPr>
            <p:spPr>
              <a:xfrm>
                <a:off x="3943952" y="6547618"/>
                <a:ext cx="2520000" cy="2520000"/>
              </a:xfrm>
              <a:prstGeom prst="flowChartConnector">
                <a:avLst/>
              </a:prstGeom>
              <a:solidFill>
                <a:srgbClr val="DCE6F2"/>
              </a:solidFill>
              <a:ln w="57150" cap="flat">
                <a:solidFill>
                  <a:srgbClr val="000000"/>
                </a:solidFill>
                <a:prstDash val="sysDot"/>
                <a:round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fr-CA" sz="3000" b="0" i="0" u="none" strike="noStrike" cap="none" spc="0" normalizeH="0" baseline="0">
                  <a:ln>
                    <a:noFill/>
                  </a:ln>
                  <a:solidFill>
                    <a:srgbClr val="939393"/>
                  </a:solidFill>
                  <a:effectLst/>
                  <a:uFillTx/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BD2AEBB8-D18C-5F6C-0FC9-0DEF816ABDC9}"/>
                  </a:ext>
                </a:extLst>
              </p:cNvPr>
              <p:cNvSpPr txBox="1"/>
              <p:nvPr/>
            </p:nvSpPr>
            <p:spPr>
              <a:xfrm>
                <a:off x="3757961" y="7266309"/>
                <a:ext cx="2652600" cy="988989"/>
              </a:xfrm>
              <a:prstGeom prst="rect">
                <a:avLst/>
              </a:prstGeom>
              <a:noFill/>
              <a:ln w="12700" cap="flat">
                <a:noFill/>
                <a:prstDash val="sysDot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CA" sz="24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Déontologie policière</a:t>
                </a:r>
              </a:p>
            </p:txBody>
          </p: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82150A64-2C04-47E5-4AA7-68EE5063A443}"/>
                </a:ext>
              </a:extLst>
            </p:cNvPr>
            <p:cNvGrpSpPr/>
            <p:nvPr/>
          </p:nvGrpSpPr>
          <p:grpSpPr>
            <a:xfrm>
              <a:off x="6048153" y="5958619"/>
              <a:ext cx="3266513" cy="3240000"/>
              <a:chOff x="6058706" y="5958619"/>
              <a:chExt cx="3533885" cy="3240000"/>
            </a:xfrm>
          </p:grpSpPr>
          <p:sp>
            <p:nvSpPr>
              <p:cNvPr id="20" name="Organigramme : Connecteur 19">
                <a:extLst>
                  <a:ext uri="{FF2B5EF4-FFF2-40B4-BE49-F238E27FC236}">
                    <a16:creationId xmlns:a16="http://schemas.microsoft.com/office/drawing/2014/main" id="{D5102551-70B3-C934-BC69-8EB7AB06F2EE}"/>
                  </a:ext>
                </a:extLst>
              </p:cNvPr>
              <p:cNvSpPr/>
              <p:nvPr/>
            </p:nvSpPr>
            <p:spPr>
              <a:xfrm>
                <a:off x="6087391" y="5958619"/>
                <a:ext cx="3505200" cy="3240000"/>
              </a:xfrm>
              <a:prstGeom prst="flowChartConnector">
                <a:avLst/>
              </a:prstGeom>
              <a:solidFill>
                <a:srgbClr val="DCE6F2"/>
              </a:solidFill>
              <a:ln w="57150" cap="flat">
                <a:solidFill>
                  <a:srgbClr val="000000"/>
                </a:solidFill>
                <a:prstDash val="solid"/>
                <a:round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fr-CA" sz="3000" b="0" i="0" u="none" strike="noStrike" cap="none" spc="0" normalizeH="0" baseline="0">
                  <a:ln>
                    <a:noFill/>
                  </a:ln>
                  <a:solidFill>
                    <a:srgbClr val="939393"/>
                  </a:solidFill>
                  <a:effectLst/>
                  <a:uFillTx/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6C6D248-757B-FC88-6255-23FAE47B2818}"/>
                  </a:ext>
                </a:extLst>
              </p:cNvPr>
              <p:cNvSpPr txBox="1"/>
              <p:nvPr/>
            </p:nvSpPr>
            <p:spPr>
              <a:xfrm>
                <a:off x="6058706" y="7199180"/>
                <a:ext cx="3505200" cy="6935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CA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Police</a:t>
                </a:r>
              </a:p>
            </p:txBody>
          </p:sp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25F44C1A-FBB8-1A95-31A2-7A93737F7BA1}"/>
              </a:ext>
            </a:extLst>
          </p:cNvPr>
          <p:cNvSpPr/>
          <p:nvPr/>
        </p:nvSpPr>
        <p:spPr>
          <a:xfrm>
            <a:off x="8062763" y="5905498"/>
            <a:ext cx="3600000" cy="3600000"/>
          </a:xfrm>
          <a:prstGeom prst="rect">
            <a:avLst/>
          </a:prstGeom>
          <a:solidFill>
            <a:srgbClr val="D4B200"/>
          </a:solidFill>
          <a:ln w="57150" cap="flat">
            <a:solidFill>
              <a:srgbClr val="DCE6F2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CA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Intimidation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108C5AF-1C66-BAE8-5887-FD023CE7141D}"/>
              </a:ext>
            </a:extLst>
          </p:cNvPr>
          <p:cNvSpPr/>
          <p:nvPr/>
        </p:nvSpPr>
        <p:spPr>
          <a:xfrm>
            <a:off x="12529988" y="5905498"/>
            <a:ext cx="3600000" cy="3600000"/>
          </a:xfrm>
          <a:prstGeom prst="rect">
            <a:avLst/>
          </a:prstGeom>
          <a:solidFill>
            <a:srgbClr val="FFDC0E"/>
          </a:solidFill>
          <a:ln w="57150" cap="flat">
            <a:solidFill>
              <a:srgbClr val="DCE6F2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CA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Incivilité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D7F320B0-07A3-D70F-BDA2-D0ECD1CFC97B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46717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2287B-8BEF-D496-59AB-2A666867D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Image 6">
            <a:extLst>
              <a:ext uri="{FF2B5EF4-FFF2-40B4-BE49-F238E27FC236}">
                <a16:creationId xmlns:a16="http://schemas.microsoft.com/office/drawing/2014/main" id="{9F4C4F28-2E29-68DA-099F-3CF887DD75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9FBA4A4-3858-EDD2-0C89-17A8C4C2E1F5}"/>
              </a:ext>
            </a:extLst>
          </p:cNvPr>
          <p:cNvSpPr txBox="1"/>
          <p:nvPr/>
        </p:nvSpPr>
        <p:spPr>
          <a:xfrm>
            <a:off x="1185488" y="1380569"/>
            <a:ext cx="12282862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6000" u="sng" kern="1200" dirty="0">
                <a:solidFill>
                  <a:prstClr val="black"/>
                </a:solidFill>
                <a:uFill>
                  <a:solidFill>
                    <a:srgbClr val="FFDD00"/>
                  </a:solidFill>
                </a:uFill>
                <a:latin typeface="Barlow Condensed Medium" panose="00000606000000000000" pitchFamily="2" charset="0"/>
                <a:ea typeface="Calibri"/>
                <a:cs typeface="Calibri"/>
              </a:rPr>
              <a:t>Se protéger au quotidien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58D8D00-1927-3B4C-F049-38FAB132F108}"/>
              </a:ext>
            </a:extLst>
          </p:cNvPr>
          <p:cNvSpPr txBox="1"/>
          <p:nvPr/>
        </p:nvSpPr>
        <p:spPr>
          <a:xfrm>
            <a:off x="6319832" y="2828290"/>
            <a:ext cx="11744336" cy="113877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« Chaque tension mérite notre attention. »</a:t>
            </a:r>
            <a:br>
              <a:rPr kumimoji="0" lang="fr-C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</a:br>
            <a:r>
              <a:rPr kumimoji="0" lang="fr-C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– Rose-Marie Charest, Sommet sur la démocratie municipale de l’UMQ, 2024</a:t>
            </a:r>
            <a:endParaRPr kumimoji="0" lang="fr-CA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pic>
        <p:nvPicPr>
          <p:cNvPr id="7" name="Bildplatzhalter 1">
            <a:extLst>
              <a:ext uri="{FF2B5EF4-FFF2-40B4-BE49-F238E27FC236}">
                <a16:creationId xmlns:a16="http://schemas.microsoft.com/office/drawing/2014/main" id="{A25BFA1D-58B0-C70A-91EB-228E42CF0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646" y="4326919"/>
            <a:ext cx="11689854" cy="445712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Bildplatzhalter 2">
            <a:extLst>
              <a:ext uri="{FF2B5EF4-FFF2-40B4-BE49-F238E27FC236}">
                <a16:creationId xmlns:a16="http://schemas.microsoft.com/office/drawing/2014/main" id="{863F31E2-C52C-6826-4852-AB875D76D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16020" y="4318148"/>
            <a:ext cx="3564000" cy="461126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Bildplatzhalter 5">
            <a:extLst>
              <a:ext uri="{FF2B5EF4-FFF2-40B4-BE49-F238E27FC236}">
                <a16:creationId xmlns:a16="http://schemas.microsoft.com/office/drawing/2014/main" id="{EC17F60E-8C97-0F2C-DA61-4BC137F36B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16020" y="9105798"/>
            <a:ext cx="3564000" cy="462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Bildplatzhalter 2">
            <a:extLst>
              <a:ext uri="{FF2B5EF4-FFF2-40B4-BE49-F238E27FC236}">
                <a16:creationId xmlns:a16="http://schemas.microsoft.com/office/drawing/2014/main" id="{DF41A14A-F010-E4CA-B707-350DB774C7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67447" y="4320255"/>
            <a:ext cx="6197820" cy="464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Bildplatzhalter 5">
            <a:extLst>
              <a:ext uri="{FF2B5EF4-FFF2-40B4-BE49-F238E27FC236}">
                <a16:creationId xmlns:a16="http://schemas.microsoft.com/office/drawing/2014/main" id="{57A8BB85-37C9-5282-EE52-253874FF6E0F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85962" y="9067698"/>
            <a:ext cx="6192000" cy="4644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AB638D6-4C7C-7339-AC15-CD94351AA657}"/>
              </a:ext>
            </a:extLst>
          </p:cNvPr>
          <p:cNvSpPr txBox="1"/>
          <p:nvPr/>
        </p:nvSpPr>
        <p:spPr>
          <a:xfrm>
            <a:off x="1441284" y="8960813"/>
            <a:ext cx="8515350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400" hangingPunct="1">
              <a:lnSpc>
                <a:spcPct val="100000"/>
              </a:lnSpc>
            </a:pPr>
            <a:r>
              <a:rPr lang="fr-CA" sz="3600" b="1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Des outils conçus par la SQ pour :</a:t>
            </a:r>
          </a:p>
          <a:p>
            <a:pPr marL="571500" indent="-571500" defTabSz="914400" hangingPunct="1">
              <a:lnSpc>
                <a:spcPct val="100000"/>
              </a:lnSpc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600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vous guider dans la prise de mesures de sécurité personnelle au quotidien</a:t>
            </a:r>
          </a:p>
          <a:p>
            <a:pPr marL="571500" indent="-571500" defTabSz="914400" hangingPunct="1">
              <a:lnSpc>
                <a:spcPct val="100000"/>
              </a:lnSpc>
              <a:buClr>
                <a:srgbClr val="D4B200"/>
              </a:buClr>
              <a:buFont typeface="Wingdings" panose="05000000000000000000" pitchFamily="2" charset="2"/>
              <a:buChar char="§"/>
            </a:pPr>
            <a:r>
              <a:rPr lang="fr-CA" sz="3600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contribuer à la sensibilisation au phénomène de l’intimidation et de la violence</a:t>
            </a:r>
          </a:p>
          <a:p>
            <a:pPr defTabSz="914400" hangingPunct="1">
              <a:lnSpc>
                <a:spcPct val="100000"/>
              </a:lnSpc>
              <a:buClr>
                <a:srgbClr val="D4B200"/>
              </a:buClr>
            </a:pPr>
            <a:r>
              <a:rPr lang="fr-CA" sz="3600" kern="120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D’autres s’ajouteront!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BBF02DE0-A33A-9457-0476-CAF66B79653C}"/>
              </a:ext>
            </a:extLst>
          </p:cNvPr>
          <p:cNvSpPr/>
          <p:nvPr/>
        </p:nvSpPr>
        <p:spPr>
          <a:xfrm>
            <a:off x="22312226" y="-176771"/>
            <a:ext cx="895508" cy="2243139"/>
          </a:xfrm>
          <a:custGeom>
            <a:avLst/>
            <a:gdLst/>
            <a:ahLst/>
            <a:cxnLst/>
            <a:rect l="l" t="t" r="r" b="b"/>
            <a:pathLst>
              <a:path w="1194011" h="3211641">
                <a:moveTo>
                  <a:pt x="0" y="0"/>
                </a:moveTo>
                <a:lnTo>
                  <a:pt x="1194011" y="0"/>
                </a:lnTo>
                <a:lnTo>
                  <a:pt x="1194011" y="3211641"/>
                </a:lnTo>
                <a:lnTo>
                  <a:pt x="0" y="32116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2072" r="-12072"/>
            </a:stretch>
          </a:blipFill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650836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939393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93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939393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939393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93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939393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939393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989</Words>
  <Application>Microsoft Office PowerPoint</Application>
  <PresentationFormat>Personnalisé</PresentationFormat>
  <Paragraphs>136</Paragraphs>
  <Slides>11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1" baseType="lpstr">
      <vt:lpstr>Aptos</vt:lpstr>
      <vt:lpstr>Arial</vt:lpstr>
      <vt:lpstr>Barlow Condensed Medium</vt:lpstr>
      <vt:lpstr>Calibri</vt:lpstr>
      <vt:lpstr>Helvetica</vt:lpstr>
      <vt:lpstr>Helvetica Light</vt:lpstr>
      <vt:lpstr>Lucida Grande</vt:lpstr>
      <vt:lpstr>Montserrat Semi Bold</vt:lpstr>
      <vt:lpstr>Wingdings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Belley,Myriam</dc:creator>
  <cp:lastModifiedBy>Dodier,Michel</cp:lastModifiedBy>
  <cp:revision>55</cp:revision>
  <dcterms:modified xsi:type="dcterms:W3CDTF">2026-01-13T14:35:37Z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WatermarkLocations">
    <vt:lpwstr>White:8</vt:lpwstr>
  </property>
  <property fmtid="{D5CDD505-2E9C-101B-9397-08002B2CF9AE}" pid="3" name="ClassificationWatermarkText">
    <vt:lpwstr>CONFIDENTIEL</vt:lpwstr>
  </property>
  <property fmtid="{D5CDD505-2E9C-101B-9397-08002B2CF9AE}" pid="4" name="MSIP_Label_b6533efc-3aaa-4aa9-beab-4dfa14673256_Enabled">
    <vt:lpwstr>true</vt:lpwstr>
  </property>
  <property fmtid="{D5CDD505-2E9C-101B-9397-08002B2CF9AE}" pid="5" name="MSIP_Label_b6533efc-3aaa-4aa9-beab-4dfa14673256_SetDate">
    <vt:lpwstr>2023-12-13T21:17:40Z</vt:lpwstr>
  </property>
  <property fmtid="{D5CDD505-2E9C-101B-9397-08002B2CF9AE}" pid="6" name="MSIP_Label_b6533efc-3aaa-4aa9-beab-4dfa14673256_Method">
    <vt:lpwstr>Privileged</vt:lpwstr>
  </property>
  <property fmtid="{D5CDD505-2E9C-101B-9397-08002B2CF9AE}" pid="7" name="MSIP_Label_b6533efc-3aaa-4aa9-beab-4dfa14673256_Name">
    <vt:lpwstr>Public</vt:lpwstr>
  </property>
  <property fmtid="{D5CDD505-2E9C-101B-9397-08002B2CF9AE}" pid="8" name="MSIP_Label_b6533efc-3aaa-4aa9-beab-4dfa14673256_SiteId">
    <vt:lpwstr>9c54d7cb-4d0a-402f-8014-be5d148fb287</vt:lpwstr>
  </property>
  <property fmtid="{D5CDD505-2E9C-101B-9397-08002B2CF9AE}" pid="9" name="MSIP_Label_b6533efc-3aaa-4aa9-beab-4dfa14673256_ActionId">
    <vt:lpwstr>638c088d-b4a6-4c43-8498-ad1b7e6a1e98</vt:lpwstr>
  </property>
  <property fmtid="{D5CDD505-2E9C-101B-9397-08002B2CF9AE}" pid="10" name="MSIP_Label_b6533efc-3aaa-4aa9-beab-4dfa14673256_ContentBits">
    <vt:lpwstr>1</vt:lpwstr>
  </property>
  <property fmtid="{D5CDD505-2E9C-101B-9397-08002B2CF9AE}" pid="11" name="ClassificationContentMarkingHeaderLocations">
    <vt:lpwstr>White:7</vt:lpwstr>
  </property>
  <property fmtid="{D5CDD505-2E9C-101B-9397-08002B2CF9AE}" pid="12" name="ClassificationContentMarkingHeaderText">
    <vt:lpwstr>Confidentialité : 0 (Public)</vt:lpwstr>
  </property>
</Properties>
</file>