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50"/>
  </p:notesMasterIdLst>
  <p:sldIdLst>
    <p:sldId id="257" r:id="rId6"/>
    <p:sldId id="264" r:id="rId7"/>
    <p:sldId id="262" r:id="rId8"/>
    <p:sldId id="258" r:id="rId9"/>
    <p:sldId id="263" r:id="rId10"/>
    <p:sldId id="269" r:id="rId11"/>
    <p:sldId id="270" r:id="rId12"/>
    <p:sldId id="271" r:id="rId13"/>
    <p:sldId id="276" r:id="rId14"/>
    <p:sldId id="277" r:id="rId15"/>
    <p:sldId id="278" r:id="rId16"/>
    <p:sldId id="279" r:id="rId17"/>
    <p:sldId id="280" r:id="rId18"/>
    <p:sldId id="281" r:id="rId19"/>
    <p:sldId id="282" r:id="rId20"/>
    <p:sldId id="283" r:id="rId21"/>
    <p:sldId id="284" r:id="rId22"/>
    <p:sldId id="286" r:id="rId23"/>
    <p:sldId id="287" r:id="rId24"/>
    <p:sldId id="289" r:id="rId25"/>
    <p:sldId id="285" r:id="rId26"/>
    <p:sldId id="272" r:id="rId27"/>
    <p:sldId id="290" r:id="rId28"/>
    <p:sldId id="315" r:id="rId29"/>
    <p:sldId id="291" r:id="rId30"/>
    <p:sldId id="274" r:id="rId31"/>
    <p:sldId id="293" r:id="rId32"/>
    <p:sldId id="294" r:id="rId33"/>
    <p:sldId id="295" r:id="rId34"/>
    <p:sldId id="296" r:id="rId35"/>
    <p:sldId id="275" r:id="rId36"/>
    <p:sldId id="297" r:id="rId37"/>
    <p:sldId id="298" r:id="rId38"/>
    <p:sldId id="323" r:id="rId39"/>
    <p:sldId id="299" r:id="rId40"/>
    <p:sldId id="300" r:id="rId41"/>
    <p:sldId id="301" r:id="rId42"/>
    <p:sldId id="303" r:id="rId43"/>
    <p:sldId id="304" r:id="rId44"/>
    <p:sldId id="305" r:id="rId45"/>
    <p:sldId id="306" r:id="rId46"/>
    <p:sldId id="307" r:id="rId47"/>
    <p:sldId id="308" r:id="rId48"/>
    <p:sldId id="310" r:id="rId4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8E8"/>
    <a:srgbClr val="E9EDF4"/>
    <a:srgbClr val="5457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2" d="100"/>
          <a:sy n="112" d="100"/>
        </p:scale>
        <p:origin x="55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ves Kirouac" userId="c27cf57f-a8ed-4d5b-8259-c490a8918055" providerId="ADAL" clId="{A44F2143-9C02-434B-8E8F-0CE3BA687582}"/>
    <pc:docChg chg="delSld modSld">
      <pc:chgData name="Yves Kirouac" userId="c27cf57f-a8ed-4d5b-8259-c490a8918055" providerId="ADAL" clId="{A44F2143-9C02-434B-8E8F-0CE3BA687582}" dt="2023-11-07T20:19:16.315" v="23" actId="47"/>
      <pc:docMkLst>
        <pc:docMk/>
      </pc:docMkLst>
      <pc:sldChg chg="modSp mod">
        <pc:chgData name="Yves Kirouac" userId="c27cf57f-a8ed-4d5b-8259-c490a8918055" providerId="ADAL" clId="{A44F2143-9C02-434B-8E8F-0CE3BA687582}" dt="2023-11-07T20:18:54.666" v="11" actId="20577"/>
        <pc:sldMkLst>
          <pc:docMk/>
          <pc:sldMk cId="310774593" sldId="257"/>
        </pc:sldMkLst>
        <pc:spChg chg="mod">
          <ac:chgData name="Yves Kirouac" userId="c27cf57f-a8ed-4d5b-8259-c490a8918055" providerId="ADAL" clId="{A44F2143-9C02-434B-8E8F-0CE3BA687582}" dt="2023-11-07T20:18:54.666" v="11" actId="20577"/>
          <ac:spMkLst>
            <pc:docMk/>
            <pc:sldMk cId="310774593" sldId="257"/>
            <ac:spMk id="8" creationId="{FBFDDF4E-7082-2731-AC5A-43E11B4C089F}"/>
          </ac:spMkLst>
        </pc:spChg>
      </pc:sldChg>
      <pc:sldChg chg="del">
        <pc:chgData name="Yves Kirouac" userId="c27cf57f-a8ed-4d5b-8259-c490a8918055" providerId="ADAL" clId="{A44F2143-9C02-434B-8E8F-0CE3BA687582}" dt="2023-11-07T20:19:03.707" v="12" actId="47"/>
        <pc:sldMkLst>
          <pc:docMk/>
          <pc:sldMk cId="1449708265" sldId="273"/>
        </pc:sldMkLst>
      </pc:sldChg>
      <pc:sldChg chg="del">
        <pc:chgData name="Yves Kirouac" userId="c27cf57f-a8ed-4d5b-8259-c490a8918055" providerId="ADAL" clId="{A44F2143-9C02-434B-8E8F-0CE3BA687582}" dt="2023-11-07T20:19:05.197" v="14" actId="47"/>
        <pc:sldMkLst>
          <pc:docMk/>
          <pc:sldMk cId="3911603221" sldId="311"/>
        </pc:sldMkLst>
      </pc:sldChg>
      <pc:sldChg chg="del">
        <pc:chgData name="Yves Kirouac" userId="c27cf57f-a8ed-4d5b-8259-c490a8918055" providerId="ADAL" clId="{A44F2143-9C02-434B-8E8F-0CE3BA687582}" dt="2023-11-07T20:19:06.484" v="16" actId="47"/>
        <pc:sldMkLst>
          <pc:docMk/>
          <pc:sldMk cId="592148126" sldId="312"/>
        </pc:sldMkLst>
      </pc:sldChg>
      <pc:sldChg chg="del">
        <pc:chgData name="Yves Kirouac" userId="c27cf57f-a8ed-4d5b-8259-c490a8918055" providerId="ADAL" clId="{A44F2143-9C02-434B-8E8F-0CE3BA687582}" dt="2023-11-07T20:19:07.965" v="18" actId="47"/>
        <pc:sldMkLst>
          <pc:docMk/>
          <pc:sldMk cId="2750614091" sldId="313"/>
        </pc:sldMkLst>
      </pc:sldChg>
      <pc:sldChg chg="del">
        <pc:chgData name="Yves Kirouac" userId="c27cf57f-a8ed-4d5b-8259-c490a8918055" providerId="ADAL" clId="{A44F2143-9C02-434B-8E8F-0CE3BA687582}" dt="2023-11-07T20:19:11.766" v="20" actId="47"/>
        <pc:sldMkLst>
          <pc:docMk/>
          <pc:sldMk cId="2199750436" sldId="314"/>
        </pc:sldMkLst>
      </pc:sldChg>
      <pc:sldChg chg="del">
        <pc:chgData name="Yves Kirouac" userId="c27cf57f-a8ed-4d5b-8259-c490a8918055" providerId="ADAL" clId="{A44F2143-9C02-434B-8E8F-0CE3BA687582}" dt="2023-11-07T20:19:04.362" v="13" actId="47"/>
        <pc:sldMkLst>
          <pc:docMk/>
          <pc:sldMk cId="2854312241" sldId="316"/>
        </pc:sldMkLst>
      </pc:sldChg>
      <pc:sldChg chg="del">
        <pc:chgData name="Yves Kirouac" userId="c27cf57f-a8ed-4d5b-8259-c490a8918055" providerId="ADAL" clId="{A44F2143-9C02-434B-8E8F-0CE3BA687582}" dt="2023-11-07T20:19:05.759" v="15" actId="47"/>
        <pc:sldMkLst>
          <pc:docMk/>
          <pc:sldMk cId="2116500038" sldId="317"/>
        </pc:sldMkLst>
      </pc:sldChg>
      <pc:sldChg chg="del">
        <pc:chgData name="Yves Kirouac" userId="c27cf57f-a8ed-4d5b-8259-c490a8918055" providerId="ADAL" clId="{A44F2143-9C02-434B-8E8F-0CE3BA687582}" dt="2023-11-07T20:19:07.099" v="17" actId="47"/>
        <pc:sldMkLst>
          <pc:docMk/>
          <pc:sldMk cId="2143264660" sldId="318"/>
        </pc:sldMkLst>
      </pc:sldChg>
      <pc:sldChg chg="del">
        <pc:chgData name="Yves Kirouac" userId="c27cf57f-a8ed-4d5b-8259-c490a8918055" providerId="ADAL" clId="{A44F2143-9C02-434B-8E8F-0CE3BA687582}" dt="2023-11-07T20:19:09.949" v="19" actId="47"/>
        <pc:sldMkLst>
          <pc:docMk/>
          <pc:sldMk cId="1502222351" sldId="319"/>
        </pc:sldMkLst>
      </pc:sldChg>
      <pc:sldChg chg="del">
        <pc:chgData name="Yves Kirouac" userId="c27cf57f-a8ed-4d5b-8259-c490a8918055" providerId="ADAL" clId="{A44F2143-9C02-434B-8E8F-0CE3BA687582}" dt="2023-11-07T20:19:12.915" v="21" actId="47"/>
        <pc:sldMkLst>
          <pc:docMk/>
          <pc:sldMk cId="3029320990" sldId="320"/>
        </pc:sldMkLst>
      </pc:sldChg>
      <pc:sldChg chg="del">
        <pc:chgData name="Yves Kirouac" userId="c27cf57f-a8ed-4d5b-8259-c490a8918055" providerId="ADAL" clId="{A44F2143-9C02-434B-8E8F-0CE3BA687582}" dt="2023-11-07T20:19:15.682" v="22" actId="47"/>
        <pc:sldMkLst>
          <pc:docMk/>
          <pc:sldMk cId="975296678" sldId="321"/>
        </pc:sldMkLst>
      </pc:sldChg>
      <pc:sldChg chg="del">
        <pc:chgData name="Yves Kirouac" userId="c27cf57f-a8ed-4d5b-8259-c490a8918055" providerId="ADAL" clId="{A44F2143-9C02-434B-8E8F-0CE3BA687582}" dt="2023-11-07T20:19:16.315" v="23" actId="47"/>
        <pc:sldMkLst>
          <pc:docMk/>
          <pc:sldMk cId="353774347" sldId="32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5752864664641181"/>
          <c:y val="0.35254129970681897"/>
          <c:w val="0.83797053487797646"/>
          <c:h val="0.44854760306631103"/>
        </c:manualLayout>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506A-4502-B590-A6B3AE572EDA}"/>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506A-4502-B590-A6B3AE572EDA}"/>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506A-4502-B590-A6B3AE572EDA}"/>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506A-4502-B590-A6B3AE572EDA}"/>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506A-4502-B590-A6B3AE572EDA}"/>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506A-4502-B590-A6B3AE572EDA}"/>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506A-4502-B590-A6B3AE572EDA}"/>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506A-4502-B590-A6B3AE572EDA}"/>
              </c:ext>
            </c:extLst>
          </c:dPt>
          <c:dLbls>
            <c:dLbl>
              <c:idx val="0"/>
              <c:layout>
                <c:manualLayout>
                  <c:x val="-0.25862387154335575"/>
                  <c:y val="-7.8489661150244347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bg1"/>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06A-4502-B590-A6B3AE572EDA}"/>
                </c:ext>
              </c:extLst>
            </c:dLbl>
            <c:dLbl>
              <c:idx val="1"/>
              <c:layout>
                <c:manualLayout>
                  <c:x val="0.16954122766225224"/>
                  <c:y val="6.8715414612952427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06A-4502-B590-A6B3AE572EDA}"/>
                </c:ext>
              </c:extLst>
            </c:dLbl>
            <c:dLbl>
              <c:idx val="2"/>
              <c:layout>
                <c:manualLayout>
                  <c:x val="0.2472675787371566"/>
                  <c:y val="0.1576225298721616"/>
                </c:manualLayout>
              </c:layout>
              <c:spPr>
                <a:noFill/>
                <a:ln>
                  <a:noFill/>
                </a:ln>
                <a:effectLst/>
              </c:spPr>
              <c:txPr>
                <a:bodyPr rot="0" spcFirstLastPara="1" vertOverflow="ellipsis" vert="horz" wrap="square" lIns="38100" tIns="19050" rIns="38100" bIns="19050" anchor="ctr" anchorCtr="1">
                  <a:noAutofit/>
                </a:bodyPr>
                <a:lstStyle/>
                <a:p>
                  <a:pPr>
                    <a:defRPr sz="1000" b="1" i="0" u="none" strike="noStrike" kern="1200" spc="0" baseline="0">
                      <a:solidFill>
                        <a:schemeClr val="accent3"/>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15:layout>
                    <c:manualLayout>
                      <c:w val="0.38596876010359471"/>
                      <c:h val="8.3565722430808231E-2"/>
                    </c:manualLayout>
                  </c15:layout>
                </c:ext>
                <c:ext xmlns:c16="http://schemas.microsoft.com/office/drawing/2014/chart" uri="{C3380CC4-5D6E-409C-BE32-E72D297353CC}">
                  <c16:uniqueId val="{00000005-506A-4502-B590-A6B3AE572EDA}"/>
                </c:ext>
              </c:extLst>
            </c:dLbl>
            <c:dLbl>
              <c:idx val="3"/>
              <c:layout>
                <c:manualLayout>
                  <c:x val="-0.10273383966950525"/>
                  <c:y val="0.15285560797608805"/>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506A-4502-B590-A6B3AE572EDA}"/>
                </c:ext>
              </c:extLst>
            </c:dLbl>
            <c:dLbl>
              <c:idx val="4"/>
              <c:layout>
                <c:manualLayout>
                  <c:x val="-0.16369600834104439"/>
                  <c:y val="7.3698239559899542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506A-4502-B590-A6B3AE572EDA}"/>
                </c:ext>
              </c:extLst>
            </c:dLbl>
            <c:dLbl>
              <c:idx val="5"/>
              <c:layout>
                <c:manualLayout>
                  <c:x val="-7.3246479349925883E-2"/>
                  <c:y val="-4.6402595278455333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15:layout>
                    <c:manualLayout>
                      <c:w val="0.29952946955196297"/>
                      <c:h val="0.10813180228410811"/>
                    </c:manualLayout>
                  </c15:layout>
                </c:ext>
                <c:ext xmlns:c16="http://schemas.microsoft.com/office/drawing/2014/chart" uri="{C3380CC4-5D6E-409C-BE32-E72D297353CC}">
                  <c16:uniqueId val="{0000000B-506A-4502-B590-A6B3AE572EDA}"/>
                </c:ext>
              </c:extLst>
            </c:dLbl>
            <c:dLbl>
              <c:idx val="6"/>
              <c:layout>
                <c:manualLayout>
                  <c:x val="0.28223838745018143"/>
                  <c:y val="4.0318349937916428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bg1"/>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15:layout>
                    <c:manualLayout>
                      <c:w val="0.27678517491930543"/>
                      <c:h val="0.10054701094521516"/>
                    </c:manualLayout>
                  </c15:layout>
                </c:ext>
                <c:ext xmlns:c16="http://schemas.microsoft.com/office/drawing/2014/chart" uri="{C3380CC4-5D6E-409C-BE32-E72D297353CC}">
                  <c16:uniqueId val="{0000000D-506A-4502-B590-A6B3AE572EDA}"/>
                </c:ext>
              </c:extLst>
            </c:dLbl>
            <c:dLbl>
              <c:idx val="7"/>
              <c:layout>
                <c:manualLayout>
                  <c:x val="0.10749573718989755"/>
                  <c:y val="-7.7792586202116307E-2"/>
                </c:manualLayout>
              </c:layout>
              <c:spPr>
                <a:noFill/>
                <a:ln>
                  <a:noFill/>
                </a:ln>
                <a:effectLst/>
              </c:spPr>
              <c:txPr>
                <a:bodyPr rot="0" spcFirstLastPara="1" vertOverflow="ellipsis" vert="horz" wrap="square" lIns="38100" tIns="19050" rIns="38100" bIns="19050" anchor="ctr" anchorCtr="1">
                  <a:noAutofit/>
                </a:bodyPr>
                <a:lstStyle/>
                <a:p>
                  <a:pPr>
                    <a:defRPr sz="1000" b="1" i="0" u="none" strike="noStrike" kern="1200" spc="0" baseline="0">
                      <a:solidFill>
                        <a:schemeClr val="accent2">
                          <a:lumMod val="60000"/>
                        </a:schemeClr>
                      </a:solidFill>
                      <a:latin typeface="+mn-lt"/>
                      <a:ea typeface="+mn-ea"/>
                      <a:cs typeface="+mn-cs"/>
                    </a:defRPr>
                  </a:pPr>
                  <a:endParaRPr lang="fr-FR"/>
                </a:p>
              </c:txPr>
              <c:dLblPos val="bestFit"/>
              <c:showLegendKey val="0"/>
              <c:showVal val="0"/>
              <c:showCatName val="1"/>
              <c:showSerName val="0"/>
              <c:showPercent val="1"/>
              <c:showBubbleSize val="0"/>
              <c:extLst>
                <c:ext xmlns:c15="http://schemas.microsoft.com/office/drawing/2012/chart" uri="{CE6537A1-D6FC-4f65-9D91-7224C49458BB}">
                  <c15:layout>
                    <c:manualLayout>
                      <c:w val="0.33691044768900447"/>
                      <c:h val="8.3565722430808231E-2"/>
                    </c:manualLayout>
                  </c15:layout>
                </c:ext>
                <c:ext xmlns:c16="http://schemas.microsoft.com/office/drawing/2014/chart" uri="{C3380CC4-5D6E-409C-BE32-E72D297353CC}">
                  <c16:uniqueId val="{0000000F-506A-4502-B590-A6B3AE572EDA}"/>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'[Calcul écarts sommaires avant et après dépôt MRC les Appalaches.xlsx]St-Julien'!$C$5:$C$12</c:f>
              <c:strCache>
                <c:ptCount val="8"/>
                <c:pt idx="0">
                  <c:v>Résidentielle</c:v>
                </c:pt>
                <c:pt idx="1">
                  <c:v>Industrielle</c:v>
                </c:pt>
                <c:pt idx="2">
                  <c:v>Transport, services publiques</c:v>
                </c:pt>
                <c:pt idx="3">
                  <c:v>Commerciale</c:v>
                </c:pt>
                <c:pt idx="4">
                  <c:v>Services</c:v>
                </c:pt>
                <c:pt idx="5">
                  <c:v>Culturelle, récréative, loisirs</c:v>
                </c:pt>
                <c:pt idx="6">
                  <c:v>Agriculture, forêts, mines</c:v>
                </c:pt>
                <c:pt idx="7">
                  <c:v>Immeubles non-exploités</c:v>
                </c:pt>
              </c:strCache>
            </c:strRef>
          </c:cat>
          <c:val>
            <c:numRef>
              <c:f>'[Calcul écarts sommaires avant et après dépôt MRC les Appalaches.xlsx]St-Julien'!$D$5:$D$12</c:f>
              <c:numCache>
                <c:formatCode>0%</c:formatCode>
                <c:ptCount val="8"/>
                <c:pt idx="0">
                  <c:v>0.58832983645362602</c:v>
                </c:pt>
                <c:pt idx="1">
                  <c:v>0</c:v>
                </c:pt>
                <c:pt idx="2">
                  <c:v>1.0524262965353993E-3</c:v>
                </c:pt>
                <c:pt idx="3">
                  <c:v>7.4757011692131127E-3</c:v>
                </c:pt>
                <c:pt idx="4">
                  <c:v>1.2272702819023026E-2</c:v>
                </c:pt>
                <c:pt idx="5">
                  <c:v>0</c:v>
                </c:pt>
                <c:pt idx="6">
                  <c:v>0.37202428986442865</c:v>
                </c:pt>
                <c:pt idx="7">
                  <c:v>1.8845043397173803E-2</c:v>
                </c:pt>
              </c:numCache>
            </c:numRef>
          </c:val>
          <c:extLst>
            <c:ext xmlns:c16="http://schemas.microsoft.com/office/drawing/2014/chart" uri="{C3380CC4-5D6E-409C-BE32-E72D297353CC}">
              <c16:uniqueId val="{00000010-506A-4502-B590-A6B3AE572EDA}"/>
            </c:ext>
          </c:extLst>
        </c:ser>
        <c:dLbls>
          <c:dLblPos val="outEnd"/>
          <c:showLegendKey val="0"/>
          <c:showVal val="1"/>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A846BE-51A9-4BA7-9258-ECFAE05E7F40}" type="doc">
      <dgm:prSet loTypeId="urn:microsoft.com/office/officeart/2016/7/layout/LinearArrowProcessNumbered#1" loCatId="process" qsTypeId="urn:microsoft.com/office/officeart/2005/8/quickstyle/simple1" qsCatId="simple" csTypeId="urn:microsoft.com/office/officeart/2005/8/colors/accent1_2" csCatId="accent1" phldr="1"/>
      <dgm:spPr/>
      <dgm:t>
        <a:bodyPr rtlCol="0"/>
        <a:lstStyle/>
        <a:p>
          <a:pPr rtl="0"/>
          <a:endParaRPr lang="en-US"/>
        </a:p>
      </dgm:t>
    </dgm:pt>
    <dgm:pt modelId="{D841507B-447A-43E4-A67A-78917CB1FB25}">
      <dgm:prSet custT="1"/>
      <dgm:spPr/>
      <dgm:t>
        <a:bodyPr rtlCol="0"/>
        <a:lstStyle/>
        <a:p>
          <a:pPr algn="l" rtl="0">
            <a:lnSpc>
              <a:spcPct val="100000"/>
            </a:lnSpc>
          </a:pPr>
          <a:r>
            <a:rPr lang="fr-CA" sz="1500" dirty="0"/>
            <a:t>Analyse des terrains (résidentiels, commerciaux, industriels et terres)</a:t>
          </a:r>
          <a:endParaRPr lang="fr-FR" sz="1500" noProof="0" dirty="0"/>
        </a:p>
      </dgm:t>
    </dgm:pt>
    <dgm:pt modelId="{09ECAFD9-77B4-411E-A0C6-BD2718D2ED19}" type="parTrans" cxnId="{89F99CCE-DD31-45EB-8368-0C474560C17C}">
      <dgm:prSet/>
      <dgm:spPr/>
      <dgm:t>
        <a:bodyPr rtlCol="0"/>
        <a:lstStyle/>
        <a:p>
          <a:pPr rtl="0"/>
          <a:endParaRPr lang="fr-FR" noProof="0" dirty="0"/>
        </a:p>
      </dgm:t>
    </dgm:pt>
    <dgm:pt modelId="{8A56963F-9458-4CF1-BA11-F6B59F6693C3}" type="sibTrans" cxnId="{89F99CCE-DD31-45EB-8368-0C474560C17C}">
      <dgm:prSet phldrT="1" phldr="0"/>
      <dgm:spPr/>
      <dgm:t>
        <a:bodyPr rtlCol="0"/>
        <a:lstStyle/>
        <a:p>
          <a:pPr rtl="0"/>
          <a:r>
            <a:rPr lang="fr-FR" noProof="0"/>
            <a:t>1</a:t>
          </a:r>
          <a:endParaRPr lang="fr-FR" noProof="0" dirty="0"/>
        </a:p>
      </dgm:t>
    </dgm:pt>
    <dgm:pt modelId="{AA8D6E5D-2291-4551-826E-2E8CD77EBBCD}">
      <dgm:prSet custT="1"/>
      <dgm:spPr/>
      <dgm:t>
        <a:bodyPr rtlCol="0"/>
        <a:lstStyle/>
        <a:p>
          <a:pPr rtl="0">
            <a:lnSpc>
              <a:spcPct val="100000"/>
            </a:lnSpc>
          </a:pPr>
          <a:r>
            <a:rPr lang="fr-CA" sz="1500" dirty="0"/>
            <a:t>Analyse par la méthode de comparaison (résidentiel et multifamilial)  et validation des résultats.</a:t>
          </a:r>
          <a:endParaRPr lang="fr-FR" sz="1500" noProof="0" dirty="0"/>
        </a:p>
      </dgm:t>
    </dgm:pt>
    <dgm:pt modelId="{8108D565-E010-4B90-8EC9-E6472FDB3D6F}" type="parTrans" cxnId="{55EAF420-E592-4A82-A62F-9D8CCEB249F3}">
      <dgm:prSet/>
      <dgm:spPr/>
      <dgm:t>
        <a:bodyPr rtlCol="0"/>
        <a:lstStyle/>
        <a:p>
          <a:pPr rtl="0"/>
          <a:endParaRPr lang="fr-FR" noProof="0" dirty="0"/>
        </a:p>
      </dgm:t>
    </dgm:pt>
    <dgm:pt modelId="{6D5F5307-B9A3-4224-A52C-70B5D7E58E7C}" type="sibTrans" cxnId="{55EAF420-E592-4A82-A62F-9D8CCEB249F3}">
      <dgm:prSet phldrT="2" phldr="0"/>
      <dgm:spPr/>
      <dgm:t>
        <a:bodyPr rtlCol="0"/>
        <a:lstStyle/>
        <a:p>
          <a:pPr rtl="0"/>
          <a:r>
            <a:rPr lang="fr-FR" noProof="0"/>
            <a:t>2</a:t>
          </a:r>
          <a:endParaRPr lang="fr-FR" noProof="0" dirty="0"/>
        </a:p>
      </dgm:t>
    </dgm:pt>
    <dgm:pt modelId="{BA0D1191-41B5-4E4E-98CA-BB121638FA27}">
      <dgm:prSet custT="1"/>
      <dgm:spPr/>
      <dgm:t>
        <a:bodyPr rtlCol="0"/>
        <a:lstStyle/>
        <a:p>
          <a:pPr rtl="0">
            <a:lnSpc>
              <a:spcPct val="100000"/>
            </a:lnSpc>
          </a:pPr>
          <a:r>
            <a:rPr lang="fr-CA" sz="1500" dirty="0"/>
            <a:t>Analyse par la méthode du coût (résidentiel, agricole, commercial, institutionnel et industriel).</a:t>
          </a:r>
          <a:endParaRPr lang="fr-FR" sz="1500" noProof="0" dirty="0"/>
        </a:p>
      </dgm:t>
    </dgm:pt>
    <dgm:pt modelId="{BF60A160-E127-4E75-A05F-AE196FFF76E3}" type="parTrans" cxnId="{11BC0A66-4F6B-4022-AC12-122A0951BEB5}">
      <dgm:prSet/>
      <dgm:spPr/>
      <dgm:t>
        <a:bodyPr rtlCol="0"/>
        <a:lstStyle/>
        <a:p>
          <a:pPr rtl="0"/>
          <a:endParaRPr lang="fr-FR" noProof="0" dirty="0"/>
        </a:p>
      </dgm:t>
    </dgm:pt>
    <dgm:pt modelId="{43A04663-B22C-4CA5-9BCF-3B42D70D691D}" type="sibTrans" cxnId="{11BC0A66-4F6B-4022-AC12-122A0951BEB5}">
      <dgm:prSet phldrT="3" phldr="0"/>
      <dgm:spPr/>
      <dgm:t>
        <a:bodyPr rtlCol="0"/>
        <a:lstStyle/>
        <a:p>
          <a:pPr rtl="0"/>
          <a:r>
            <a:rPr lang="fr-FR" noProof="0"/>
            <a:t>3</a:t>
          </a:r>
          <a:endParaRPr lang="fr-FR" noProof="0" dirty="0"/>
        </a:p>
      </dgm:t>
    </dgm:pt>
    <dgm:pt modelId="{55AD6682-19A1-4F15-920E-E13D92EB312E}">
      <dgm:prSet custT="1"/>
      <dgm:spPr/>
      <dgm:t>
        <a:bodyPr rtlCol="0"/>
        <a:lstStyle/>
        <a:p>
          <a:pPr rtl="0">
            <a:lnSpc>
              <a:spcPct val="100000"/>
            </a:lnSpc>
          </a:pPr>
          <a:r>
            <a:rPr lang="fr-CA" sz="1500" dirty="0"/>
            <a:t>Analyse par la méthode du revenu (multi résidentiel, commercial et industriel).</a:t>
          </a:r>
          <a:endParaRPr lang="fr-FR" sz="1500" noProof="0" dirty="0"/>
        </a:p>
      </dgm:t>
    </dgm:pt>
    <dgm:pt modelId="{0A1EE536-D200-411C-8FD0-7F23E7109629}" type="parTrans" cxnId="{522DD16F-B30D-40BA-AA70-7667AAFFD0AE}">
      <dgm:prSet/>
      <dgm:spPr/>
      <dgm:t>
        <a:bodyPr rtlCol="0"/>
        <a:lstStyle/>
        <a:p>
          <a:pPr rtl="0"/>
          <a:endParaRPr lang="fr-FR" noProof="0" dirty="0"/>
        </a:p>
      </dgm:t>
    </dgm:pt>
    <dgm:pt modelId="{6DA0DC7B-EEAC-48D5-8C2F-256705FA5618}" type="sibTrans" cxnId="{522DD16F-B30D-40BA-AA70-7667AAFFD0AE}">
      <dgm:prSet phldrT="4" phldr="0"/>
      <dgm:spPr/>
      <dgm:t>
        <a:bodyPr rtlCol="0"/>
        <a:lstStyle/>
        <a:p>
          <a:pPr rtl="0"/>
          <a:r>
            <a:rPr lang="fr-FR" noProof="0"/>
            <a:t>4</a:t>
          </a:r>
          <a:endParaRPr lang="fr-FR" noProof="0" dirty="0"/>
        </a:p>
      </dgm:t>
    </dgm:pt>
    <dgm:pt modelId="{1F20ABF3-642B-4EA2-9497-67153B1D953A}">
      <dgm:prSet custT="1"/>
      <dgm:spPr/>
      <dgm:t>
        <a:bodyPr rtlCol="0"/>
        <a:lstStyle/>
        <a:p>
          <a:pPr rtl="0">
            <a:lnSpc>
              <a:spcPct val="100000"/>
            </a:lnSpc>
          </a:pPr>
          <a:r>
            <a:rPr lang="fr-CA" sz="1500" dirty="0"/>
            <a:t>Conciliation et la validation des valeurs.</a:t>
          </a:r>
          <a:endParaRPr lang="fr-FR" sz="1500" noProof="0" dirty="0"/>
        </a:p>
      </dgm:t>
    </dgm:pt>
    <dgm:pt modelId="{FE5BB2D4-8C6C-4733-A4F4-BB908B5819C2}" type="parTrans" cxnId="{EF2C8C7A-25B0-4A45-86CA-AD1B06A26E26}">
      <dgm:prSet/>
      <dgm:spPr/>
      <dgm:t>
        <a:bodyPr rtlCol="0"/>
        <a:lstStyle/>
        <a:p>
          <a:pPr rtl="0"/>
          <a:endParaRPr lang="fr-FR" noProof="0" dirty="0"/>
        </a:p>
      </dgm:t>
    </dgm:pt>
    <dgm:pt modelId="{AC6DD392-D3D9-41A4-B130-4C271E107B19}" type="sibTrans" cxnId="{EF2C8C7A-25B0-4A45-86CA-AD1B06A26E26}">
      <dgm:prSet phldrT="5" phldr="0"/>
      <dgm:spPr/>
      <dgm:t>
        <a:bodyPr rtlCol="0"/>
        <a:lstStyle/>
        <a:p>
          <a:pPr rtl="0"/>
          <a:r>
            <a:rPr lang="fr-FR" noProof="0"/>
            <a:t>5</a:t>
          </a:r>
          <a:endParaRPr lang="fr-FR" noProof="0" dirty="0"/>
        </a:p>
      </dgm:t>
    </dgm:pt>
    <dgm:pt modelId="{D9938462-A694-4D2B-BC8A-98DD7FFDFAAA}" type="pres">
      <dgm:prSet presAssocID="{98A846BE-51A9-4BA7-9258-ECFAE05E7F40}" presName="linearFlow" presStyleCnt="0">
        <dgm:presLayoutVars>
          <dgm:dir/>
          <dgm:animLvl val="lvl"/>
          <dgm:resizeHandles val="exact"/>
        </dgm:presLayoutVars>
      </dgm:prSet>
      <dgm:spPr/>
    </dgm:pt>
    <dgm:pt modelId="{94FFE4A3-717E-4FA2-B81F-868DE997CB51}" type="pres">
      <dgm:prSet presAssocID="{D841507B-447A-43E4-A67A-78917CB1FB25}" presName="compositeNode" presStyleCnt="0"/>
      <dgm:spPr/>
    </dgm:pt>
    <dgm:pt modelId="{2FD2706E-63BB-4C73-BE4B-EA498188D5A7}" type="pres">
      <dgm:prSet presAssocID="{D841507B-447A-43E4-A67A-78917CB1FB25}" presName="parTx" presStyleLbl="node1" presStyleIdx="0" presStyleCnt="0">
        <dgm:presLayoutVars>
          <dgm:chMax val="0"/>
          <dgm:chPref val="0"/>
          <dgm:bulletEnabled val="1"/>
        </dgm:presLayoutVars>
      </dgm:prSet>
      <dgm:spPr/>
    </dgm:pt>
    <dgm:pt modelId="{E04F5057-2705-42CE-BB13-967212824C65}" type="pres">
      <dgm:prSet presAssocID="{D841507B-447A-43E4-A67A-78917CB1FB25}" presName="parSh" presStyleCnt="0"/>
      <dgm:spPr/>
    </dgm:pt>
    <dgm:pt modelId="{F5142449-10A1-4278-B96C-C4ABAB189E46}" type="pres">
      <dgm:prSet presAssocID="{D841507B-447A-43E4-A67A-78917CB1FB25}" presName="lineNode" presStyleLbl="alignAccFollowNode1" presStyleIdx="0" presStyleCnt="15"/>
      <dgm:spPr/>
    </dgm:pt>
    <dgm:pt modelId="{CB784251-3D1A-453A-AC20-F2E87A36EEF3}" type="pres">
      <dgm:prSet presAssocID="{D841507B-447A-43E4-A67A-78917CB1FB25}" presName="lineArrowNode" presStyleLbl="alignAccFollowNode1" presStyleIdx="1" presStyleCnt="15"/>
      <dgm:spPr/>
    </dgm:pt>
    <dgm:pt modelId="{7D680E2B-37E7-47C5-9407-98DE51395E71}" type="pres">
      <dgm:prSet presAssocID="{8A56963F-9458-4CF1-BA11-F6B59F6693C3}" presName="sibTransNodeCircle" presStyleLbl="alignNode1" presStyleIdx="0" presStyleCnt="5">
        <dgm:presLayoutVars>
          <dgm:chMax val="0"/>
          <dgm:bulletEnabled/>
        </dgm:presLayoutVars>
      </dgm:prSet>
      <dgm:spPr/>
    </dgm:pt>
    <dgm:pt modelId="{46F5A849-A405-4ECF-B3E1-1F0C28282973}" type="pres">
      <dgm:prSet presAssocID="{8A56963F-9458-4CF1-BA11-F6B59F6693C3}" presName="spacerBetweenCircleAndCallout" presStyleCnt="0">
        <dgm:presLayoutVars/>
      </dgm:prSet>
      <dgm:spPr/>
    </dgm:pt>
    <dgm:pt modelId="{2D736B05-B42D-46EA-852B-C2BFDDD5591E}" type="pres">
      <dgm:prSet presAssocID="{D841507B-447A-43E4-A67A-78917CB1FB25}" presName="nodeText" presStyleLbl="alignAccFollowNode1" presStyleIdx="2" presStyleCnt="15" custScaleY="100000" custLinFactNeighborX="956" custLinFactNeighborY="5579">
        <dgm:presLayoutVars>
          <dgm:bulletEnabled val="1"/>
        </dgm:presLayoutVars>
      </dgm:prSet>
      <dgm:spPr/>
    </dgm:pt>
    <dgm:pt modelId="{EC099AD6-5E45-4621-B76A-90EC2958EE47}" type="pres">
      <dgm:prSet presAssocID="{8A56963F-9458-4CF1-BA11-F6B59F6693C3}" presName="sibTransComposite" presStyleCnt="0"/>
      <dgm:spPr/>
    </dgm:pt>
    <dgm:pt modelId="{96C906A6-4FF4-454D-9D77-308711C77F14}" type="pres">
      <dgm:prSet presAssocID="{AA8D6E5D-2291-4551-826E-2E8CD77EBBCD}" presName="compositeNode" presStyleCnt="0"/>
      <dgm:spPr/>
    </dgm:pt>
    <dgm:pt modelId="{B9B0B242-87C5-42E1-A677-9D146A6D3C47}" type="pres">
      <dgm:prSet presAssocID="{AA8D6E5D-2291-4551-826E-2E8CD77EBBCD}" presName="parTx" presStyleLbl="node1" presStyleIdx="0" presStyleCnt="0">
        <dgm:presLayoutVars>
          <dgm:chMax val="0"/>
          <dgm:chPref val="0"/>
          <dgm:bulletEnabled val="1"/>
        </dgm:presLayoutVars>
      </dgm:prSet>
      <dgm:spPr/>
    </dgm:pt>
    <dgm:pt modelId="{7543640C-A0F3-4583-A402-6BC392A285F8}" type="pres">
      <dgm:prSet presAssocID="{AA8D6E5D-2291-4551-826E-2E8CD77EBBCD}" presName="parSh" presStyleCnt="0"/>
      <dgm:spPr/>
    </dgm:pt>
    <dgm:pt modelId="{69403660-B91F-4F31-9188-E4F56CDF83C4}" type="pres">
      <dgm:prSet presAssocID="{AA8D6E5D-2291-4551-826E-2E8CD77EBBCD}" presName="lineNode" presStyleLbl="alignAccFollowNode1" presStyleIdx="3" presStyleCnt="15"/>
      <dgm:spPr/>
    </dgm:pt>
    <dgm:pt modelId="{443C13A9-1FDD-4FC4-A337-CF907FF0D233}" type="pres">
      <dgm:prSet presAssocID="{AA8D6E5D-2291-4551-826E-2E8CD77EBBCD}" presName="lineArrowNode" presStyleLbl="alignAccFollowNode1" presStyleIdx="4" presStyleCnt="15"/>
      <dgm:spPr/>
    </dgm:pt>
    <dgm:pt modelId="{2E0F8023-7BBB-4718-BC8F-AC65EE454DC6}" type="pres">
      <dgm:prSet presAssocID="{6D5F5307-B9A3-4224-A52C-70B5D7E58E7C}" presName="sibTransNodeCircle" presStyleLbl="alignNode1" presStyleIdx="1" presStyleCnt="5">
        <dgm:presLayoutVars>
          <dgm:chMax val="0"/>
          <dgm:bulletEnabled/>
        </dgm:presLayoutVars>
      </dgm:prSet>
      <dgm:spPr/>
    </dgm:pt>
    <dgm:pt modelId="{5704A3ED-FA26-4408-8C85-B51BD14774E8}" type="pres">
      <dgm:prSet presAssocID="{6D5F5307-B9A3-4224-A52C-70B5D7E58E7C}" presName="spacerBetweenCircleAndCallout" presStyleCnt="0">
        <dgm:presLayoutVars/>
      </dgm:prSet>
      <dgm:spPr/>
    </dgm:pt>
    <dgm:pt modelId="{C988C04E-40E3-4D68-BF18-66EFFEEF4EB2}" type="pres">
      <dgm:prSet presAssocID="{AA8D6E5D-2291-4551-826E-2E8CD77EBBCD}" presName="nodeText" presStyleLbl="alignAccFollowNode1" presStyleIdx="5" presStyleCnt="15" custScaleY="116409">
        <dgm:presLayoutVars>
          <dgm:bulletEnabled val="1"/>
        </dgm:presLayoutVars>
      </dgm:prSet>
      <dgm:spPr/>
    </dgm:pt>
    <dgm:pt modelId="{B6BBB860-34CE-4234-8D3B-BDBD461D22B0}" type="pres">
      <dgm:prSet presAssocID="{6D5F5307-B9A3-4224-A52C-70B5D7E58E7C}" presName="sibTransComposite" presStyleCnt="0"/>
      <dgm:spPr/>
    </dgm:pt>
    <dgm:pt modelId="{95226D6D-DC9D-43A5-AC93-827EFF228E2A}" type="pres">
      <dgm:prSet presAssocID="{BA0D1191-41B5-4E4E-98CA-BB121638FA27}" presName="compositeNode" presStyleCnt="0"/>
      <dgm:spPr/>
    </dgm:pt>
    <dgm:pt modelId="{E45CD75C-64D3-49E1-90AB-5C892F1B60BB}" type="pres">
      <dgm:prSet presAssocID="{BA0D1191-41B5-4E4E-98CA-BB121638FA27}" presName="parTx" presStyleLbl="node1" presStyleIdx="0" presStyleCnt="0">
        <dgm:presLayoutVars>
          <dgm:chMax val="0"/>
          <dgm:chPref val="0"/>
          <dgm:bulletEnabled val="1"/>
        </dgm:presLayoutVars>
      </dgm:prSet>
      <dgm:spPr/>
    </dgm:pt>
    <dgm:pt modelId="{FEA17D8B-7307-4AC1-BA3A-35C631CF2D8B}" type="pres">
      <dgm:prSet presAssocID="{BA0D1191-41B5-4E4E-98CA-BB121638FA27}" presName="parSh" presStyleCnt="0"/>
      <dgm:spPr/>
    </dgm:pt>
    <dgm:pt modelId="{E6547311-AF0E-4FCF-BDD0-47989B866E24}" type="pres">
      <dgm:prSet presAssocID="{BA0D1191-41B5-4E4E-98CA-BB121638FA27}" presName="lineNode" presStyleLbl="alignAccFollowNode1" presStyleIdx="6" presStyleCnt="15"/>
      <dgm:spPr/>
    </dgm:pt>
    <dgm:pt modelId="{AE6DFE2B-B7F2-4F30-B659-B552E321FADD}" type="pres">
      <dgm:prSet presAssocID="{BA0D1191-41B5-4E4E-98CA-BB121638FA27}" presName="lineArrowNode" presStyleLbl="alignAccFollowNode1" presStyleIdx="7" presStyleCnt="15"/>
      <dgm:spPr/>
    </dgm:pt>
    <dgm:pt modelId="{5245C8DA-1E76-407A-B430-701BCCF29F00}" type="pres">
      <dgm:prSet presAssocID="{43A04663-B22C-4CA5-9BCF-3B42D70D691D}" presName="sibTransNodeCircle" presStyleLbl="alignNode1" presStyleIdx="2" presStyleCnt="5">
        <dgm:presLayoutVars>
          <dgm:chMax val="0"/>
          <dgm:bulletEnabled/>
        </dgm:presLayoutVars>
      </dgm:prSet>
      <dgm:spPr/>
    </dgm:pt>
    <dgm:pt modelId="{8D76F590-811B-447B-8CED-7534489F45EC}" type="pres">
      <dgm:prSet presAssocID="{43A04663-B22C-4CA5-9BCF-3B42D70D691D}" presName="spacerBetweenCircleAndCallout" presStyleCnt="0">
        <dgm:presLayoutVars/>
      </dgm:prSet>
      <dgm:spPr/>
    </dgm:pt>
    <dgm:pt modelId="{D997FB1E-CF8D-4F5C-9E93-059F85035C01}" type="pres">
      <dgm:prSet presAssocID="{BA0D1191-41B5-4E4E-98CA-BB121638FA27}" presName="nodeText" presStyleLbl="alignAccFollowNode1" presStyleIdx="8" presStyleCnt="15">
        <dgm:presLayoutVars>
          <dgm:bulletEnabled val="1"/>
        </dgm:presLayoutVars>
      </dgm:prSet>
      <dgm:spPr/>
    </dgm:pt>
    <dgm:pt modelId="{5BD921B9-FF63-486B-BBF5-5535F2AA32B5}" type="pres">
      <dgm:prSet presAssocID="{43A04663-B22C-4CA5-9BCF-3B42D70D691D}" presName="sibTransComposite" presStyleCnt="0"/>
      <dgm:spPr/>
    </dgm:pt>
    <dgm:pt modelId="{F093D1EA-1E4B-4611-A553-45F589D6189E}" type="pres">
      <dgm:prSet presAssocID="{55AD6682-19A1-4F15-920E-E13D92EB312E}" presName="compositeNode" presStyleCnt="0"/>
      <dgm:spPr/>
    </dgm:pt>
    <dgm:pt modelId="{200EAA04-D9FF-4E34-8629-9FF0013CAD96}" type="pres">
      <dgm:prSet presAssocID="{55AD6682-19A1-4F15-920E-E13D92EB312E}" presName="parTx" presStyleLbl="node1" presStyleIdx="0" presStyleCnt="0">
        <dgm:presLayoutVars>
          <dgm:chMax val="0"/>
          <dgm:chPref val="0"/>
          <dgm:bulletEnabled val="1"/>
        </dgm:presLayoutVars>
      </dgm:prSet>
      <dgm:spPr/>
    </dgm:pt>
    <dgm:pt modelId="{311144D1-3BA2-4573-AB3C-C1D2F0AEE5A2}" type="pres">
      <dgm:prSet presAssocID="{55AD6682-19A1-4F15-920E-E13D92EB312E}" presName="parSh" presStyleCnt="0"/>
      <dgm:spPr/>
    </dgm:pt>
    <dgm:pt modelId="{B301E9C0-66A8-4889-AB14-A827A90B7730}" type="pres">
      <dgm:prSet presAssocID="{55AD6682-19A1-4F15-920E-E13D92EB312E}" presName="lineNode" presStyleLbl="alignAccFollowNode1" presStyleIdx="9" presStyleCnt="15"/>
      <dgm:spPr/>
    </dgm:pt>
    <dgm:pt modelId="{C520B667-F0A6-4456-B459-83C4807E6047}" type="pres">
      <dgm:prSet presAssocID="{55AD6682-19A1-4F15-920E-E13D92EB312E}" presName="lineArrowNode" presStyleLbl="alignAccFollowNode1" presStyleIdx="10" presStyleCnt="15"/>
      <dgm:spPr/>
    </dgm:pt>
    <dgm:pt modelId="{ADD1CCE4-82A5-468F-8BC5-15D0185DBB4E}" type="pres">
      <dgm:prSet presAssocID="{6DA0DC7B-EEAC-48D5-8C2F-256705FA5618}" presName="sibTransNodeCircle" presStyleLbl="alignNode1" presStyleIdx="3" presStyleCnt="5">
        <dgm:presLayoutVars>
          <dgm:chMax val="0"/>
          <dgm:bulletEnabled/>
        </dgm:presLayoutVars>
      </dgm:prSet>
      <dgm:spPr/>
    </dgm:pt>
    <dgm:pt modelId="{C251040B-EE34-45B4-9F5D-BC733169E090}" type="pres">
      <dgm:prSet presAssocID="{6DA0DC7B-EEAC-48D5-8C2F-256705FA5618}" presName="spacerBetweenCircleAndCallout" presStyleCnt="0">
        <dgm:presLayoutVars/>
      </dgm:prSet>
      <dgm:spPr/>
    </dgm:pt>
    <dgm:pt modelId="{12E9BEA5-B7F5-4B40-9B17-6A733AF73901}" type="pres">
      <dgm:prSet presAssocID="{55AD6682-19A1-4F15-920E-E13D92EB312E}" presName="nodeText" presStyleLbl="alignAccFollowNode1" presStyleIdx="11" presStyleCnt="15">
        <dgm:presLayoutVars>
          <dgm:bulletEnabled val="1"/>
        </dgm:presLayoutVars>
      </dgm:prSet>
      <dgm:spPr/>
    </dgm:pt>
    <dgm:pt modelId="{35E6EF17-E484-4B06-BD04-1114BDD6AE49}" type="pres">
      <dgm:prSet presAssocID="{6DA0DC7B-EEAC-48D5-8C2F-256705FA5618}" presName="sibTransComposite" presStyleCnt="0"/>
      <dgm:spPr/>
    </dgm:pt>
    <dgm:pt modelId="{F191E6AC-D335-43FD-9BCC-B6410C726B8A}" type="pres">
      <dgm:prSet presAssocID="{1F20ABF3-642B-4EA2-9497-67153B1D953A}" presName="compositeNode" presStyleCnt="0"/>
      <dgm:spPr/>
    </dgm:pt>
    <dgm:pt modelId="{691B272D-AEC8-430E-936D-2AB0A64D72AE}" type="pres">
      <dgm:prSet presAssocID="{1F20ABF3-642B-4EA2-9497-67153B1D953A}" presName="parTx" presStyleLbl="node1" presStyleIdx="0" presStyleCnt="0">
        <dgm:presLayoutVars>
          <dgm:chMax val="0"/>
          <dgm:chPref val="0"/>
          <dgm:bulletEnabled val="1"/>
        </dgm:presLayoutVars>
      </dgm:prSet>
      <dgm:spPr/>
    </dgm:pt>
    <dgm:pt modelId="{00E7883D-13E0-419A-8CB6-169DF9386E10}" type="pres">
      <dgm:prSet presAssocID="{1F20ABF3-642B-4EA2-9497-67153B1D953A}" presName="parSh" presStyleCnt="0"/>
      <dgm:spPr/>
    </dgm:pt>
    <dgm:pt modelId="{98FC13F5-E633-4E1D-AC5F-6F956633F8CC}" type="pres">
      <dgm:prSet presAssocID="{1F20ABF3-642B-4EA2-9497-67153B1D953A}" presName="lineNode" presStyleLbl="alignAccFollowNode1" presStyleIdx="12" presStyleCnt="15"/>
      <dgm:spPr/>
    </dgm:pt>
    <dgm:pt modelId="{852C83FD-BB6A-41CB-BDAC-26661C8025B8}" type="pres">
      <dgm:prSet presAssocID="{1F20ABF3-642B-4EA2-9497-67153B1D953A}" presName="lineArrowNode" presStyleLbl="alignAccFollowNode1" presStyleIdx="13" presStyleCnt="15"/>
      <dgm:spPr/>
    </dgm:pt>
    <dgm:pt modelId="{A40815D7-3BD6-44D4-A32A-A6FD819154DF}" type="pres">
      <dgm:prSet presAssocID="{AC6DD392-D3D9-41A4-B130-4C271E107B19}" presName="sibTransNodeCircle" presStyleLbl="alignNode1" presStyleIdx="4" presStyleCnt="5">
        <dgm:presLayoutVars>
          <dgm:chMax val="0"/>
          <dgm:bulletEnabled/>
        </dgm:presLayoutVars>
      </dgm:prSet>
      <dgm:spPr/>
    </dgm:pt>
    <dgm:pt modelId="{13747DFA-6414-464B-A499-B8238DDAD9A2}" type="pres">
      <dgm:prSet presAssocID="{AC6DD392-D3D9-41A4-B130-4C271E107B19}" presName="spacerBetweenCircleAndCallout" presStyleCnt="0">
        <dgm:presLayoutVars/>
      </dgm:prSet>
      <dgm:spPr/>
    </dgm:pt>
    <dgm:pt modelId="{B116FA97-1FAE-40A9-8C85-DB8F4C91EF7C}" type="pres">
      <dgm:prSet presAssocID="{1F20ABF3-642B-4EA2-9497-67153B1D953A}" presName="nodeText" presStyleLbl="alignAccFollowNode1" presStyleIdx="14" presStyleCnt="15">
        <dgm:presLayoutVars>
          <dgm:bulletEnabled val="1"/>
        </dgm:presLayoutVars>
      </dgm:prSet>
      <dgm:spPr/>
    </dgm:pt>
  </dgm:ptLst>
  <dgm:cxnLst>
    <dgm:cxn modelId="{453ABD19-ABD6-4290-AB1B-484D843A7A6C}" type="presOf" srcId="{8A56963F-9458-4CF1-BA11-F6B59F6693C3}" destId="{7D680E2B-37E7-47C5-9407-98DE51395E71}" srcOrd="0" destOrd="0" presId="urn:microsoft.com/office/officeart/2016/7/layout/LinearArrowProcessNumbered#1"/>
    <dgm:cxn modelId="{55EAF420-E592-4A82-A62F-9D8CCEB249F3}" srcId="{98A846BE-51A9-4BA7-9258-ECFAE05E7F40}" destId="{AA8D6E5D-2291-4551-826E-2E8CD77EBBCD}" srcOrd="1" destOrd="0" parTransId="{8108D565-E010-4B90-8EC9-E6472FDB3D6F}" sibTransId="{6D5F5307-B9A3-4224-A52C-70B5D7E58E7C}"/>
    <dgm:cxn modelId="{221DED21-AA14-474F-9176-EC85D4CE7737}" type="presOf" srcId="{BA0D1191-41B5-4E4E-98CA-BB121638FA27}" destId="{D997FB1E-CF8D-4F5C-9E93-059F85035C01}" srcOrd="0" destOrd="0" presId="urn:microsoft.com/office/officeart/2016/7/layout/LinearArrowProcessNumbered#1"/>
    <dgm:cxn modelId="{11BC0A66-4F6B-4022-AC12-122A0951BEB5}" srcId="{98A846BE-51A9-4BA7-9258-ECFAE05E7F40}" destId="{BA0D1191-41B5-4E4E-98CA-BB121638FA27}" srcOrd="2" destOrd="0" parTransId="{BF60A160-E127-4E75-A05F-AE196FFF76E3}" sibTransId="{43A04663-B22C-4CA5-9BCF-3B42D70D691D}"/>
    <dgm:cxn modelId="{577E866F-4BE4-4BDE-AEC2-040AA5E25698}" type="presOf" srcId="{6DA0DC7B-EEAC-48D5-8C2F-256705FA5618}" destId="{ADD1CCE4-82A5-468F-8BC5-15D0185DBB4E}" srcOrd="0" destOrd="0" presId="urn:microsoft.com/office/officeart/2016/7/layout/LinearArrowProcessNumbered#1"/>
    <dgm:cxn modelId="{522DD16F-B30D-40BA-AA70-7667AAFFD0AE}" srcId="{98A846BE-51A9-4BA7-9258-ECFAE05E7F40}" destId="{55AD6682-19A1-4F15-920E-E13D92EB312E}" srcOrd="3" destOrd="0" parTransId="{0A1EE536-D200-411C-8FD0-7F23E7109629}" sibTransId="{6DA0DC7B-EEAC-48D5-8C2F-256705FA5618}"/>
    <dgm:cxn modelId="{0AC2E275-95C9-495E-A18A-CFCEF45E0CE7}" type="presOf" srcId="{98A846BE-51A9-4BA7-9258-ECFAE05E7F40}" destId="{D9938462-A694-4D2B-BC8A-98DD7FFDFAAA}" srcOrd="0" destOrd="0" presId="urn:microsoft.com/office/officeart/2016/7/layout/LinearArrowProcessNumbered#1"/>
    <dgm:cxn modelId="{75DB4C7A-8DE2-404A-A47B-1B56C8C511A5}" type="presOf" srcId="{43A04663-B22C-4CA5-9BCF-3B42D70D691D}" destId="{5245C8DA-1E76-407A-B430-701BCCF29F00}" srcOrd="0" destOrd="0" presId="urn:microsoft.com/office/officeart/2016/7/layout/LinearArrowProcessNumbered#1"/>
    <dgm:cxn modelId="{EF2C8C7A-25B0-4A45-86CA-AD1B06A26E26}" srcId="{98A846BE-51A9-4BA7-9258-ECFAE05E7F40}" destId="{1F20ABF3-642B-4EA2-9497-67153B1D953A}" srcOrd="4" destOrd="0" parTransId="{FE5BB2D4-8C6C-4733-A4F4-BB908B5819C2}" sibTransId="{AC6DD392-D3D9-41A4-B130-4C271E107B19}"/>
    <dgm:cxn modelId="{D122D99E-A9DF-4DC6-A122-FBB00FD45699}" type="presOf" srcId="{1F20ABF3-642B-4EA2-9497-67153B1D953A}" destId="{B116FA97-1FAE-40A9-8C85-DB8F4C91EF7C}" srcOrd="0" destOrd="0" presId="urn:microsoft.com/office/officeart/2016/7/layout/LinearArrowProcessNumbered#1"/>
    <dgm:cxn modelId="{B440F4A5-682F-4A55-BEA7-C899D1ED6BA2}" type="presOf" srcId="{AC6DD392-D3D9-41A4-B130-4C271E107B19}" destId="{A40815D7-3BD6-44D4-A32A-A6FD819154DF}" srcOrd="0" destOrd="0" presId="urn:microsoft.com/office/officeart/2016/7/layout/LinearArrowProcessNumbered#1"/>
    <dgm:cxn modelId="{F1F6B3C2-F9DA-43B0-A5BE-5F333F9A6E1C}" type="presOf" srcId="{AA8D6E5D-2291-4551-826E-2E8CD77EBBCD}" destId="{C988C04E-40E3-4D68-BF18-66EFFEEF4EB2}" srcOrd="0" destOrd="0" presId="urn:microsoft.com/office/officeart/2016/7/layout/LinearArrowProcessNumbered#1"/>
    <dgm:cxn modelId="{328AC9C4-1162-4C74-A205-A907215CB039}" type="presOf" srcId="{55AD6682-19A1-4F15-920E-E13D92EB312E}" destId="{12E9BEA5-B7F5-4B40-9B17-6A733AF73901}" srcOrd="0" destOrd="0" presId="urn:microsoft.com/office/officeart/2016/7/layout/LinearArrowProcessNumbered#1"/>
    <dgm:cxn modelId="{89F99CCE-DD31-45EB-8368-0C474560C17C}" srcId="{98A846BE-51A9-4BA7-9258-ECFAE05E7F40}" destId="{D841507B-447A-43E4-A67A-78917CB1FB25}" srcOrd="0" destOrd="0" parTransId="{09ECAFD9-77B4-411E-A0C6-BD2718D2ED19}" sibTransId="{8A56963F-9458-4CF1-BA11-F6B59F6693C3}"/>
    <dgm:cxn modelId="{27C8DFCE-2304-4C98-B7A0-B706F45D0B6E}" type="presOf" srcId="{6D5F5307-B9A3-4224-A52C-70B5D7E58E7C}" destId="{2E0F8023-7BBB-4718-BC8F-AC65EE454DC6}" srcOrd="0" destOrd="0" presId="urn:microsoft.com/office/officeart/2016/7/layout/LinearArrowProcessNumbered#1"/>
    <dgm:cxn modelId="{A8FDC7DF-7E80-4503-A147-24ECEA22651E}" type="presOf" srcId="{D841507B-447A-43E4-A67A-78917CB1FB25}" destId="{2D736B05-B42D-46EA-852B-C2BFDDD5591E}" srcOrd="0" destOrd="0" presId="urn:microsoft.com/office/officeart/2016/7/layout/LinearArrowProcessNumbered#1"/>
    <dgm:cxn modelId="{764236C7-84CC-44DA-9A09-B82BA5B7E414}" type="presParOf" srcId="{D9938462-A694-4D2B-BC8A-98DD7FFDFAAA}" destId="{94FFE4A3-717E-4FA2-B81F-868DE997CB51}" srcOrd="0" destOrd="0" presId="urn:microsoft.com/office/officeart/2016/7/layout/LinearArrowProcessNumbered#1"/>
    <dgm:cxn modelId="{F916C50C-A09B-41FD-969A-375D9BC0342F}" type="presParOf" srcId="{94FFE4A3-717E-4FA2-B81F-868DE997CB51}" destId="{2FD2706E-63BB-4C73-BE4B-EA498188D5A7}" srcOrd="0" destOrd="0" presId="urn:microsoft.com/office/officeart/2016/7/layout/LinearArrowProcessNumbered#1"/>
    <dgm:cxn modelId="{4FEA4360-7CC6-41C6-B0E8-45DD99A59659}" type="presParOf" srcId="{94FFE4A3-717E-4FA2-B81F-868DE997CB51}" destId="{E04F5057-2705-42CE-BB13-967212824C65}" srcOrd="1" destOrd="0" presId="urn:microsoft.com/office/officeart/2016/7/layout/LinearArrowProcessNumbered#1"/>
    <dgm:cxn modelId="{3785FDEA-2E5D-4CB9-804F-071F34D09885}" type="presParOf" srcId="{E04F5057-2705-42CE-BB13-967212824C65}" destId="{F5142449-10A1-4278-B96C-C4ABAB189E46}" srcOrd="0" destOrd="0" presId="urn:microsoft.com/office/officeart/2016/7/layout/LinearArrowProcessNumbered#1"/>
    <dgm:cxn modelId="{201C060B-EB05-49B6-B9E5-E0ECA79D5322}" type="presParOf" srcId="{E04F5057-2705-42CE-BB13-967212824C65}" destId="{CB784251-3D1A-453A-AC20-F2E87A36EEF3}" srcOrd="1" destOrd="0" presId="urn:microsoft.com/office/officeart/2016/7/layout/LinearArrowProcessNumbered#1"/>
    <dgm:cxn modelId="{C8F1DE05-DA32-481E-B6BF-3C493CE123B8}" type="presParOf" srcId="{E04F5057-2705-42CE-BB13-967212824C65}" destId="{7D680E2B-37E7-47C5-9407-98DE51395E71}" srcOrd="2" destOrd="0" presId="urn:microsoft.com/office/officeart/2016/7/layout/LinearArrowProcessNumbered#1"/>
    <dgm:cxn modelId="{9378AD9A-10AD-44DC-B8CB-510834A948A0}" type="presParOf" srcId="{E04F5057-2705-42CE-BB13-967212824C65}" destId="{46F5A849-A405-4ECF-B3E1-1F0C28282973}" srcOrd="3" destOrd="0" presId="urn:microsoft.com/office/officeart/2016/7/layout/LinearArrowProcessNumbered#1"/>
    <dgm:cxn modelId="{414E0DBA-FA78-4F7C-A441-DBFD3F1AE47F}" type="presParOf" srcId="{94FFE4A3-717E-4FA2-B81F-868DE997CB51}" destId="{2D736B05-B42D-46EA-852B-C2BFDDD5591E}" srcOrd="2" destOrd="0" presId="urn:microsoft.com/office/officeart/2016/7/layout/LinearArrowProcessNumbered#1"/>
    <dgm:cxn modelId="{F8546444-D1E7-4F48-B60D-651E245F32E4}" type="presParOf" srcId="{D9938462-A694-4D2B-BC8A-98DD7FFDFAAA}" destId="{EC099AD6-5E45-4621-B76A-90EC2958EE47}" srcOrd="1" destOrd="0" presId="urn:microsoft.com/office/officeart/2016/7/layout/LinearArrowProcessNumbered#1"/>
    <dgm:cxn modelId="{F0E3289E-0E27-4001-B4DD-8827C584BE72}" type="presParOf" srcId="{D9938462-A694-4D2B-BC8A-98DD7FFDFAAA}" destId="{96C906A6-4FF4-454D-9D77-308711C77F14}" srcOrd="2" destOrd="0" presId="urn:microsoft.com/office/officeart/2016/7/layout/LinearArrowProcessNumbered#1"/>
    <dgm:cxn modelId="{59CE4EE5-345B-42AC-B4D8-B0CB07F65381}" type="presParOf" srcId="{96C906A6-4FF4-454D-9D77-308711C77F14}" destId="{B9B0B242-87C5-42E1-A677-9D146A6D3C47}" srcOrd="0" destOrd="0" presId="urn:microsoft.com/office/officeart/2016/7/layout/LinearArrowProcessNumbered#1"/>
    <dgm:cxn modelId="{879FF597-6A4B-4AF2-BD78-58ABD5FD75F8}" type="presParOf" srcId="{96C906A6-4FF4-454D-9D77-308711C77F14}" destId="{7543640C-A0F3-4583-A402-6BC392A285F8}" srcOrd="1" destOrd="0" presId="urn:microsoft.com/office/officeart/2016/7/layout/LinearArrowProcessNumbered#1"/>
    <dgm:cxn modelId="{630AB59B-6B05-4C33-B38F-2F80DFE79009}" type="presParOf" srcId="{7543640C-A0F3-4583-A402-6BC392A285F8}" destId="{69403660-B91F-4F31-9188-E4F56CDF83C4}" srcOrd="0" destOrd="0" presId="urn:microsoft.com/office/officeart/2016/7/layout/LinearArrowProcessNumbered#1"/>
    <dgm:cxn modelId="{1C497F94-84D0-4653-B890-5F666F26F0B0}" type="presParOf" srcId="{7543640C-A0F3-4583-A402-6BC392A285F8}" destId="{443C13A9-1FDD-4FC4-A337-CF907FF0D233}" srcOrd="1" destOrd="0" presId="urn:microsoft.com/office/officeart/2016/7/layout/LinearArrowProcessNumbered#1"/>
    <dgm:cxn modelId="{BEE59EE8-88C8-47CC-AA5E-C5CDDFA825BB}" type="presParOf" srcId="{7543640C-A0F3-4583-A402-6BC392A285F8}" destId="{2E0F8023-7BBB-4718-BC8F-AC65EE454DC6}" srcOrd="2" destOrd="0" presId="urn:microsoft.com/office/officeart/2016/7/layout/LinearArrowProcessNumbered#1"/>
    <dgm:cxn modelId="{72395719-C39D-4CFF-A91E-5EDBE7E8EE92}" type="presParOf" srcId="{7543640C-A0F3-4583-A402-6BC392A285F8}" destId="{5704A3ED-FA26-4408-8C85-B51BD14774E8}" srcOrd="3" destOrd="0" presId="urn:microsoft.com/office/officeart/2016/7/layout/LinearArrowProcessNumbered#1"/>
    <dgm:cxn modelId="{082B38AE-05D0-4A0F-8F99-820978A25641}" type="presParOf" srcId="{96C906A6-4FF4-454D-9D77-308711C77F14}" destId="{C988C04E-40E3-4D68-BF18-66EFFEEF4EB2}" srcOrd="2" destOrd="0" presId="urn:microsoft.com/office/officeart/2016/7/layout/LinearArrowProcessNumbered#1"/>
    <dgm:cxn modelId="{ADBDEF19-B637-4A7D-A041-661B34B6DAC3}" type="presParOf" srcId="{D9938462-A694-4D2B-BC8A-98DD7FFDFAAA}" destId="{B6BBB860-34CE-4234-8D3B-BDBD461D22B0}" srcOrd="3" destOrd="0" presId="urn:microsoft.com/office/officeart/2016/7/layout/LinearArrowProcessNumbered#1"/>
    <dgm:cxn modelId="{8F447F70-04A1-4BC9-AA30-09B985C0A12B}" type="presParOf" srcId="{D9938462-A694-4D2B-BC8A-98DD7FFDFAAA}" destId="{95226D6D-DC9D-43A5-AC93-827EFF228E2A}" srcOrd="4" destOrd="0" presId="urn:microsoft.com/office/officeart/2016/7/layout/LinearArrowProcessNumbered#1"/>
    <dgm:cxn modelId="{DA77B396-D37F-4BEE-A2BF-6DC1A169F3AD}" type="presParOf" srcId="{95226D6D-DC9D-43A5-AC93-827EFF228E2A}" destId="{E45CD75C-64D3-49E1-90AB-5C892F1B60BB}" srcOrd="0" destOrd="0" presId="urn:microsoft.com/office/officeart/2016/7/layout/LinearArrowProcessNumbered#1"/>
    <dgm:cxn modelId="{71D9D654-4AF2-4FD6-B673-A3B510CFC2C4}" type="presParOf" srcId="{95226D6D-DC9D-43A5-AC93-827EFF228E2A}" destId="{FEA17D8B-7307-4AC1-BA3A-35C631CF2D8B}" srcOrd="1" destOrd="0" presId="urn:microsoft.com/office/officeart/2016/7/layout/LinearArrowProcessNumbered#1"/>
    <dgm:cxn modelId="{AD56DB09-87F0-42B0-84A3-7BB7809229F3}" type="presParOf" srcId="{FEA17D8B-7307-4AC1-BA3A-35C631CF2D8B}" destId="{E6547311-AF0E-4FCF-BDD0-47989B866E24}" srcOrd="0" destOrd="0" presId="urn:microsoft.com/office/officeart/2016/7/layout/LinearArrowProcessNumbered#1"/>
    <dgm:cxn modelId="{1F1A5182-9619-4798-9CAF-D53A90DEA34D}" type="presParOf" srcId="{FEA17D8B-7307-4AC1-BA3A-35C631CF2D8B}" destId="{AE6DFE2B-B7F2-4F30-B659-B552E321FADD}" srcOrd="1" destOrd="0" presId="urn:microsoft.com/office/officeart/2016/7/layout/LinearArrowProcessNumbered#1"/>
    <dgm:cxn modelId="{E516E0E1-E2C0-4D6A-A968-452B27DECC33}" type="presParOf" srcId="{FEA17D8B-7307-4AC1-BA3A-35C631CF2D8B}" destId="{5245C8DA-1E76-407A-B430-701BCCF29F00}" srcOrd="2" destOrd="0" presId="urn:microsoft.com/office/officeart/2016/7/layout/LinearArrowProcessNumbered#1"/>
    <dgm:cxn modelId="{9175FCC8-0A0C-4E31-A3B3-971C46D3DF74}" type="presParOf" srcId="{FEA17D8B-7307-4AC1-BA3A-35C631CF2D8B}" destId="{8D76F590-811B-447B-8CED-7534489F45EC}" srcOrd="3" destOrd="0" presId="urn:microsoft.com/office/officeart/2016/7/layout/LinearArrowProcessNumbered#1"/>
    <dgm:cxn modelId="{381290E6-C932-4E85-8DB9-C439C64C4C26}" type="presParOf" srcId="{95226D6D-DC9D-43A5-AC93-827EFF228E2A}" destId="{D997FB1E-CF8D-4F5C-9E93-059F85035C01}" srcOrd="2" destOrd="0" presId="urn:microsoft.com/office/officeart/2016/7/layout/LinearArrowProcessNumbered#1"/>
    <dgm:cxn modelId="{E537C05D-53BB-4C4C-AC73-C6455980C74B}" type="presParOf" srcId="{D9938462-A694-4D2B-BC8A-98DD7FFDFAAA}" destId="{5BD921B9-FF63-486B-BBF5-5535F2AA32B5}" srcOrd="5" destOrd="0" presId="urn:microsoft.com/office/officeart/2016/7/layout/LinearArrowProcessNumbered#1"/>
    <dgm:cxn modelId="{3A78D317-010B-409E-A0C5-1AB9329DE22C}" type="presParOf" srcId="{D9938462-A694-4D2B-BC8A-98DD7FFDFAAA}" destId="{F093D1EA-1E4B-4611-A553-45F589D6189E}" srcOrd="6" destOrd="0" presId="urn:microsoft.com/office/officeart/2016/7/layout/LinearArrowProcessNumbered#1"/>
    <dgm:cxn modelId="{8AF1F224-00E1-4D84-ADE6-04C9AC31B5BE}" type="presParOf" srcId="{F093D1EA-1E4B-4611-A553-45F589D6189E}" destId="{200EAA04-D9FF-4E34-8629-9FF0013CAD96}" srcOrd="0" destOrd="0" presId="urn:microsoft.com/office/officeart/2016/7/layout/LinearArrowProcessNumbered#1"/>
    <dgm:cxn modelId="{92E9138B-6A86-4355-8521-1A6E8E247B26}" type="presParOf" srcId="{F093D1EA-1E4B-4611-A553-45F589D6189E}" destId="{311144D1-3BA2-4573-AB3C-C1D2F0AEE5A2}" srcOrd="1" destOrd="0" presId="urn:microsoft.com/office/officeart/2016/7/layout/LinearArrowProcessNumbered#1"/>
    <dgm:cxn modelId="{A79058EC-36BE-472A-9745-EE023D2F99F8}" type="presParOf" srcId="{311144D1-3BA2-4573-AB3C-C1D2F0AEE5A2}" destId="{B301E9C0-66A8-4889-AB14-A827A90B7730}" srcOrd="0" destOrd="0" presId="urn:microsoft.com/office/officeart/2016/7/layout/LinearArrowProcessNumbered#1"/>
    <dgm:cxn modelId="{3B2E8B13-A96E-4C99-8E41-9C50CF00F036}" type="presParOf" srcId="{311144D1-3BA2-4573-AB3C-C1D2F0AEE5A2}" destId="{C520B667-F0A6-4456-B459-83C4807E6047}" srcOrd="1" destOrd="0" presId="urn:microsoft.com/office/officeart/2016/7/layout/LinearArrowProcessNumbered#1"/>
    <dgm:cxn modelId="{FCAE9093-5193-4B6B-94E4-7A2C75B9C9ED}" type="presParOf" srcId="{311144D1-3BA2-4573-AB3C-C1D2F0AEE5A2}" destId="{ADD1CCE4-82A5-468F-8BC5-15D0185DBB4E}" srcOrd="2" destOrd="0" presId="urn:microsoft.com/office/officeart/2016/7/layout/LinearArrowProcessNumbered#1"/>
    <dgm:cxn modelId="{D9970249-2A11-4DDE-B24B-F7696775BF6E}" type="presParOf" srcId="{311144D1-3BA2-4573-AB3C-C1D2F0AEE5A2}" destId="{C251040B-EE34-45B4-9F5D-BC733169E090}" srcOrd="3" destOrd="0" presId="urn:microsoft.com/office/officeart/2016/7/layout/LinearArrowProcessNumbered#1"/>
    <dgm:cxn modelId="{439A1842-F0B6-4610-B149-E995DD50E26F}" type="presParOf" srcId="{F093D1EA-1E4B-4611-A553-45F589D6189E}" destId="{12E9BEA5-B7F5-4B40-9B17-6A733AF73901}" srcOrd="2" destOrd="0" presId="urn:microsoft.com/office/officeart/2016/7/layout/LinearArrowProcessNumbered#1"/>
    <dgm:cxn modelId="{7A1422A7-C125-4A27-853F-D99DF137AD04}" type="presParOf" srcId="{D9938462-A694-4D2B-BC8A-98DD7FFDFAAA}" destId="{35E6EF17-E484-4B06-BD04-1114BDD6AE49}" srcOrd="7" destOrd="0" presId="urn:microsoft.com/office/officeart/2016/7/layout/LinearArrowProcessNumbered#1"/>
    <dgm:cxn modelId="{2D074049-F8C2-4C50-B0DE-9796ED379050}" type="presParOf" srcId="{D9938462-A694-4D2B-BC8A-98DD7FFDFAAA}" destId="{F191E6AC-D335-43FD-9BCC-B6410C726B8A}" srcOrd="8" destOrd="0" presId="urn:microsoft.com/office/officeart/2016/7/layout/LinearArrowProcessNumbered#1"/>
    <dgm:cxn modelId="{E40E180A-9791-43B4-ABF6-75A6F103C1A2}" type="presParOf" srcId="{F191E6AC-D335-43FD-9BCC-B6410C726B8A}" destId="{691B272D-AEC8-430E-936D-2AB0A64D72AE}" srcOrd="0" destOrd="0" presId="urn:microsoft.com/office/officeart/2016/7/layout/LinearArrowProcessNumbered#1"/>
    <dgm:cxn modelId="{86E58116-E15D-482E-BAD1-90B3B170F2FB}" type="presParOf" srcId="{F191E6AC-D335-43FD-9BCC-B6410C726B8A}" destId="{00E7883D-13E0-419A-8CB6-169DF9386E10}" srcOrd="1" destOrd="0" presId="urn:microsoft.com/office/officeart/2016/7/layout/LinearArrowProcessNumbered#1"/>
    <dgm:cxn modelId="{5118885E-4AB5-4839-A684-6D2769C21178}" type="presParOf" srcId="{00E7883D-13E0-419A-8CB6-169DF9386E10}" destId="{98FC13F5-E633-4E1D-AC5F-6F956633F8CC}" srcOrd="0" destOrd="0" presId="urn:microsoft.com/office/officeart/2016/7/layout/LinearArrowProcessNumbered#1"/>
    <dgm:cxn modelId="{069B09BD-CB12-4861-8649-6569163AD350}" type="presParOf" srcId="{00E7883D-13E0-419A-8CB6-169DF9386E10}" destId="{852C83FD-BB6A-41CB-BDAC-26661C8025B8}" srcOrd="1" destOrd="0" presId="urn:microsoft.com/office/officeart/2016/7/layout/LinearArrowProcessNumbered#1"/>
    <dgm:cxn modelId="{06028961-C0C2-4751-B578-785C7615600E}" type="presParOf" srcId="{00E7883D-13E0-419A-8CB6-169DF9386E10}" destId="{A40815D7-3BD6-44D4-A32A-A6FD819154DF}" srcOrd="2" destOrd="0" presId="urn:microsoft.com/office/officeart/2016/7/layout/LinearArrowProcessNumbered#1"/>
    <dgm:cxn modelId="{13CCEE06-4894-4DFD-93BC-9CC0E4AB9F2F}" type="presParOf" srcId="{00E7883D-13E0-419A-8CB6-169DF9386E10}" destId="{13747DFA-6414-464B-A499-B8238DDAD9A2}" srcOrd="3" destOrd="0" presId="urn:microsoft.com/office/officeart/2016/7/layout/LinearArrowProcessNumbered#1"/>
    <dgm:cxn modelId="{C677B61A-47EA-40C1-9A4D-A73F136C4604}" type="presParOf" srcId="{F191E6AC-D335-43FD-9BCC-B6410C726B8A}" destId="{B116FA97-1FAE-40A9-8C85-DB8F4C91EF7C}" srcOrd="2" destOrd="0" presId="urn:microsoft.com/office/officeart/2016/7/layout/LinearArrowProcessNumbere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142449-10A1-4278-B96C-C4ABAB189E46}">
      <dsp:nvSpPr>
        <dsp:cNvPr id="0" name=""/>
        <dsp:cNvSpPr/>
      </dsp:nvSpPr>
      <dsp:spPr>
        <a:xfrm>
          <a:off x="1052586" y="451056"/>
          <a:ext cx="841042" cy="7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784251-3D1A-453A-AC20-F2E87A36EEF3}">
      <dsp:nvSpPr>
        <dsp:cNvPr id="0" name=""/>
        <dsp:cNvSpPr/>
      </dsp:nvSpPr>
      <dsp:spPr>
        <a:xfrm>
          <a:off x="1944092" y="380445"/>
          <a:ext cx="96719" cy="181665"/>
        </a:xfrm>
        <a:prstGeom prst="chevron">
          <a:avLst>
            <a:gd name="adj" fmla="val 9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680E2B-37E7-47C5-9407-98DE51395E71}">
      <dsp:nvSpPr>
        <dsp:cNvPr id="0" name=""/>
        <dsp:cNvSpPr/>
      </dsp:nvSpPr>
      <dsp:spPr>
        <a:xfrm>
          <a:off x="525631" y="29267"/>
          <a:ext cx="843651" cy="843651"/>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738" tIns="32738" rIns="32738" bIns="32738" numCol="1" spcCol="1270" rtlCol="0" anchor="ctr" anchorCtr="0">
          <a:noAutofit/>
        </a:bodyPr>
        <a:lstStyle/>
        <a:p>
          <a:pPr marL="0" lvl="0" indent="0" algn="ctr" defTabSz="1644650" rtl="0">
            <a:lnSpc>
              <a:spcPct val="90000"/>
            </a:lnSpc>
            <a:spcBef>
              <a:spcPct val="0"/>
            </a:spcBef>
            <a:spcAft>
              <a:spcPct val="35000"/>
            </a:spcAft>
            <a:buNone/>
          </a:pPr>
          <a:r>
            <a:rPr lang="fr-FR" sz="3700" kern="1200" noProof="0"/>
            <a:t>1</a:t>
          </a:r>
          <a:endParaRPr lang="fr-FR" sz="3700" kern="1200" noProof="0" dirty="0"/>
        </a:p>
      </dsp:txBody>
      <dsp:txXfrm>
        <a:off x="649181" y="152817"/>
        <a:ext cx="596551" cy="596551"/>
      </dsp:txXfrm>
    </dsp:sp>
    <dsp:sp modelId="{2D736B05-B42D-46EA-852B-C2BFDDD5591E}">
      <dsp:nvSpPr>
        <dsp:cNvPr id="0" name=""/>
        <dsp:cNvSpPr/>
      </dsp:nvSpPr>
      <dsp:spPr>
        <a:xfrm>
          <a:off x="19374" y="1067785"/>
          <a:ext cx="1892345" cy="2746832"/>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270" tIns="165100"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Analyse des terrains (résidentiels, commerciaux, industriels et terres)</a:t>
          </a:r>
          <a:endParaRPr lang="fr-FR" sz="1500" kern="1200" noProof="0" dirty="0"/>
        </a:p>
      </dsp:txBody>
      <dsp:txXfrm>
        <a:off x="19374" y="1446254"/>
        <a:ext cx="1892345" cy="2368363"/>
      </dsp:txXfrm>
    </dsp:sp>
    <dsp:sp modelId="{69403660-B91F-4F31-9188-E4F56CDF83C4}">
      <dsp:nvSpPr>
        <dsp:cNvPr id="0" name=""/>
        <dsp:cNvSpPr/>
      </dsp:nvSpPr>
      <dsp:spPr>
        <a:xfrm>
          <a:off x="2103890" y="451056"/>
          <a:ext cx="1892345" cy="7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3C13A9-1FDD-4FC4-A337-CF907FF0D233}">
      <dsp:nvSpPr>
        <dsp:cNvPr id="0" name=""/>
        <dsp:cNvSpPr/>
      </dsp:nvSpPr>
      <dsp:spPr>
        <a:xfrm>
          <a:off x="4046698" y="380445"/>
          <a:ext cx="96719" cy="181665"/>
        </a:xfrm>
        <a:prstGeom prst="chevron">
          <a:avLst>
            <a:gd name="adj" fmla="val 9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0F8023-7BBB-4718-BC8F-AC65EE454DC6}">
      <dsp:nvSpPr>
        <dsp:cNvPr id="0" name=""/>
        <dsp:cNvSpPr/>
      </dsp:nvSpPr>
      <dsp:spPr>
        <a:xfrm>
          <a:off x="2628237" y="29267"/>
          <a:ext cx="843651" cy="843651"/>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738" tIns="32738" rIns="32738" bIns="32738" numCol="1" spcCol="1270" rtlCol="0" anchor="ctr" anchorCtr="0">
          <a:noAutofit/>
        </a:bodyPr>
        <a:lstStyle/>
        <a:p>
          <a:pPr marL="0" lvl="0" indent="0" algn="ctr" defTabSz="1644650" rtl="0">
            <a:lnSpc>
              <a:spcPct val="90000"/>
            </a:lnSpc>
            <a:spcBef>
              <a:spcPct val="0"/>
            </a:spcBef>
            <a:spcAft>
              <a:spcPct val="35000"/>
            </a:spcAft>
            <a:buNone/>
          </a:pPr>
          <a:r>
            <a:rPr lang="fr-FR" sz="3700" kern="1200" noProof="0"/>
            <a:t>2</a:t>
          </a:r>
          <a:endParaRPr lang="fr-FR" sz="3700" kern="1200" noProof="0" dirty="0"/>
        </a:p>
      </dsp:txBody>
      <dsp:txXfrm>
        <a:off x="2751787" y="152817"/>
        <a:ext cx="596551" cy="596551"/>
      </dsp:txXfrm>
    </dsp:sp>
    <dsp:sp modelId="{C988C04E-40E3-4D68-BF18-66EFFEEF4EB2}">
      <dsp:nvSpPr>
        <dsp:cNvPr id="0" name=""/>
        <dsp:cNvSpPr/>
      </dsp:nvSpPr>
      <dsp:spPr>
        <a:xfrm>
          <a:off x="2103890" y="1038518"/>
          <a:ext cx="1892345" cy="2746832"/>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270" tIns="165100"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Analyse par la méthode de comparaison (résidentiel et multifamilial)  et validation des résultats.</a:t>
          </a:r>
          <a:endParaRPr lang="fr-FR" sz="1500" kern="1200" noProof="0" dirty="0"/>
        </a:p>
      </dsp:txBody>
      <dsp:txXfrm>
        <a:off x="2103890" y="1416987"/>
        <a:ext cx="1892345" cy="2368363"/>
      </dsp:txXfrm>
    </dsp:sp>
    <dsp:sp modelId="{E6547311-AF0E-4FCF-BDD0-47989B866E24}">
      <dsp:nvSpPr>
        <dsp:cNvPr id="0" name=""/>
        <dsp:cNvSpPr/>
      </dsp:nvSpPr>
      <dsp:spPr>
        <a:xfrm>
          <a:off x="4206496" y="451056"/>
          <a:ext cx="1892345" cy="7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E6DFE2B-B7F2-4F30-B659-B552E321FADD}">
      <dsp:nvSpPr>
        <dsp:cNvPr id="0" name=""/>
        <dsp:cNvSpPr/>
      </dsp:nvSpPr>
      <dsp:spPr>
        <a:xfrm>
          <a:off x="6149305" y="380445"/>
          <a:ext cx="96719" cy="181665"/>
        </a:xfrm>
        <a:prstGeom prst="chevron">
          <a:avLst>
            <a:gd name="adj" fmla="val 9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45C8DA-1E76-407A-B430-701BCCF29F00}">
      <dsp:nvSpPr>
        <dsp:cNvPr id="0" name=""/>
        <dsp:cNvSpPr/>
      </dsp:nvSpPr>
      <dsp:spPr>
        <a:xfrm>
          <a:off x="4730844" y="29267"/>
          <a:ext cx="843651" cy="843651"/>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738" tIns="32738" rIns="32738" bIns="32738" numCol="1" spcCol="1270" rtlCol="0" anchor="ctr" anchorCtr="0">
          <a:noAutofit/>
        </a:bodyPr>
        <a:lstStyle/>
        <a:p>
          <a:pPr marL="0" lvl="0" indent="0" algn="ctr" defTabSz="1644650" rtl="0">
            <a:lnSpc>
              <a:spcPct val="90000"/>
            </a:lnSpc>
            <a:spcBef>
              <a:spcPct val="0"/>
            </a:spcBef>
            <a:spcAft>
              <a:spcPct val="35000"/>
            </a:spcAft>
            <a:buNone/>
          </a:pPr>
          <a:r>
            <a:rPr lang="fr-FR" sz="3700" kern="1200" noProof="0"/>
            <a:t>3</a:t>
          </a:r>
          <a:endParaRPr lang="fr-FR" sz="3700" kern="1200" noProof="0" dirty="0"/>
        </a:p>
      </dsp:txBody>
      <dsp:txXfrm>
        <a:off x="4854394" y="152817"/>
        <a:ext cx="596551" cy="596551"/>
      </dsp:txXfrm>
    </dsp:sp>
    <dsp:sp modelId="{D997FB1E-CF8D-4F5C-9E93-059F85035C01}">
      <dsp:nvSpPr>
        <dsp:cNvPr id="0" name=""/>
        <dsp:cNvSpPr/>
      </dsp:nvSpPr>
      <dsp:spPr>
        <a:xfrm>
          <a:off x="4206496" y="1038518"/>
          <a:ext cx="1892345" cy="2746832"/>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270" tIns="165100"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Analyse par la méthode du coût (résidentiel, agricole, commercial, institutionnel et industriel).</a:t>
          </a:r>
          <a:endParaRPr lang="fr-FR" sz="1500" kern="1200" noProof="0" dirty="0"/>
        </a:p>
      </dsp:txBody>
      <dsp:txXfrm>
        <a:off x="4206496" y="1416987"/>
        <a:ext cx="1892345" cy="2368363"/>
      </dsp:txXfrm>
    </dsp:sp>
    <dsp:sp modelId="{B301E9C0-66A8-4889-AB14-A827A90B7730}">
      <dsp:nvSpPr>
        <dsp:cNvPr id="0" name=""/>
        <dsp:cNvSpPr/>
      </dsp:nvSpPr>
      <dsp:spPr>
        <a:xfrm>
          <a:off x="6309103" y="451056"/>
          <a:ext cx="1892345" cy="7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20B667-F0A6-4456-B459-83C4807E6047}">
      <dsp:nvSpPr>
        <dsp:cNvPr id="0" name=""/>
        <dsp:cNvSpPr/>
      </dsp:nvSpPr>
      <dsp:spPr>
        <a:xfrm>
          <a:off x="8251911" y="380445"/>
          <a:ext cx="96719" cy="181665"/>
        </a:xfrm>
        <a:prstGeom prst="chevron">
          <a:avLst>
            <a:gd name="adj" fmla="val 9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D1CCE4-82A5-468F-8BC5-15D0185DBB4E}">
      <dsp:nvSpPr>
        <dsp:cNvPr id="0" name=""/>
        <dsp:cNvSpPr/>
      </dsp:nvSpPr>
      <dsp:spPr>
        <a:xfrm>
          <a:off x="6833450" y="29267"/>
          <a:ext cx="843651" cy="843651"/>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738" tIns="32738" rIns="32738" bIns="32738" numCol="1" spcCol="1270" rtlCol="0" anchor="ctr" anchorCtr="0">
          <a:noAutofit/>
        </a:bodyPr>
        <a:lstStyle/>
        <a:p>
          <a:pPr marL="0" lvl="0" indent="0" algn="ctr" defTabSz="1644650" rtl="0">
            <a:lnSpc>
              <a:spcPct val="90000"/>
            </a:lnSpc>
            <a:spcBef>
              <a:spcPct val="0"/>
            </a:spcBef>
            <a:spcAft>
              <a:spcPct val="35000"/>
            </a:spcAft>
            <a:buNone/>
          </a:pPr>
          <a:r>
            <a:rPr lang="fr-FR" sz="3700" kern="1200" noProof="0"/>
            <a:t>4</a:t>
          </a:r>
          <a:endParaRPr lang="fr-FR" sz="3700" kern="1200" noProof="0" dirty="0"/>
        </a:p>
      </dsp:txBody>
      <dsp:txXfrm>
        <a:off x="6957000" y="152817"/>
        <a:ext cx="596551" cy="596551"/>
      </dsp:txXfrm>
    </dsp:sp>
    <dsp:sp modelId="{12E9BEA5-B7F5-4B40-9B17-6A733AF73901}">
      <dsp:nvSpPr>
        <dsp:cNvPr id="0" name=""/>
        <dsp:cNvSpPr/>
      </dsp:nvSpPr>
      <dsp:spPr>
        <a:xfrm>
          <a:off x="6309103" y="1038518"/>
          <a:ext cx="1892345" cy="2746832"/>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270" tIns="165100"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Analyse par la méthode du revenu (multi résidentiel, commercial et industriel).</a:t>
          </a:r>
          <a:endParaRPr lang="fr-FR" sz="1500" kern="1200" noProof="0" dirty="0"/>
        </a:p>
      </dsp:txBody>
      <dsp:txXfrm>
        <a:off x="6309103" y="1416987"/>
        <a:ext cx="1892345" cy="2368363"/>
      </dsp:txXfrm>
    </dsp:sp>
    <dsp:sp modelId="{98FC13F5-E633-4E1D-AC5F-6F956633F8CC}">
      <dsp:nvSpPr>
        <dsp:cNvPr id="0" name=""/>
        <dsp:cNvSpPr/>
      </dsp:nvSpPr>
      <dsp:spPr>
        <a:xfrm>
          <a:off x="8411709" y="451056"/>
          <a:ext cx="946172" cy="7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0815D7-3BD6-44D4-A32A-A6FD819154DF}">
      <dsp:nvSpPr>
        <dsp:cNvPr id="0" name=""/>
        <dsp:cNvSpPr/>
      </dsp:nvSpPr>
      <dsp:spPr>
        <a:xfrm>
          <a:off x="8936057" y="29267"/>
          <a:ext cx="843651" cy="843651"/>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738" tIns="32738" rIns="32738" bIns="32738" numCol="1" spcCol="1270" rtlCol="0" anchor="ctr" anchorCtr="0">
          <a:noAutofit/>
        </a:bodyPr>
        <a:lstStyle/>
        <a:p>
          <a:pPr marL="0" lvl="0" indent="0" algn="ctr" defTabSz="1644650" rtl="0">
            <a:lnSpc>
              <a:spcPct val="90000"/>
            </a:lnSpc>
            <a:spcBef>
              <a:spcPct val="0"/>
            </a:spcBef>
            <a:spcAft>
              <a:spcPct val="35000"/>
            </a:spcAft>
            <a:buNone/>
          </a:pPr>
          <a:r>
            <a:rPr lang="fr-FR" sz="3700" kern="1200" noProof="0"/>
            <a:t>5</a:t>
          </a:r>
          <a:endParaRPr lang="fr-FR" sz="3700" kern="1200" noProof="0" dirty="0"/>
        </a:p>
      </dsp:txBody>
      <dsp:txXfrm>
        <a:off x="9059607" y="152817"/>
        <a:ext cx="596551" cy="596551"/>
      </dsp:txXfrm>
    </dsp:sp>
    <dsp:sp modelId="{B116FA97-1FAE-40A9-8C85-DB8F4C91EF7C}">
      <dsp:nvSpPr>
        <dsp:cNvPr id="0" name=""/>
        <dsp:cNvSpPr/>
      </dsp:nvSpPr>
      <dsp:spPr>
        <a:xfrm>
          <a:off x="8411709" y="1038518"/>
          <a:ext cx="1892345" cy="2746832"/>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270" tIns="165100"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Conciliation et la validation des valeurs.</a:t>
          </a:r>
          <a:endParaRPr lang="fr-FR" sz="1500" kern="1200" noProof="0" dirty="0"/>
        </a:p>
      </dsp:txBody>
      <dsp:txXfrm>
        <a:off x="8411709" y="1416987"/>
        <a:ext cx="1892345" cy="2368363"/>
      </dsp:txXfrm>
    </dsp:sp>
  </dsp:spTree>
</dsp:drawing>
</file>

<file path=ppt/diagrams/layout1.xml><?xml version="1.0" encoding="utf-8"?>
<dgm:layoutDef xmlns:dgm="http://schemas.openxmlformats.org/drawingml/2006/diagram" xmlns:a="http://schemas.openxmlformats.org/drawingml/2006/main" uniqueId="urn:microsoft.com/office/officeart/2016/7/layout/LinearArrowProcessNumbered#1">
  <dgm:title val="Processus en flèche linéaire numéroté"/>
  <dgm:desc val="Utilisé pour représenter une progression, une chronologie, les étapes séquentielles d’une tâche, d’un processus ou d’un flux de travail, ou bien pour mettre en évidence un mouvement ou une direction. Une numérotation automatique est prévue pour illustrer les étapes du processus qui s’affiche dans un cercle. Les textes de niveau 1 et 2 s’affiche dans une forme appelée UpArrowCallout. De plus, les nœuds sont connectés par une flèche mettant en évidence la nature du processu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0BCCEA4B-F3EB-4171-AE59-457154E02EEE}">
          <dgm:prSet phldrT="1"/>
          <dgm:t>
            <a:bodyPr rtlCol="0"/>
            <a:lstStyle/>
            <a:p>
              <a:pPr rtl="0"/>
              <a:r>
                <a:t>1</a:t>
              </a:r>
            </a:p>
          </dgm:t>
        </dgm:pt>
        <dgm:pt modelId="201" type="sibTrans" cxnId="{6E793552-5898-4293-8C7D-49823170C6CF}">
          <dgm:prSet phldrT="2"/>
          <dgm:t>
            <a:bodyPr rtlCol="0"/>
            <a:lstStyle/>
            <a:p>
              <a:pPr rtl="0"/>
              <a:r>
                <a:t>2</a:t>
              </a:r>
            </a:p>
          </dgm:t>
        </dgm:pt>
        <dgm:pt modelId="301" type="sibTrans" cxnId="{E37CDDB0-D246-4BF3-A6BB-E15F509C93D9}">
          <dgm:prSet phldrT="3"/>
          <dgm:t>
            <a:bodyPr rtlCol="0"/>
            <a:lstStyle/>
            <a:p>
              <a:pPr rtl="0"/>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A04D89-AD48-4A9E-8916-040D8B0376C6}" type="datetimeFigureOut">
              <a:rPr lang="fr-CA" smtClean="0"/>
              <a:t>2023-11-07</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03E078-5664-46EA-A54E-0277F8A876E6}" type="slidenum">
              <a:rPr lang="fr-CA" smtClean="0"/>
              <a:t>‹N°›</a:t>
            </a:fld>
            <a:endParaRPr lang="fr-CA"/>
          </a:p>
        </p:txBody>
      </p:sp>
    </p:spTree>
    <p:extLst>
      <p:ext uri="{BB962C8B-B14F-4D97-AF65-F5344CB8AC3E}">
        <p14:creationId xmlns:p14="http://schemas.microsoft.com/office/powerpoint/2010/main" val="545047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CF7BA6-445B-CE26-869A-35F897D631F9}"/>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A"/>
          </a:p>
        </p:txBody>
      </p:sp>
      <p:sp>
        <p:nvSpPr>
          <p:cNvPr id="3" name="Sous-titre 2">
            <a:extLst>
              <a:ext uri="{FF2B5EF4-FFF2-40B4-BE49-F238E27FC236}">
                <a16:creationId xmlns:a16="http://schemas.microsoft.com/office/drawing/2014/main" id="{DE0037BA-4697-F35B-18AD-227C437FF7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FB6B5A94-45D8-BFBC-4D97-A7319A2F9944}"/>
              </a:ext>
            </a:extLst>
          </p:cNvPr>
          <p:cNvSpPr>
            <a:spLocks noGrp="1"/>
          </p:cNvSpPr>
          <p:nvPr>
            <p:ph type="dt" sz="half" idx="10"/>
          </p:nvPr>
        </p:nvSpPr>
        <p:spPr/>
        <p:txBody>
          <a:bodyPr/>
          <a:lstStyle/>
          <a:p>
            <a:fld id="{5CBF99C6-6054-4FA8-BCD4-AE032C85E411}" type="datetime1">
              <a:rPr lang="fr-CA" smtClean="0"/>
              <a:t>2023-11-07</a:t>
            </a:fld>
            <a:endParaRPr lang="fr-CA"/>
          </a:p>
        </p:txBody>
      </p:sp>
      <p:sp>
        <p:nvSpPr>
          <p:cNvPr id="5" name="Espace réservé du pied de page 4">
            <a:extLst>
              <a:ext uri="{FF2B5EF4-FFF2-40B4-BE49-F238E27FC236}">
                <a16:creationId xmlns:a16="http://schemas.microsoft.com/office/drawing/2014/main" id="{3015655F-25E4-D223-DD80-5D0D1A07E93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2EC70349-6CED-484C-FD2B-E0E5646D1909}"/>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2964845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ACE6FB-3DF4-4D7B-E685-EF472C2A9C1F}"/>
              </a:ext>
            </a:extLst>
          </p:cNvPr>
          <p:cNvSpPr>
            <a:spLocks noGrp="1"/>
          </p:cNvSpPr>
          <p:nvPr>
            <p:ph type="title"/>
          </p:nvPr>
        </p:nvSpPr>
        <p:spPr/>
        <p:txBody>
          <a:bodyPr/>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182BAD6C-89F4-F999-6FCF-B3CEACE1041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CC88F14A-1849-F286-ACEC-F0B50E6A5C44}"/>
              </a:ext>
            </a:extLst>
          </p:cNvPr>
          <p:cNvSpPr>
            <a:spLocks noGrp="1"/>
          </p:cNvSpPr>
          <p:nvPr>
            <p:ph type="dt" sz="half" idx="10"/>
          </p:nvPr>
        </p:nvSpPr>
        <p:spPr/>
        <p:txBody>
          <a:bodyPr/>
          <a:lstStyle/>
          <a:p>
            <a:fld id="{24CDE3EB-3B2F-46F0-AE71-5C6CE56603E1}" type="datetime1">
              <a:rPr lang="fr-CA" smtClean="0"/>
              <a:t>2023-11-07</a:t>
            </a:fld>
            <a:endParaRPr lang="fr-CA"/>
          </a:p>
        </p:txBody>
      </p:sp>
      <p:sp>
        <p:nvSpPr>
          <p:cNvPr id="5" name="Espace réservé du pied de page 4">
            <a:extLst>
              <a:ext uri="{FF2B5EF4-FFF2-40B4-BE49-F238E27FC236}">
                <a16:creationId xmlns:a16="http://schemas.microsoft.com/office/drawing/2014/main" id="{5B01A287-9D3F-19E0-062C-46A7F94774D9}"/>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15AEF22-4F43-5E65-9E13-923A942615AC}"/>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542067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331B5A40-D39E-5CDE-BF40-F730ED26087F}"/>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AB960C92-0ED1-066C-D22E-69562DBA6C75}"/>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C503F92-AE10-9E7D-3B93-2C4049D98CB0}"/>
              </a:ext>
            </a:extLst>
          </p:cNvPr>
          <p:cNvSpPr>
            <a:spLocks noGrp="1"/>
          </p:cNvSpPr>
          <p:nvPr>
            <p:ph type="dt" sz="half" idx="10"/>
          </p:nvPr>
        </p:nvSpPr>
        <p:spPr/>
        <p:txBody>
          <a:bodyPr/>
          <a:lstStyle/>
          <a:p>
            <a:fld id="{F98AA5CC-789B-4553-8C26-5FD5864FE11C}" type="datetime1">
              <a:rPr lang="fr-CA" smtClean="0"/>
              <a:t>2023-11-07</a:t>
            </a:fld>
            <a:endParaRPr lang="fr-CA"/>
          </a:p>
        </p:txBody>
      </p:sp>
      <p:sp>
        <p:nvSpPr>
          <p:cNvPr id="5" name="Espace réservé du pied de page 4">
            <a:extLst>
              <a:ext uri="{FF2B5EF4-FFF2-40B4-BE49-F238E27FC236}">
                <a16:creationId xmlns:a16="http://schemas.microsoft.com/office/drawing/2014/main" id="{B3C61F99-5AA9-FF79-454B-6295265C53E6}"/>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3CF61904-6B42-6A49-7DC4-8E42E8E0D16B}"/>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4040887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1" cy="461986"/>
          </a:xfrm>
          <a:prstGeom prst="rect">
            <a:avLst/>
          </a:prstGeom>
        </p:spPr>
        <p:txBody>
          <a:bodyPr wrap="square" lIns="0" tIns="0" rIns="0" bIns="0">
            <a:spAutoFit/>
          </a:bodyPr>
          <a:lstStyle>
            <a:lvl1pPr>
              <a:defRPr sz="3002" b="1" i="0">
                <a:solidFill>
                  <a:srgbClr val="005289"/>
                </a:solidFill>
                <a:latin typeface="Gotham Black"/>
                <a:cs typeface="Gotham Black"/>
              </a:defRPr>
            </a:lvl1pPr>
          </a:lstStyle>
          <a:p>
            <a:endParaRPr/>
          </a:p>
        </p:txBody>
      </p:sp>
      <p:sp>
        <p:nvSpPr>
          <p:cNvPr id="3" name="Holder 3"/>
          <p:cNvSpPr>
            <a:spLocks noGrp="1"/>
          </p:cNvSpPr>
          <p:nvPr>
            <p:ph type="subTitle" idx="4"/>
          </p:nvPr>
        </p:nvSpPr>
        <p:spPr>
          <a:xfrm>
            <a:off x="1828800" y="3840480"/>
            <a:ext cx="8534400" cy="307905"/>
          </a:xfrm>
          <a:prstGeom prst="rect">
            <a:avLst/>
          </a:prstGeom>
        </p:spPr>
        <p:txBody>
          <a:bodyPr wrap="square" lIns="0" tIns="0" rIns="0" bIns="0">
            <a:spAutoFit/>
          </a:bodyPr>
          <a:lstStyle>
            <a:lvl1pPr>
              <a:defRPr sz="2001" b="0" i="0">
                <a:solidFill>
                  <a:srgbClr val="54575A"/>
                </a:solidFill>
                <a:latin typeface="Gotham Book"/>
                <a:cs typeface="Gotham Book"/>
              </a:defRPr>
            </a:lvl1pPr>
          </a:lstStyle>
          <a:p>
            <a:endParaRPr/>
          </a:p>
        </p:txBody>
      </p:sp>
      <p:sp>
        <p:nvSpPr>
          <p:cNvPr id="4" name="Holder 4"/>
          <p:cNvSpPr>
            <a:spLocks noGrp="1"/>
          </p:cNvSpPr>
          <p:nvPr>
            <p:ph type="ftr" sz="quarter" idx="5"/>
          </p:nvPr>
        </p:nvSpPr>
        <p:spPr/>
        <p:txBody>
          <a:bodyPr lIns="0" tIns="0" rIns="0" bIns="0"/>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5" name="Holder 5"/>
          <p:cNvSpPr>
            <a:spLocks noGrp="1"/>
          </p:cNvSpPr>
          <p:nvPr>
            <p:ph type="dt" sz="half" idx="6"/>
          </p:nvPr>
        </p:nvSpPr>
        <p:spPr/>
        <p:txBody>
          <a:bodyPr lIns="0" tIns="0" rIns="0" bIns="0"/>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537555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17253" y="608881"/>
            <a:ext cx="9099329" cy="461986"/>
          </a:xfrm>
        </p:spPr>
        <p:txBody>
          <a:bodyPr lIns="0" tIns="0" rIns="0" bIns="0"/>
          <a:lstStyle>
            <a:lvl1pPr>
              <a:defRPr sz="3002" b="1" i="0">
                <a:solidFill>
                  <a:srgbClr val="005289"/>
                </a:solidFill>
                <a:latin typeface="Gotham Black"/>
                <a:cs typeface="Gotham Black"/>
              </a:defRPr>
            </a:lvl1pPr>
          </a:lstStyle>
          <a:p>
            <a:endParaRPr/>
          </a:p>
        </p:txBody>
      </p:sp>
      <p:sp>
        <p:nvSpPr>
          <p:cNvPr id="3" name="Holder 3"/>
          <p:cNvSpPr>
            <a:spLocks noGrp="1"/>
          </p:cNvSpPr>
          <p:nvPr>
            <p:ph type="body" idx="1"/>
          </p:nvPr>
        </p:nvSpPr>
        <p:spPr>
          <a:xfrm>
            <a:off x="942398" y="1371448"/>
            <a:ext cx="10562292" cy="307905"/>
          </a:xfrm>
        </p:spPr>
        <p:txBody>
          <a:bodyPr lIns="0" tIns="0" rIns="0" bIns="0"/>
          <a:lstStyle>
            <a:lvl1pPr>
              <a:defRPr sz="2001" b="0" i="0">
                <a:solidFill>
                  <a:srgbClr val="54575A"/>
                </a:solidFill>
                <a:latin typeface="Gotham Book"/>
                <a:cs typeface="Gotham Book"/>
              </a:defRPr>
            </a:lvl1pPr>
          </a:lstStyle>
          <a:p>
            <a:endParaRPr/>
          </a:p>
        </p:txBody>
      </p:sp>
      <p:sp>
        <p:nvSpPr>
          <p:cNvPr id="4" name="Holder 4"/>
          <p:cNvSpPr>
            <a:spLocks noGrp="1"/>
          </p:cNvSpPr>
          <p:nvPr>
            <p:ph type="ftr" sz="quarter" idx="5"/>
          </p:nvPr>
        </p:nvSpPr>
        <p:spPr/>
        <p:txBody>
          <a:bodyPr lIns="0" tIns="0" rIns="0" bIns="0"/>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5" name="Holder 5"/>
          <p:cNvSpPr>
            <a:spLocks noGrp="1"/>
          </p:cNvSpPr>
          <p:nvPr>
            <p:ph type="dt" sz="half" idx="6"/>
          </p:nvPr>
        </p:nvSpPr>
        <p:spPr/>
        <p:txBody>
          <a:bodyPr lIns="0" tIns="0" rIns="0" bIns="0"/>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170898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917253" y="608881"/>
            <a:ext cx="9099329" cy="461986"/>
          </a:xfrm>
        </p:spPr>
        <p:txBody>
          <a:bodyPr lIns="0" tIns="0" rIns="0" bIns="0"/>
          <a:lstStyle>
            <a:lvl1pPr>
              <a:defRPr sz="3002" b="1" i="0">
                <a:solidFill>
                  <a:srgbClr val="005289"/>
                </a:solidFill>
                <a:latin typeface="Gotham Black"/>
                <a:cs typeface="Gotham Black"/>
              </a:defRPr>
            </a:lvl1pPr>
          </a:lstStyle>
          <a:p>
            <a:endParaRPr/>
          </a:p>
        </p:txBody>
      </p:sp>
      <p:sp>
        <p:nvSpPr>
          <p:cNvPr id="3" name="Holder 3"/>
          <p:cNvSpPr>
            <a:spLocks noGrp="1"/>
          </p:cNvSpPr>
          <p:nvPr>
            <p:ph sz="half" idx="2"/>
          </p:nvPr>
        </p:nvSpPr>
        <p:spPr>
          <a:xfrm>
            <a:off x="609600" y="1577340"/>
            <a:ext cx="5303520" cy="50783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50783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6" name="Holder 6"/>
          <p:cNvSpPr>
            <a:spLocks noGrp="1"/>
          </p:cNvSpPr>
          <p:nvPr>
            <p:ph type="dt" sz="half" idx="6"/>
          </p:nvPr>
        </p:nvSpPr>
        <p:spPr/>
        <p:txBody>
          <a:bodyPr lIns="0" tIns="0" rIns="0" bIns="0"/>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0835837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917253" y="608881"/>
            <a:ext cx="9099329" cy="461986"/>
          </a:xfrm>
        </p:spPr>
        <p:txBody>
          <a:bodyPr lIns="0" tIns="0" rIns="0" bIns="0"/>
          <a:lstStyle>
            <a:lvl1pPr>
              <a:defRPr sz="3002" b="1" i="0">
                <a:solidFill>
                  <a:srgbClr val="005289"/>
                </a:solidFill>
                <a:latin typeface="Gotham Black"/>
                <a:cs typeface="Gotham Black"/>
              </a:defRPr>
            </a:lvl1pPr>
          </a:lstStyle>
          <a:p>
            <a:endParaRPr/>
          </a:p>
        </p:txBody>
      </p:sp>
      <p:sp>
        <p:nvSpPr>
          <p:cNvPr id="3" name="Holder 3"/>
          <p:cNvSpPr>
            <a:spLocks noGrp="1"/>
          </p:cNvSpPr>
          <p:nvPr>
            <p:ph type="ftr" sz="quarter" idx="5"/>
          </p:nvPr>
        </p:nvSpPr>
        <p:spPr/>
        <p:txBody>
          <a:bodyPr lIns="0" tIns="0" rIns="0" bIns="0"/>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4" name="Holder 4"/>
          <p:cNvSpPr>
            <a:spLocks noGrp="1"/>
          </p:cNvSpPr>
          <p:nvPr>
            <p:ph type="dt" sz="half" idx="6"/>
          </p:nvPr>
        </p:nvSpPr>
        <p:spPr/>
        <p:txBody>
          <a:bodyPr lIns="0" tIns="0" rIns="0" bIns="0"/>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8818807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3" name="Holder 3"/>
          <p:cNvSpPr>
            <a:spLocks noGrp="1"/>
          </p:cNvSpPr>
          <p:nvPr>
            <p:ph type="dt" sz="half" idx="6"/>
          </p:nvPr>
        </p:nvSpPr>
        <p:spPr/>
        <p:txBody>
          <a:bodyPr lIns="0" tIns="0" rIns="0" bIns="0"/>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857317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054466-9EDC-CD65-2F47-47A32FE0159B}"/>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41E96AC9-5C7C-BB13-55F9-E771D250CEE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02AF60F7-AEF4-907D-D952-1C42ABBFC8AF}"/>
              </a:ext>
            </a:extLst>
          </p:cNvPr>
          <p:cNvSpPr>
            <a:spLocks noGrp="1"/>
          </p:cNvSpPr>
          <p:nvPr>
            <p:ph type="dt" sz="half" idx="10"/>
          </p:nvPr>
        </p:nvSpPr>
        <p:spPr/>
        <p:txBody>
          <a:bodyPr/>
          <a:lstStyle/>
          <a:p>
            <a:fld id="{6B22C3CE-C2D5-4574-9FF3-2027D8E0ACEE}" type="datetime1">
              <a:rPr lang="fr-CA" smtClean="0"/>
              <a:t>2023-11-07</a:t>
            </a:fld>
            <a:endParaRPr lang="fr-CA"/>
          </a:p>
        </p:txBody>
      </p:sp>
      <p:sp>
        <p:nvSpPr>
          <p:cNvPr id="5" name="Espace réservé du pied de page 4">
            <a:extLst>
              <a:ext uri="{FF2B5EF4-FFF2-40B4-BE49-F238E27FC236}">
                <a16:creationId xmlns:a16="http://schemas.microsoft.com/office/drawing/2014/main" id="{DB964449-E431-6B6C-0A98-E42F8BC34AC6}"/>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6D47D94E-03FC-C5F9-F1F8-DB8C0F2EBC04}"/>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850175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BC7E40-0ACC-6474-ED55-842BE12B421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42065D0E-F6B7-88F5-959C-EFFD7F73CE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BC1E351-9A0E-E409-2CA3-255F99179B92}"/>
              </a:ext>
            </a:extLst>
          </p:cNvPr>
          <p:cNvSpPr>
            <a:spLocks noGrp="1"/>
          </p:cNvSpPr>
          <p:nvPr>
            <p:ph type="dt" sz="half" idx="10"/>
          </p:nvPr>
        </p:nvSpPr>
        <p:spPr/>
        <p:txBody>
          <a:bodyPr/>
          <a:lstStyle/>
          <a:p>
            <a:fld id="{5098AF2E-AF84-4952-9EAB-162CF7175CA7}" type="datetime1">
              <a:rPr lang="fr-CA" smtClean="0"/>
              <a:t>2023-11-07</a:t>
            </a:fld>
            <a:endParaRPr lang="fr-CA"/>
          </a:p>
        </p:txBody>
      </p:sp>
      <p:sp>
        <p:nvSpPr>
          <p:cNvPr id="5" name="Espace réservé du pied de page 4">
            <a:extLst>
              <a:ext uri="{FF2B5EF4-FFF2-40B4-BE49-F238E27FC236}">
                <a16:creationId xmlns:a16="http://schemas.microsoft.com/office/drawing/2014/main" id="{74F0EA97-2B9E-21B7-6D07-A7293D127509}"/>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D381606B-2E01-E74B-B8D7-0E08FFC391B8}"/>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198499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00C680A-4187-1A2A-5ADB-6B1F4DCB7CF1}"/>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422572FC-5921-E557-2032-882991551CBA}"/>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a:extLst>
              <a:ext uri="{FF2B5EF4-FFF2-40B4-BE49-F238E27FC236}">
                <a16:creationId xmlns:a16="http://schemas.microsoft.com/office/drawing/2014/main" id="{31D670D4-BE32-3871-E975-0A194BDA235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a:extLst>
              <a:ext uri="{FF2B5EF4-FFF2-40B4-BE49-F238E27FC236}">
                <a16:creationId xmlns:a16="http://schemas.microsoft.com/office/drawing/2014/main" id="{7DBC7A81-36B0-1AE3-DF7D-8E92BEC940DF}"/>
              </a:ext>
            </a:extLst>
          </p:cNvPr>
          <p:cNvSpPr>
            <a:spLocks noGrp="1"/>
          </p:cNvSpPr>
          <p:nvPr>
            <p:ph type="dt" sz="half" idx="10"/>
          </p:nvPr>
        </p:nvSpPr>
        <p:spPr/>
        <p:txBody>
          <a:bodyPr/>
          <a:lstStyle/>
          <a:p>
            <a:fld id="{3B06EDD0-EE78-4518-91B0-2D2826EEA32A}" type="datetime1">
              <a:rPr lang="fr-CA" smtClean="0"/>
              <a:t>2023-11-07</a:t>
            </a:fld>
            <a:endParaRPr lang="fr-CA"/>
          </a:p>
        </p:txBody>
      </p:sp>
      <p:sp>
        <p:nvSpPr>
          <p:cNvPr id="6" name="Espace réservé du pied de page 5">
            <a:extLst>
              <a:ext uri="{FF2B5EF4-FFF2-40B4-BE49-F238E27FC236}">
                <a16:creationId xmlns:a16="http://schemas.microsoft.com/office/drawing/2014/main" id="{D108B637-E236-D931-D321-08BED70D99C0}"/>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8BF13DC9-389F-188D-332D-201F452F0515}"/>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2168764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9630AF-53C8-D0C6-4976-A95EF2E45A57}"/>
              </a:ext>
            </a:extLst>
          </p:cNvPr>
          <p:cNvSpPr>
            <a:spLocks noGrp="1"/>
          </p:cNvSpPr>
          <p:nvPr>
            <p:ph type="title"/>
          </p:nvPr>
        </p:nvSpPr>
        <p:spPr>
          <a:xfrm>
            <a:off x="839788" y="365125"/>
            <a:ext cx="10515600" cy="1325563"/>
          </a:xfrm>
        </p:spPr>
        <p:txBody>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72EBC11C-7C62-C94D-2E35-FEA0FAD08A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B66D3250-39F3-3193-9824-6158A02EBC0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a:extLst>
              <a:ext uri="{FF2B5EF4-FFF2-40B4-BE49-F238E27FC236}">
                <a16:creationId xmlns:a16="http://schemas.microsoft.com/office/drawing/2014/main" id="{2394A4F5-BBD6-C51F-AE1C-69C4015D60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608DD8A-0CAB-26D3-761C-A2CFABBB6A22}"/>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a:extLst>
              <a:ext uri="{FF2B5EF4-FFF2-40B4-BE49-F238E27FC236}">
                <a16:creationId xmlns:a16="http://schemas.microsoft.com/office/drawing/2014/main" id="{077D9B8A-1D2D-692E-87F8-086C133D1F1D}"/>
              </a:ext>
            </a:extLst>
          </p:cNvPr>
          <p:cNvSpPr>
            <a:spLocks noGrp="1"/>
          </p:cNvSpPr>
          <p:nvPr>
            <p:ph type="dt" sz="half" idx="10"/>
          </p:nvPr>
        </p:nvSpPr>
        <p:spPr/>
        <p:txBody>
          <a:bodyPr/>
          <a:lstStyle/>
          <a:p>
            <a:fld id="{271FF8D7-BD75-47D3-86CA-E2CE8509C0EE}" type="datetime1">
              <a:rPr lang="fr-CA" smtClean="0"/>
              <a:t>2023-11-07</a:t>
            </a:fld>
            <a:endParaRPr lang="fr-CA"/>
          </a:p>
        </p:txBody>
      </p:sp>
      <p:sp>
        <p:nvSpPr>
          <p:cNvPr id="8" name="Espace réservé du pied de page 7">
            <a:extLst>
              <a:ext uri="{FF2B5EF4-FFF2-40B4-BE49-F238E27FC236}">
                <a16:creationId xmlns:a16="http://schemas.microsoft.com/office/drawing/2014/main" id="{29152797-F28A-A78E-B936-B3E1D2B73411}"/>
              </a:ext>
            </a:extLst>
          </p:cNvPr>
          <p:cNvSpPr>
            <a:spLocks noGrp="1"/>
          </p:cNvSpPr>
          <p:nvPr>
            <p:ph type="ftr" sz="quarter" idx="11"/>
          </p:nvPr>
        </p:nvSpPr>
        <p:spPr/>
        <p:txBody>
          <a:bodyPr/>
          <a:lstStyle/>
          <a:p>
            <a:endParaRPr lang="fr-CA"/>
          </a:p>
        </p:txBody>
      </p:sp>
      <p:sp>
        <p:nvSpPr>
          <p:cNvPr id="9" name="Espace réservé du numéro de diapositive 8">
            <a:extLst>
              <a:ext uri="{FF2B5EF4-FFF2-40B4-BE49-F238E27FC236}">
                <a16:creationId xmlns:a16="http://schemas.microsoft.com/office/drawing/2014/main" id="{61FBEAE2-E998-DD1E-D601-F6A6529B1CD0}"/>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1075025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F22403-910F-AE9D-FCA0-C29AB0EA1DBF}"/>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5A084C46-0A80-0625-7E82-020C38DCF4EC}"/>
              </a:ext>
            </a:extLst>
          </p:cNvPr>
          <p:cNvSpPr>
            <a:spLocks noGrp="1"/>
          </p:cNvSpPr>
          <p:nvPr>
            <p:ph type="dt" sz="half" idx="10"/>
          </p:nvPr>
        </p:nvSpPr>
        <p:spPr/>
        <p:txBody>
          <a:bodyPr/>
          <a:lstStyle/>
          <a:p>
            <a:fld id="{875FA45D-CD99-428A-B0DF-4C7DBF6E28CD}" type="datetime1">
              <a:rPr lang="fr-CA" smtClean="0"/>
              <a:t>2023-11-07</a:t>
            </a:fld>
            <a:endParaRPr lang="fr-CA"/>
          </a:p>
        </p:txBody>
      </p:sp>
      <p:sp>
        <p:nvSpPr>
          <p:cNvPr id="4" name="Espace réservé du pied de page 3">
            <a:extLst>
              <a:ext uri="{FF2B5EF4-FFF2-40B4-BE49-F238E27FC236}">
                <a16:creationId xmlns:a16="http://schemas.microsoft.com/office/drawing/2014/main" id="{0F7C467A-432C-27F7-BA8B-259FB3486E27}"/>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40E5355E-8C87-A4A4-FF2A-FD09C487A8CB}"/>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3450749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8D883A8-C937-5449-C626-EE4425E04D26}"/>
              </a:ext>
            </a:extLst>
          </p:cNvPr>
          <p:cNvSpPr>
            <a:spLocks noGrp="1"/>
          </p:cNvSpPr>
          <p:nvPr>
            <p:ph type="dt" sz="half" idx="10"/>
          </p:nvPr>
        </p:nvSpPr>
        <p:spPr/>
        <p:txBody>
          <a:bodyPr/>
          <a:lstStyle/>
          <a:p>
            <a:fld id="{5A2F22EF-6ADB-4BFF-B2BF-3F2E804FB4DA}" type="datetime1">
              <a:rPr lang="fr-CA" smtClean="0"/>
              <a:t>2023-11-07</a:t>
            </a:fld>
            <a:endParaRPr lang="fr-CA"/>
          </a:p>
        </p:txBody>
      </p:sp>
      <p:sp>
        <p:nvSpPr>
          <p:cNvPr id="3" name="Espace réservé du pied de page 2">
            <a:extLst>
              <a:ext uri="{FF2B5EF4-FFF2-40B4-BE49-F238E27FC236}">
                <a16:creationId xmlns:a16="http://schemas.microsoft.com/office/drawing/2014/main" id="{564753FB-75AF-BEE1-BD82-7B11B9E325D9}"/>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046E0431-F3EE-F8C9-6E20-8210D7FB829A}"/>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2442300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B2D15C-4F44-B8A3-2A64-9755A33D9F2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B6D771BD-1DB2-7782-E6B3-75E012D3DB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a:extLst>
              <a:ext uri="{FF2B5EF4-FFF2-40B4-BE49-F238E27FC236}">
                <a16:creationId xmlns:a16="http://schemas.microsoft.com/office/drawing/2014/main" id="{2A8D9535-49CF-C57E-3264-3EAA4310F2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921D1F3-C66C-DEF0-4927-40E5CC1FEBCB}"/>
              </a:ext>
            </a:extLst>
          </p:cNvPr>
          <p:cNvSpPr>
            <a:spLocks noGrp="1"/>
          </p:cNvSpPr>
          <p:nvPr>
            <p:ph type="dt" sz="half" idx="10"/>
          </p:nvPr>
        </p:nvSpPr>
        <p:spPr/>
        <p:txBody>
          <a:bodyPr/>
          <a:lstStyle/>
          <a:p>
            <a:fld id="{C0BC8F08-8F20-44DA-AC6E-9041A44CC35E}" type="datetime1">
              <a:rPr lang="fr-CA" smtClean="0"/>
              <a:t>2023-11-07</a:t>
            </a:fld>
            <a:endParaRPr lang="fr-CA"/>
          </a:p>
        </p:txBody>
      </p:sp>
      <p:sp>
        <p:nvSpPr>
          <p:cNvPr id="6" name="Espace réservé du pied de page 5">
            <a:extLst>
              <a:ext uri="{FF2B5EF4-FFF2-40B4-BE49-F238E27FC236}">
                <a16:creationId xmlns:a16="http://schemas.microsoft.com/office/drawing/2014/main" id="{F696B2C8-955F-165E-3111-EEE37CDA3436}"/>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C05D48D2-C6E6-EDE7-493A-AEA869E23B77}"/>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2441845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B099B6-2432-0DE4-C641-AB9E15E27C8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BFC5DD24-9115-F9F0-9F73-54B9E83E21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1DAC710E-2F04-CA75-8D65-86099181AE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2AA21B8-4BD1-BC01-025E-3201BAA6973D}"/>
              </a:ext>
            </a:extLst>
          </p:cNvPr>
          <p:cNvSpPr>
            <a:spLocks noGrp="1"/>
          </p:cNvSpPr>
          <p:nvPr>
            <p:ph type="dt" sz="half" idx="10"/>
          </p:nvPr>
        </p:nvSpPr>
        <p:spPr/>
        <p:txBody>
          <a:bodyPr/>
          <a:lstStyle/>
          <a:p>
            <a:fld id="{D7557B68-47C8-4684-BC72-DAE1B2C9B635}" type="datetime1">
              <a:rPr lang="fr-CA" smtClean="0"/>
              <a:t>2023-11-07</a:t>
            </a:fld>
            <a:endParaRPr lang="fr-CA"/>
          </a:p>
        </p:txBody>
      </p:sp>
      <p:sp>
        <p:nvSpPr>
          <p:cNvPr id="6" name="Espace réservé du pied de page 5">
            <a:extLst>
              <a:ext uri="{FF2B5EF4-FFF2-40B4-BE49-F238E27FC236}">
                <a16:creationId xmlns:a16="http://schemas.microsoft.com/office/drawing/2014/main" id="{94862B46-A97D-5089-26DD-21ADAFCC5DBD}"/>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64FB3FEA-E0DC-9435-2BCA-47D397EFED9F}"/>
              </a:ext>
            </a:extLst>
          </p:cNvPr>
          <p:cNvSpPr>
            <a:spLocks noGrp="1"/>
          </p:cNvSpPr>
          <p:nvPr>
            <p:ph type="sldNum" sz="quarter" idx="12"/>
          </p:nvPr>
        </p:nvSpPr>
        <p:spPr/>
        <p:txBody>
          <a:bodyPr/>
          <a:lstStyle/>
          <a:p>
            <a:fld id="{17A292CA-C936-431D-B8BE-91DBE29ADEE3}" type="slidenum">
              <a:rPr lang="fr-CA" smtClean="0"/>
              <a:t>‹N°›</a:t>
            </a:fld>
            <a:endParaRPr lang="fr-CA"/>
          </a:p>
        </p:txBody>
      </p:sp>
    </p:spTree>
    <p:extLst>
      <p:ext uri="{BB962C8B-B14F-4D97-AF65-F5344CB8AC3E}">
        <p14:creationId xmlns:p14="http://schemas.microsoft.com/office/powerpoint/2010/main" val="1143431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D54C7DC-CE86-6D6B-C773-06DE4DCA56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1B9649DE-FF33-9900-5EA2-3F29035700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DA36352D-5B93-6FE4-D220-1D64FECF5A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94208A-8E55-4235-9D87-46C3C5C08140}" type="datetime1">
              <a:rPr lang="fr-CA" smtClean="0"/>
              <a:t>2023-11-07</a:t>
            </a:fld>
            <a:endParaRPr lang="fr-CA"/>
          </a:p>
        </p:txBody>
      </p:sp>
      <p:sp>
        <p:nvSpPr>
          <p:cNvPr id="5" name="Espace réservé du pied de page 4">
            <a:extLst>
              <a:ext uri="{FF2B5EF4-FFF2-40B4-BE49-F238E27FC236}">
                <a16:creationId xmlns:a16="http://schemas.microsoft.com/office/drawing/2014/main" id="{C37A7831-8223-5EF4-2D40-A7EF6A0432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2B358838-3A86-8C77-D624-FF315CEB6B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292CA-C936-431D-B8BE-91DBE29ADEE3}" type="slidenum">
              <a:rPr lang="fr-CA" smtClean="0"/>
              <a:t>‹N°›</a:t>
            </a:fld>
            <a:endParaRPr lang="fr-CA"/>
          </a:p>
        </p:txBody>
      </p:sp>
    </p:spTree>
    <p:extLst>
      <p:ext uri="{BB962C8B-B14F-4D97-AF65-F5344CB8AC3E}">
        <p14:creationId xmlns:p14="http://schemas.microsoft.com/office/powerpoint/2010/main" val="558277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584592" y="6158904"/>
            <a:ext cx="766332" cy="204854"/>
          </a:xfrm>
          <a:custGeom>
            <a:avLst/>
            <a:gdLst/>
            <a:ahLst/>
            <a:cxnLst/>
            <a:rect l="l" t="t" r="r" b="b"/>
            <a:pathLst>
              <a:path w="1263650" h="337820">
                <a:moveTo>
                  <a:pt x="204076" y="1397"/>
                </a:moveTo>
                <a:lnTo>
                  <a:pt x="139827" y="1397"/>
                </a:lnTo>
                <a:lnTo>
                  <a:pt x="79832" y="69430"/>
                </a:lnTo>
                <a:lnTo>
                  <a:pt x="128968" y="69430"/>
                </a:lnTo>
                <a:lnTo>
                  <a:pt x="204076" y="1397"/>
                </a:lnTo>
                <a:close/>
              </a:path>
              <a:path w="1263650" h="337820">
                <a:moveTo>
                  <a:pt x="237617" y="225323"/>
                </a:moveTo>
                <a:lnTo>
                  <a:pt x="232117" y="192252"/>
                </a:lnTo>
                <a:lnTo>
                  <a:pt x="228892" y="172783"/>
                </a:lnTo>
                <a:lnTo>
                  <a:pt x="219214" y="156819"/>
                </a:lnTo>
                <a:lnTo>
                  <a:pt x="204609" y="132740"/>
                </a:lnTo>
                <a:lnTo>
                  <a:pt x="168173" y="107569"/>
                </a:lnTo>
                <a:lnTo>
                  <a:pt x="168173" y="192252"/>
                </a:lnTo>
                <a:lnTo>
                  <a:pt x="74168" y="192252"/>
                </a:lnTo>
                <a:lnTo>
                  <a:pt x="78219" y="179730"/>
                </a:lnTo>
                <a:lnTo>
                  <a:pt x="86753" y="168325"/>
                </a:lnTo>
                <a:lnTo>
                  <a:pt x="100672" y="160032"/>
                </a:lnTo>
                <a:lnTo>
                  <a:pt x="120929" y="156819"/>
                </a:lnTo>
                <a:lnTo>
                  <a:pt x="142201" y="160096"/>
                </a:lnTo>
                <a:lnTo>
                  <a:pt x="156425" y="168516"/>
                </a:lnTo>
                <a:lnTo>
                  <a:pt x="164706" y="179933"/>
                </a:lnTo>
                <a:lnTo>
                  <a:pt x="168173" y="192252"/>
                </a:lnTo>
                <a:lnTo>
                  <a:pt x="168173" y="107569"/>
                </a:lnTo>
                <a:lnTo>
                  <a:pt x="167665" y="107213"/>
                </a:lnTo>
                <a:lnTo>
                  <a:pt x="120929" y="98259"/>
                </a:lnTo>
                <a:lnTo>
                  <a:pt x="71945" y="107632"/>
                </a:lnTo>
                <a:lnTo>
                  <a:pt x="33718" y="133210"/>
                </a:lnTo>
                <a:lnTo>
                  <a:pt x="8864" y="171183"/>
                </a:lnTo>
                <a:lnTo>
                  <a:pt x="0" y="217754"/>
                </a:lnTo>
                <a:lnTo>
                  <a:pt x="9512" y="267792"/>
                </a:lnTo>
                <a:lnTo>
                  <a:pt x="35725" y="305574"/>
                </a:lnTo>
                <a:lnTo>
                  <a:pt x="75133" y="329438"/>
                </a:lnTo>
                <a:lnTo>
                  <a:pt x="124244" y="337756"/>
                </a:lnTo>
                <a:lnTo>
                  <a:pt x="150710" y="335889"/>
                </a:lnTo>
                <a:lnTo>
                  <a:pt x="176555" y="330250"/>
                </a:lnTo>
                <a:lnTo>
                  <a:pt x="200101" y="320814"/>
                </a:lnTo>
                <a:lnTo>
                  <a:pt x="219659" y="307517"/>
                </a:lnTo>
                <a:lnTo>
                  <a:pt x="200863" y="279171"/>
                </a:lnTo>
                <a:lnTo>
                  <a:pt x="188010" y="259803"/>
                </a:lnTo>
                <a:lnTo>
                  <a:pt x="175983" y="268008"/>
                </a:lnTo>
                <a:lnTo>
                  <a:pt x="161201" y="274091"/>
                </a:lnTo>
                <a:lnTo>
                  <a:pt x="145897" y="277876"/>
                </a:lnTo>
                <a:lnTo>
                  <a:pt x="132270" y="279171"/>
                </a:lnTo>
                <a:lnTo>
                  <a:pt x="110121" y="276199"/>
                </a:lnTo>
                <a:lnTo>
                  <a:pt x="93243" y="268135"/>
                </a:lnTo>
                <a:lnTo>
                  <a:pt x="81584" y="256247"/>
                </a:lnTo>
                <a:lnTo>
                  <a:pt x="75107" y="241858"/>
                </a:lnTo>
                <a:lnTo>
                  <a:pt x="237617" y="241858"/>
                </a:lnTo>
                <a:lnTo>
                  <a:pt x="237617" y="225323"/>
                </a:lnTo>
                <a:close/>
              </a:path>
              <a:path w="1263650" h="337820">
                <a:moveTo>
                  <a:pt x="489877" y="103924"/>
                </a:moveTo>
                <a:lnTo>
                  <a:pt x="412877" y="103924"/>
                </a:lnTo>
                <a:lnTo>
                  <a:pt x="361391" y="248462"/>
                </a:lnTo>
                <a:lnTo>
                  <a:pt x="309422" y="103924"/>
                </a:lnTo>
                <a:lnTo>
                  <a:pt x="232892" y="103924"/>
                </a:lnTo>
                <a:lnTo>
                  <a:pt x="322656" y="332079"/>
                </a:lnTo>
                <a:lnTo>
                  <a:pt x="400113" y="332079"/>
                </a:lnTo>
                <a:lnTo>
                  <a:pt x="489877" y="103924"/>
                </a:lnTo>
                <a:close/>
              </a:path>
              <a:path w="1263650" h="337820">
                <a:moveTo>
                  <a:pt x="574916" y="103911"/>
                </a:moveTo>
                <a:lnTo>
                  <a:pt x="502170" y="103911"/>
                </a:lnTo>
                <a:lnTo>
                  <a:pt x="502170" y="332079"/>
                </a:lnTo>
                <a:lnTo>
                  <a:pt x="574916" y="332079"/>
                </a:lnTo>
                <a:lnTo>
                  <a:pt x="574916" y="103911"/>
                </a:lnTo>
                <a:close/>
              </a:path>
              <a:path w="1263650" h="337820">
                <a:moveTo>
                  <a:pt x="580580" y="41567"/>
                </a:moveTo>
                <a:lnTo>
                  <a:pt x="577265" y="25298"/>
                </a:lnTo>
                <a:lnTo>
                  <a:pt x="568236" y="12103"/>
                </a:lnTo>
                <a:lnTo>
                  <a:pt x="554875" y="3238"/>
                </a:lnTo>
                <a:lnTo>
                  <a:pt x="538530" y="0"/>
                </a:lnTo>
                <a:lnTo>
                  <a:pt x="522274" y="3238"/>
                </a:lnTo>
                <a:lnTo>
                  <a:pt x="509066" y="12103"/>
                </a:lnTo>
                <a:lnTo>
                  <a:pt x="500202" y="25298"/>
                </a:lnTo>
                <a:lnTo>
                  <a:pt x="496963" y="41567"/>
                </a:lnTo>
                <a:lnTo>
                  <a:pt x="500202" y="57899"/>
                </a:lnTo>
                <a:lnTo>
                  <a:pt x="509066" y="71259"/>
                </a:lnTo>
                <a:lnTo>
                  <a:pt x="522274" y="80289"/>
                </a:lnTo>
                <a:lnTo>
                  <a:pt x="538530" y="83604"/>
                </a:lnTo>
                <a:lnTo>
                  <a:pt x="554875" y="80289"/>
                </a:lnTo>
                <a:lnTo>
                  <a:pt x="568236" y="71259"/>
                </a:lnTo>
                <a:lnTo>
                  <a:pt x="577265" y="57899"/>
                </a:lnTo>
                <a:lnTo>
                  <a:pt x="580580" y="41567"/>
                </a:lnTo>
                <a:close/>
              </a:path>
              <a:path w="1263650" h="337820">
                <a:moveTo>
                  <a:pt x="978331" y="166738"/>
                </a:moveTo>
                <a:lnTo>
                  <a:pt x="973543" y="136309"/>
                </a:lnTo>
                <a:lnTo>
                  <a:pt x="959853" y="114960"/>
                </a:lnTo>
                <a:lnTo>
                  <a:pt x="938276" y="102374"/>
                </a:lnTo>
                <a:lnTo>
                  <a:pt x="909840" y="98247"/>
                </a:lnTo>
                <a:lnTo>
                  <a:pt x="884224" y="101803"/>
                </a:lnTo>
                <a:lnTo>
                  <a:pt x="861885" y="111112"/>
                </a:lnTo>
                <a:lnTo>
                  <a:pt x="843800" y="124155"/>
                </a:lnTo>
                <a:lnTo>
                  <a:pt x="830935" y="138874"/>
                </a:lnTo>
                <a:lnTo>
                  <a:pt x="821499" y="121170"/>
                </a:lnTo>
                <a:lnTo>
                  <a:pt x="807440" y="108458"/>
                </a:lnTo>
                <a:lnTo>
                  <a:pt x="788962" y="100812"/>
                </a:lnTo>
                <a:lnTo>
                  <a:pt x="766229" y="98247"/>
                </a:lnTo>
                <a:lnTo>
                  <a:pt x="740740" y="101625"/>
                </a:lnTo>
                <a:lnTo>
                  <a:pt x="718934" y="110058"/>
                </a:lnTo>
                <a:lnTo>
                  <a:pt x="701992" y="120967"/>
                </a:lnTo>
                <a:lnTo>
                  <a:pt x="691108" y="131787"/>
                </a:lnTo>
                <a:lnTo>
                  <a:pt x="691108" y="103924"/>
                </a:lnTo>
                <a:lnTo>
                  <a:pt x="618375" y="103924"/>
                </a:lnTo>
                <a:lnTo>
                  <a:pt x="618375" y="332079"/>
                </a:lnTo>
                <a:lnTo>
                  <a:pt x="691108" y="332079"/>
                </a:lnTo>
                <a:lnTo>
                  <a:pt x="691108" y="184696"/>
                </a:lnTo>
                <a:lnTo>
                  <a:pt x="697928" y="177241"/>
                </a:lnTo>
                <a:lnTo>
                  <a:pt x="707059" y="170053"/>
                </a:lnTo>
                <a:lnTo>
                  <a:pt x="718489" y="164630"/>
                </a:lnTo>
                <a:lnTo>
                  <a:pt x="732218" y="162496"/>
                </a:lnTo>
                <a:lnTo>
                  <a:pt x="746036" y="164833"/>
                </a:lnTo>
                <a:lnTo>
                  <a:pt x="755243" y="171284"/>
                </a:lnTo>
                <a:lnTo>
                  <a:pt x="760387" y="181025"/>
                </a:lnTo>
                <a:lnTo>
                  <a:pt x="761974" y="193192"/>
                </a:lnTo>
                <a:lnTo>
                  <a:pt x="761974" y="332079"/>
                </a:lnTo>
                <a:lnTo>
                  <a:pt x="834720" y="332079"/>
                </a:lnTo>
                <a:lnTo>
                  <a:pt x="834720" y="184696"/>
                </a:lnTo>
                <a:lnTo>
                  <a:pt x="841336" y="177241"/>
                </a:lnTo>
                <a:lnTo>
                  <a:pt x="850493" y="170053"/>
                </a:lnTo>
                <a:lnTo>
                  <a:pt x="862025" y="164630"/>
                </a:lnTo>
                <a:lnTo>
                  <a:pt x="875830" y="162496"/>
                </a:lnTo>
                <a:lnTo>
                  <a:pt x="889711" y="164833"/>
                </a:lnTo>
                <a:lnTo>
                  <a:pt x="899083" y="171284"/>
                </a:lnTo>
                <a:lnTo>
                  <a:pt x="904392" y="181025"/>
                </a:lnTo>
                <a:lnTo>
                  <a:pt x="906056" y="193192"/>
                </a:lnTo>
                <a:lnTo>
                  <a:pt x="906056" y="332079"/>
                </a:lnTo>
                <a:lnTo>
                  <a:pt x="978331" y="332079"/>
                </a:lnTo>
                <a:lnTo>
                  <a:pt x="978331" y="166738"/>
                </a:lnTo>
                <a:close/>
              </a:path>
              <a:path w="1263650" h="337820">
                <a:moveTo>
                  <a:pt x="1263205" y="217754"/>
                </a:moveTo>
                <a:lnTo>
                  <a:pt x="1255522" y="167601"/>
                </a:lnTo>
                <a:lnTo>
                  <a:pt x="1252639" y="162496"/>
                </a:lnTo>
                <a:lnTo>
                  <a:pt x="1234795" y="130848"/>
                </a:lnTo>
                <a:lnTo>
                  <a:pt x="1234325" y="130022"/>
                </a:lnTo>
                <a:lnTo>
                  <a:pt x="1202423" y="106426"/>
                </a:lnTo>
                <a:lnTo>
                  <a:pt x="1189037" y="103682"/>
                </a:lnTo>
                <a:lnTo>
                  <a:pt x="1189037" y="217754"/>
                </a:lnTo>
                <a:lnTo>
                  <a:pt x="1185189" y="241020"/>
                </a:lnTo>
                <a:lnTo>
                  <a:pt x="1174572" y="258559"/>
                </a:lnTo>
                <a:lnTo>
                  <a:pt x="1158544" y="269646"/>
                </a:lnTo>
                <a:lnTo>
                  <a:pt x="1138491" y="273507"/>
                </a:lnTo>
                <a:lnTo>
                  <a:pt x="1126388" y="272059"/>
                </a:lnTo>
                <a:lnTo>
                  <a:pt x="1114285" y="267957"/>
                </a:lnTo>
                <a:lnTo>
                  <a:pt x="1103414" y="261543"/>
                </a:lnTo>
                <a:lnTo>
                  <a:pt x="1095032" y="253199"/>
                </a:lnTo>
                <a:lnTo>
                  <a:pt x="1095032" y="183273"/>
                </a:lnTo>
                <a:lnTo>
                  <a:pt x="1103414" y="174840"/>
                </a:lnTo>
                <a:lnTo>
                  <a:pt x="1114285" y="168275"/>
                </a:lnTo>
                <a:lnTo>
                  <a:pt x="1126388" y="164020"/>
                </a:lnTo>
                <a:lnTo>
                  <a:pt x="1138491" y="162496"/>
                </a:lnTo>
                <a:lnTo>
                  <a:pt x="1158544" y="166357"/>
                </a:lnTo>
                <a:lnTo>
                  <a:pt x="1174572" y="177380"/>
                </a:lnTo>
                <a:lnTo>
                  <a:pt x="1185189" y="194779"/>
                </a:lnTo>
                <a:lnTo>
                  <a:pt x="1189037" y="217754"/>
                </a:lnTo>
                <a:lnTo>
                  <a:pt x="1189037" y="103682"/>
                </a:lnTo>
                <a:lnTo>
                  <a:pt x="1162596" y="98247"/>
                </a:lnTo>
                <a:lnTo>
                  <a:pt x="1144003" y="100152"/>
                </a:lnTo>
                <a:lnTo>
                  <a:pt x="1126159" y="106045"/>
                </a:lnTo>
                <a:lnTo>
                  <a:pt x="1109637" y="116179"/>
                </a:lnTo>
                <a:lnTo>
                  <a:pt x="1095032" y="130848"/>
                </a:lnTo>
                <a:lnTo>
                  <a:pt x="1095032" y="16992"/>
                </a:lnTo>
                <a:lnTo>
                  <a:pt x="1022286" y="16992"/>
                </a:lnTo>
                <a:lnTo>
                  <a:pt x="1022286" y="332092"/>
                </a:lnTo>
                <a:lnTo>
                  <a:pt x="1095032" y="332092"/>
                </a:lnTo>
                <a:lnTo>
                  <a:pt x="1095032" y="305612"/>
                </a:lnTo>
                <a:lnTo>
                  <a:pt x="1109980" y="319811"/>
                </a:lnTo>
                <a:lnTo>
                  <a:pt x="1126337" y="329844"/>
                </a:lnTo>
                <a:lnTo>
                  <a:pt x="1143927" y="335788"/>
                </a:lnTo>
                <a:lnTo>
                  <a:pt x="1162596" y="337756"/>
                </a:lnTo>
                <a:lnTo>
                  <a:pt x="1202029" y="329895"/>
                </a:lnTo>
                <a:lnTo>
                  <a:pt x="1233970" y="306806"/>
                </a:lnTo>
                <a:lnTo>
                  <a:pt x="1234655" y="305612"/>
                </a:lnTo>
                <a:lnTo>
                  <a:pt x="1252931" y="273507"/>
                </a:lnTo>
                <a:lnTo>
                  <a:pt x="1255382" y="269189"/>
                </a:lnTo>
                <a:lnTo>
                  <a:pt x="1263205" y="217754"/>
                </a:lnTo>
                <a:close/>
              </a:path>
            </a:pathLst>
          </a:custGeom>
          <a:solidFill>
            <a:srgbClr val="005289"/>
          </a:solidFill>
        </p:spPr>
        <p:txBody>
          <a:bodyPr wrap="square" lIns="0" tIns="0" rIns="0" bIns="0" rtlCol="0"/>
          <a:lstStyle/>
          <a:p>
            <a:endParaRPr sz="1092"/>
          </a:p>
        </p:txBody>
      </p:sp>
      <p:pic>
        <p:nvPicPr>
          <p:cNvPr id="17" name="bg object 17"/>
          <p:cNvPicPr/>
          <p:nvPr/>
        </p:nvPicPr>
        <p:blipFill>
          <a:blip r:embed="rId7" cstate="print"/>
          <a:stretch>
            <a:fillRect/>
          </a:stretch>
        </p:blipFill>
        <p:spPr>
          <a:xfrm>
            <a:off x="1359262" y="6218478"/>
            <a:ext cx="283326" cy="145235"/>
          </a:xfrm>
          <a:prstGeom prst="rect">
            <a:avLst/>
          </a:prstGeom>
        </p:spPr>
      </p:pic>
      <p:pic>
        <p:nvPicPr>
          <p:cNvPr id="18" name="bg object 18"/>
          <p:cNvPicPr/>
          <p:nvPr/>
        </p:nvPicPr>
        <p:blipFill>
          <a:blip r:embed="rId8" cstate="print"/>
          <a:stretch>
            <a:fillRect/>
          </a:stretch>
        </p:blipFill>
        <p:spPr>
          <a:xfrm>
            <a:off x="885979" y="6158896"/>
            <a:ext cx="50711" cy="50701"/>
          </a:xfrm>
          <a:prstGeom prst="rect">
            <a:avLst/>
          </a:prstGeom>
        </p:spPr>
      </p:pic>
      <p:sp>
        <p:nvSpPr>
          <p:cNvPr id="19" name="bg object 19"/>
          <p:cNvSpPr/>
          <p:nvPr/>
        </p:nvSpPr>
        <p:spPr>
          <a:xfrm>
            <a:off x="578980" y="6086505"/>
            <a:ext cx="1066704" cy="44667"/>
          </a:xfrm>
          <a:custGeom>
            <a:avLst/>
            <a:gdLst/>
            <a:ahLst/>
            <a:cxnLst/>
            <a:rect l="l" t="t" r="r" b="b"/>
            <a:pathLst>
              <a:path w="1758950" h="73659">
                <a:moveTo>
                  <a:pt x="1758490" y="0"/>
                </a:moveTo>
                <a:lnTo>
                  <a:pt x="0" y="0"/>
                </a:lnTo>
                <a:lnTo>
                  <a:pt x="0" y="73275"/>
                </a:lnTo>
                <a:lnTo>
                  <a:pt x="1758490" y="73275"/>
                </a:lnTo>
                <a:lnTo>
                  <a:pt x="1758490" y="0"/>
                </a:lnTo>
                <a:close/>
              </a:path>
            </a:pathLst>
          </a:custGeom>
          <a:solidFill>
            <a:srgbClr val="54575A"/>
          </a:solidFill>
        </p:spPr>
        <p:txBody>
          <a:bodyPr wrap="square" lIns="0" tIns="0" rIns="0" bIns="0" rtlCol="0"/>
          <a:lstStyle/>
          <a:p>
            <a:endParaRPr sz="1092"/>
          </a:p>
        </p:txBody>
      </p:sp>
      <p:sp>
        <p:nvSpPr>
          <p:cNvPr id="20" name="bg object 20"/>
          <p:cNvSpPr/>
          <p:nvPr/>
        </p:nvSpPr>
        <p:spPr>
          <a:xfrm>
            <a:off x="1784440" y="6023403"/>
            <a:ext cx="9839860" cy="340397"/>
          </a:xfrm>
          <a:custGeom>
            <a:avLst/>
            <a:gdLst/>
            <a:ahLst/>
            <a:cxnLst/>
            <a:rect l="l" t="t" r="r" b="b"/>
            <a:pathLst>
              <a:path w="16225519" h="561340">
                <a:moveTo>
                  <a:pt x="14299271" y="0"/>
                </a:moveTo>
                <a:lnTo>
                  <a:pt x="13933408" y="266201"/>
                </a:lnTo>
                <a:lnTo>
                  <a:pt x="14042399" y="266201"/>
                </a:lnTo>
                <a:lnTo>
                  <a:pt x="14046043" y="536412"/>
                </a:lnTo>
                <a:lnTo>
                  <a:pt x="13952213" y="536412"/>
                </a:lnTo>
                <a:lnTo>
                  <a:pt x="13951323" y="331790"/>
                </a:lnTo>
                <a:lnTo>
                  <a:pt x="13670997" y="331790"/>
                </a:lnTo>
                <a:lnTo>
                  <a:pt x="13671007" y="536465"/>
                </a:lnTo>
                <a:lnTo>
                  <a:pt x="13616381" y="536465"/>
                </a:lnTo>
                <a:lnTo>
                  <a:pt x="13615859" y="488436"/>
                </a:lnTo>
                <a:lnTo>
                  <a:pt x="13615712" y="440314"/>
                </a:lnTo>
                <a:lnTo>
                  <a:pt x="13615846" y="392122"/>
                </a:lnTo>
                <a:lnTo>
                  <a:pt x="13617340" y="193993"/>
                </a:lnTo>
                <a:lnTo>
                  <a:pt x="13617448" y="143243"/>
                </a:lnTo>
                <a:lnTo>
                  <a:pt x="13617231" y="92576"/>
                </a:lnTo>
                <a:lnTo>
                  <a:pt x="13616360" y="29800"/>
                </a:lnTo>
                <a:lnTo>
                  <a:pt x="13277438" y="29800"/>
                </a:lnTo>
                <a:lnTo>
                  <a:pt x="13277438" y="392448"/>
                </a:lnTo>
                <a:lnTo>
                  <a:pt x="13115789" y="151283"/>
                </a:lnTo>
                <a:lnTo>
                  <a:pt x="13026085" y="282839"/>
                </a:lnTo>
                <a:lnTo>
                  <a:pt x="13025948" y="258222"/>
                </a:lnTo>
                <a:lnTo>
                  <a:pt x="12947291" y="258222"/>
                </a:lnTo>
                <a:lnTo>
                  <a:pt x="12947291" y="391056"/>
                </a:lnTo>
                <a:lnTo>
                  <a:pt x="12843881" y="536465"/>
                </a:lnTo>
                <a:lnTo>
                  <a:pt x="0" y="536465"/>
                </a:lnTo>
                <a:lnTo>
                  <a:pt x="0" y="561197"/>
                </a:lnTo>
                <a:lnTo>
                  <a:pt x="12856676" y="561197"/>
                </a:lnTo>
                <a:lnTo>
                  <a:pt x="12972023" y="399003"/>
                </a:lnTo>
                <a:lnTo>
                  <a:pt x="12972023" y="283059"/>
                </a:lnTo>
                <a:lnTo>
                  <a:pt x="13001352" y="283059"/>
                </a:lnTo>
                <a:lnTo>
                  <a:pt x="13001782" y="362470"/>
                </a:lnTo>
                <a:lnTo>
                  <a:pt x="13115632" y="195501"/>
                </a:lnTo>
                <a:lnTo>
                  <a:pt x="13302265" y="473943"/>
                </a:lnTo>
                <a:lnTo>
                  <a:pt x="13302265" y="54637"/>
                </a:lnTo>
                <a:lnTo>
                  <a:pt x="13592046" y="54637"/>
                </a:lnTo>
                <a:lnTo>
                  <a:pt x="13592568" y="102653"/>
                </a:lnTo>
                <a:lnTo>
                  <a:pt x="13592715" y="150763"/>
                </a:lnTo>
                <a:lnTo>
                  <a:pt x="13592581" y="198944"/>
                </a:lnTo>
                <a:lnTo>
                  <a:pt x="13591087" y="397053"/>
                </a:lnTo>
                <a:lnTo>
                  <a:pt x="13590979" y="447799"/>
                </a:lnTo>
                <a:lnTo>
                  <a:pt x="13591196" y="498463"/>
                </a:lnTo>
                <a:lnTo>
                  <a:pt x="13592067" y="561197"/>
                </a:lnTo>
                <a:lnTo>
                  <a:pt x="13695740" y="561197"/>
                </a:lnTo>
                <a:lnTo>
                  <a:pt x="13695740" y="356627"/>
                </a:lnTo>
                <a:lnTo>
                  <a:pt x="13926696" y="356627"/>
                </a:lnTo>
                <a:lnTo>
                  <a:pt x="13927586" y="561249"/>
                </a:lnTo>
                <a:lnTo>
                  <a:pt x="14071110" y="561249"/>
                </a:lnTo>
                <a:lnTo>
                  <a:pt x="14066807" y="241364"/>
                </a:lnTo>
                <a:lnTo>
                  <a:pt x="14009678" y="241364"/>
                </a:lnTo>
                <a:lnTo>
                  <a:pt x="14299397" y="30574"/>
                </a:lnTo>
                <a:lnTo>
                  <a:pt x="14591974" y="241364"/>
                </a:lnTo>
                <a:lnTo>
                  <a:pt x="14534457" y="241364"/>
                </a:lnTo>
                <a:lnTo>
                  <a:pt x="14534457" y="561249"/>
                </a:lnTo>
                <a:lnTo>
                  <a:pt x="14875170" y="561218"/>
                </a:lnTo>
                <a:lnTo>
                  <a:pt x="14877913" y="536444"/>
                </a:lnTo>
                <a:lnTo>
                  <a:pt x="14885462" y="458331"/>
                </a:lnTo>
                <a:lnTo>
                  <a:pt x="14863139" y="465116"/>
                </a:lnTo>
                <a:lnTo>
                  <a:pt x="14858123" y="466226"/>
                </a:lnTo>
                <a:lnTo>
                  <a:pt x="14847778" y="467734"/>
                </a:lnTo>
                <a:lnTo>
                  <a:pt x="14842480" y="468111"/>
                </a:lnTo>
                <a:lnTo>
                  <a:pt x="14836961" y="468111"/>
                </a:lnTo>
                <a:lnTo>
                  <a:pt x="14793465" y="458799"/>
                </a:lnTo>
                <a:lnTo>
                  <a:pt x="14763033" y="427620"/>
                </a:lnTo>
                <a:lnTo>
                  <a:pt x="14761613" y="418081"/>
                </a:lnTo>
                <a:lnTo>
                  <a:pt x="14761613" y="409851"/>
                </a:lnTo>
                <a:lnTo>
                  <a:pt x="14788341" y="380021"/>
                </a:lnTo>
                <a:lnTo>
                  <a:pt x="14814156" y="368302"/>
                </a:lnTo>
                <a:lnTo>
                  <a:pt x="14794900" y="351518"/>
                </a:lnTo>
                <a:lnTo>
                  <a:pt x="14791361" y="347130"/>
                </a:lnTo>
                <a:lnTo>
                  <a:pt x="14786942" y="338293"/>
                </a:lnTo>
                <a:lnTo>
                  <a:pt x="14785811" y="333780"/>
                </a:lnTo>
                <a:lnTo>
                  <a:pt x="14785811" y="329037"/>
                </a:lnTo>
                <a:lnTo>
                  <a:pt x="14811633" y="294401"/>
                </a:lnTo>
                <a:lnTo>
                  <a:pt x="14872353" y="283802"/>
                </a:lnTo>
                <a:lnTo>
                  <a:pt x="14853652" y="260892"/>
                </a:lnTo>
                <a:lnTo>
                  <a:pt x="14851118" y="256536"/>
                </a:lnTo>
                <a:lnTo>
                  <a:pt x="14847799" y="247542"/>
                </a:lnTo>
                <a:lnTo>
                  <a:pt x="14846930" y="242893"/>
                </a:lnTo>
                <a:lnTo>
                  <a:pt x="14846930" y="238066"/>
                </a:lnTo>
                <a:lnTo>
                  <a:pt x="14864112" y="204004"/>
                </a:lnTo>
                <a:lnTo>
                  <a:pt x="14908551" y="188863"/>
                </a:lnTo>
                <a:lnTo>
                  <a:pt x="14921294" y="189914"/>
                </a:lnTo>
                <a:lnTo>
                  <a:pt x="14960143" y="211196"/>
                </a:lnTo>
                <a:lnTo>
                  <a:pt x="14970161" y="238066"/>
                </a:lnTo>
                <a:lnTo>
                  <a:pt x="14970161" y="244034"/>
                </a:lnTo>
                <a:lnTo>
                  <a:pt x="14968832" y="249730"/>
                </a:lnTo>
                <a:lnTo>
                  <a:pt x="14963827" y="260578"/>
                </a:lnTo>
                <a:lnTo>
                  <a:pt x="14959963" y="265740"/>
                </a:lnTo>
                <a:lnTo>
                  <a:pt x="14930602" y="292828"/>
                </a:lnTo>
                <a:lnTo>
                  <a:pt x="14966947" y="291624"/>
                </a:lnTo>
                <a:lnTo>
                  <a:pt x="14964999" y="291676"/>
                </a:lnTo>
                <a:lnTo>
                  <a:pt x="14967355" y="291676"/>
                </a:lnTo>
                <a:lnTo>
                  <a:pt x="14981429" y="292663"/>
                </a:lnTo>
                <a:lnTo>
                  <a:pt x="15023878" y="312322"/>
                </a:lnTo>
                <a:lnTo>
                  <a:pt x="15034400" y="335801"/>
                </a:lnTo>
                <a:lnTo>
                  <a:pt x="15034400" y="340942"/>
                </a:lnTo>
                <a:lnTo>
                  <a:pt x="15033008" y="345884"/>
                </a:lnTo>
                <a:lnTo>
                  <a:pt x="15027668" y="355580"/>
                </a:lnTo>
                <a:lnTo>
                  <a:pt x="15023427" y="360303"/>
                </a:lnTo>
                <a:lnTo>
                  <a:pt x="15001689" y="376983"/>
                </a:lnTo>
                <a:lnTo>
                  <a:pt x="15020526" y="385537"/>
                </a:lnTo>
                <a:lnTo>
                  <a:pt x="15049992" y="414919"/>
                </a:lnTo>
                <a:lnTo>
                  <a:pt x="15049992" y="421934"/>
                </a:lnTo>
                <a:lnTo>
                  <a:pt x="15021799" y="457758"/>
                </a:lnTo>
                <a:lnTo>
                  <a:pt x="14982946" y="466059"/>
                </a:lnTo>
                <a:lnTo>
                  <a:pt x="14977240" y="466059"/>
                </a:lnTo>
                <a:lnTo>
                  <a:pt x="14971795" y="465598"/>
                </a:lnTo>
                <a:lnTo>
                  <a:pt x="14961418" y="463860"/>
                </a:lnTo>
                <a:lnTo>
                  <a:pt x="14956350" y="462530"/>
                </a:lnTo>
                <a:lnTo>
                  <a:pt x="14932634" y="454059"/>
                </a:lnTo>
                <a:lnTo>
                  <a:pt x="14942550" y="536444"/>
                </a:lnTo>
                <a:lnTo>
                  <a:pt x="14946246" y="561218"/>
                </a:lnTo>
                <a:lnTo>
                  <a:pt x="15210929" y="561197"/>
                </a:lnTo>
                <a:lnTo>
                  <a:pt x="15208646" y="354313"/>
                </a:lnTo>
                <a:lnTo>
                  <a:pt x="15523014" y="291205"/>
                </a:lnTo>
                <a:lnTo>
                  <a:pt x="15811612" y="58123"/>
                </a:lnTo>
                <a:lnTo>
                  <a:pt x="16071552" y="267269"/>
                </a:lnTo>
                <a:lnTo>
                  <a:pt x="16032161" y="267269"/>
                </a:lnTo>
                <a:lnTo>
                  <a:pt x="16032161" y="561249"/>
                </a:lnTo>
                <a:lnTo>
                  <a:pt x="16225422" y="561249"/>
                </a:lnTo>
                <a:lnTo>
                  <a:pt x="16225422" y="536412"/>
                </a:lnTo>
                <a:lnTo>
                  <a:pt x="16056987" y="536412"/>
                </a:lnTo>
                <a:lnTo>
                  <a:pt x="16056987" y="292106"/>
                </a:lnTo>
                <a:lnTo>
                  <a:pt x="16141927" y="292106"/>
                </a:lnTo>
                <a:lnTo>
                  <a:pt x="15811591" y="26313"/>
                </a:lnTo>
                <a:lnTo>
                  <a:pt x="15512114" y="268169"/>
                </a:lnTo>
                <a:lnTo>
                  <a:pt x="15183684" y="334105"/>
                </a:lnTo>
                <a:lnTo>
                  <a:pt x="15185914" y="536465"/>
                </a:lnTo>
                <a:lnTo>
                  <a:pt x="14967533" y="536444"/>
                </a:lnTo>
                <a:lnTo>
                  <a:pt x="14961837" y="489053"/>
                </a:lnTo>
                <a:lnTo>
                  <a:pt x="14969219" y="490299"/>
                </a:lnTo>
                <a:lnTo>
                  <a:pt x="14976046" y="490885"/>
                </a:lnTo>
                <a:lnTo>
                  <a:pt x="14982946" y="490885"/>
                </a:lnTo>
                <a:lnTo>
                  <a:pt x="15000895" y="489575"/>
                </a:lnTo>
                <a:lnTo>
                  <a:pt x="15046306" y="471996"/>
                </a:lnTo>
                <a:lnTo>
                  <a:pt x="15072841" y="436369"/>
                </a:lnTo>
                <a:lnTo>
                  <a:pt x="15074818" y="421934"/>
                </a:lnTo>
                <a:lnTo>
                  <a:pt x="15073995" y="412601"/>
                </a:lnTo>
                <a:lnTo>
                  <a:pt x="15052421" y="376187"/>
                </a:lnTo>
                <a:lnTo>
                  <a:pt x="15045981" y="371643"/>
                </a:lnTo>
                <a:lnTo>
                  <a:pt x="15048358" y="368700"/>
                </a:lnTo>
                <a:lnTo>
                  <a:pt x="15059227" y="335801"/>
                </a:lnTo>
                <a:lnTo>
                  <a:pt x="15057248" y="321364"/>
                </a:lnTo>
                <a:lnTo>
                  <a:pt x="15030715" y="285729"/>
                </a:lnTo>
                <a:lnTo>
                  <a:pt x="14987376" y="268483"/>
                </a:lnTo>
                <a:lnTo>
                  <a:pt x="14991525" y="258851"/>
                </a:lnTo>
                <a:lnTo>
                  <a:pt x="14993425" y="252120"/>
                </a:lnTo>
                <a:lnTo>
                  <a:pt x="14994591" y="245181"/>
                </a:lnTo>
                <a:lnTo>
                  <a:pt x="14994988" y="238066"/>
                </a:lnTo>
                <a:lnTo>
                  <a:pt x="14993171" y="222872"/>
                </a:lnTo>
                <a:lnTo>
                  <a:pt x="14968790" y="184989"/>
                </a:lnTo>
                <a:lnTo>
                  <a:pt x="14925636" y="165490"/>
                </a:lnTo>
                <a:lnTo>
                  <a:pt x="14908551" y="164036"/>
                </a:lnTo>
                <a:lnTo>
                  <a:pt x="14891459" y="165490"/>
                </a:lnTo>
                <a:lnTo>
                  <a:pt x="14848301" y="184989"/>
                </a:lnTo>
                <a:lnTo>
                  <a:pt x="14823920" y="222872"/>
                </a:lnTo>
                <a:lnTo>
                  <a:pt x="14822103" y="238066"/>
                </a:lnTo>
                <a:lnTo>
                  <a:pt x="14822103" y="245824"/>
                </a:lnTo>
                <a:lnTo>
                  <a:pt x="14823517" y="253343"/>
                </a:lnTo>
                <a:lnTo>
                  <a:pt x="14827077" y="262850"/>
                </a:lnTo>
                <a:lnTo>
                  <a:pt x="14815880" y="265883"/>
                </a:lnTo>
                <a:lnTo>
                  <a:pt x="14776242" y="290791"/>
                </a:lnTo>
                <a:lnTo>
                  <a:pt x="14760985" y="329037"/>
                </a:lnTo>
                <a:lnTo>
                  <a:pt x="14760985" y="337602"/>
                </a:lnTo>
                <a:lnTo>
                  <a:pt x="14763079" y="345842"/>
                </a:lnTo>
                <a:lnTo>
                  <a:pt x="14768251" y="356188"/>
                </a:lnTo>
                <a:lnTo>
                  <a:pt x="14769801" y="358774"/>
                </a:lnTo>
                <a:lnTo>
                  <a:pt x="14771539" y="361266"/>
                </a:lnTo>
                <a:lnTo>
                  <a:pt x="14765584" y="365421"/>
                </a:lnTo>
                <a:lnTo>
                  <a:pt x="14740405" y="397963"/>
                </a:lnTo>
                <a:lnTo>
                  <a:pt x="14736776" y="418081"/>
                </a:lnTo>
                <a:lnTo>
                  <a:pt x="14738923" y="433703"/>
                </a:lnTo>
                <a:lnTo>
                  <a:pt x="14767728" y="472320"/>
                </a:lnTo>
                <a:lnTo>
                  <a:pt x="14817340" y="491517"/>
                </a:lnTo>
                <a:lnTo>
                  <a:pt x="14836961" y="492948"/>
                </a:lnTo>
                <a:lnTo>
                  <a:pt x="14843485" y="492948"/>
                </a:lnTo>
                <a:lnTo>
                  <a:pt x="14849956" y="492456"/>
                </a:lnTo>
                <a:lnTo>
                  <a:pt x="14857411" y="491377"/>
                </a:lnTo>
                <a:lnTo>
                  <a:pt x="14853055" y="536433"/>
                </a:lnTo>
                <a:lnTo>
                  <a:pt x="14559284" y="536412"/>
                </a:lnTo>
                <a:lnTo>
                  <a:pt x="14559284" y="266201"/>
                </a:lnTo>
                <a:lnTo>
                  <a:pt x="14668757" y="266201"/>
                </a:lnTo>
                <a:lnTo>
                  <a:pt x="14299271" y="0"/>
                </a:lnTo>
                <a:close/>
              </a:path>
            </a:pathLst>
          </a:custGeom>
          <a:solidFill>
            <a:srgbClr val="005289"/>
          </a:solidFill>
        </p:spPr>
        <p:txBody>
          <a:bodyPr wrap="square" lIns="0" tIns="0" rIns="0" bIns="0" rtlCol="0"/>
          <a:lstStyle/>
          <a:p>
            <a:endParaRPr sz="1092"/>
          </a:p>
        </p:txBody>
      </p:sp>
      <p:sp>
        <p:nvSpPr>
          <p:cNvPr id="2" name="Holder 2"/>
          <p:cNvSpPr>
            <a:spLocks noGrp="1"/>
          </p:cNvSpPr>
          <p:nvPr>
            <p:ph type="title"/>
          </p:nvPr>
        </p:nvSpPr>
        <p:spPr>
          <a:xfrm>
            <a:off x="917253" y="608881"/>
            <a:ext cx="9099329" cy="761747"/>
          </a:xfrm>
          <a:prstGeom prst="rect">
            <a:avLst/>
          </a:prstGeom>
        </p:spPr>
        <p:txBody>
          <a:bodyPr wrap="square" lIns="0" tIns="0" rIns="0" bIns="0">
            <a:spAutoFit/>
          </a:bodyPr>
          <a:lstStyle>
            <a:lvl1pPr>
              <a:defRPr sz="4950" b="1" i="0">
                <a:solidFill>
                  <a:srgbClr val="005289"/>
                </a:solidFill>
                <a:latin typeface="Gotham Black"/>
                <a:cs typeface="Gotham Black"/>
              </a:defRPr>
            </a:lvl1pPr>
          </a:lstStyle>
          <a:p>
            <a:endParaRPr/>
          </a:p>
        </p:txBody>
      </p:sp>
      <p:sp>
        <p:nvSpPr>
          <p:cNvPr id="3" name="Holder 3"/>
          <p:cNvSpPr>
            <a:spLocks noGrp="1"/>
          </p:cNvSpPr>
          <p:nvPr>
            <p:ph type="body" idx="1"/>
          </p:nvPr>
        </p:nvSpPr>
        <p:spPr>
          <a:xfrm>
            <a:off x="942398" y="1371448"/>
            <a:ext cx="10562292" cy="507831"/>
          </a:xfrm>
          <a:prstGeom prst="rect">
            <a:avLst/>
          </a:prstGeom>
        </p:spPr>
        <p:txBody>
          <a:bodyPr wrap="square" lIns="0" tIns="0" rIns="0" bIns="0">
            <a:spAutoFit/>
          </a:bodyPr>
          <a:lstStyle>
            <a:lvl1pPr>
              <a:defRPr sz="3300" b="0" i="0">
                <a:solidFill>
                  <a:srgbClr val="54575A"/>
                </a:solidFill>
                <a:latin typeface="Gotham Book"/>
                <a:cs typeface="Gotham Book"/>
              </a:defRPr>
            </a:lvl1pPr>
          </a:lstStyle>
          <a:p>
            <a:endParaRPr/>
          </a:p>
        </p:txBody>
      </p:sp>
      <p:sp>
        <p:nvSpPr>
          <p:cNvPr id="4" name="Holder 4"/>
          <p:cNvSpPr>
            <a:spLocks noGrp="1"/>
          </p:cNvSpPr>
          <p:nvPr>
            <p:ph type="ftr" sz="quarter" idx="5"/>
          </p:nvPr>
        </p:nvSpPr>
        <p:spPr>
          <a:xfrm>
            <a:off x="10576025" y="6444613"/>
            <a:ext cx="1037437" cy="179536"/>
          </a:xfrm>
          <a:prstGeom prst="rect">
            <a:avLst/>
          </a:prstGeom>
        </p:spPr>
        <p:txBody>
          <a:bodyPr wrap="square" lIns="0" tIns="0" rIns="0" bIns="0">
            <a:spAutoFit/>
          </a:bodyPr>
          <a:lstStyle>
            <a:lvl1pPr>
              <a:defRPr sz="1213" b="0" i="0">
                <a:solidFill>
                  <a:srgbClr val="005289"/>
                </a:solidFill>
                <a:latin typeface="Gotham Medium"/>
                <a:cs typeface="Gotham Medium"/>
              </a:defRPr>
            </a:lvl1pPr>
          </a:lstStyle>
          <a:p>
            <a:pPr marL="7701">
              <a:lnSpc>
                <a:spcPts val="1434"/>
              </a:lnSpc>
              <a:tabLst>
                <a:tab pos="146324" algn="l"/>
              </a:tabLst>
            </a:pPr>
            <a:r>
              <a:rPr lang="fr-CA" spc="-30">
                <a:solidFill>
                  <a:srgbClr val="54575A"/>
                </a:solidFill>
                <a:latin typeface="Gotham Book"/>
                <a:cs typeface="Gotham Book"/>
              </a:rPr>
              <a:t>I</a:t>
            </a:r>
            <a:r>
              <a:rPr lang="fr-CA">
                <a:solidFill>
                  <a:srgbClr val="54575A"/>
                </a:solidFill>
                <a:latin typeface="Gotham Book"/>
                <a:cs typeface="Gotham Book"/>
              </a:rPr>
              <a:t>	</a:t>
            </a:r>
            <a:r>
              <a:rPr lang="fr-CA" spc="-6"/>
              <a:t>evimbec.ca</a:t>
            </a:r>
            <a:endParaRPr lang="fr-CA" spc="-6" dirty="0"/>
          </a:p>
        </p:txBody>
      </p:sp>
      <p:sp>
        <p:nvSpPr>
          <p:cNvPr id="5" name="Holder 5"/>
          <p:cNvSpPr>
            <a:spLocks noGrp="1"/>
          </p:cNvSpPr>
          <p:nvPr>
            <p:ph type="dt" sz="half" idx="6"/>
          </p:nvPr>
        </p:nvSpPr>
        <p:spPr>
          <a:xfrm>
            <a:off x="6926646" y="6446952"/>
            <a:ext cx="3571339" cy="179536"/>
          </a:xfrm>
          <a:prstGeom prst="rect">
            <a:avLst/>
          </a:prstGeom>
        </p:spPr>
        <p:txBody>
          <a:bodyPr wrap="square" lIns="0" tIns="0" rIns="0" bIns="0">
            <a:spAutoFit/>
          </a:bodyPr>
          <a:lstStyle>
            <a:lvl1pPr>
              <a:defRPr sz="1213" b="0" i="0">
                <a:solidFill>
                  <a:srgbClr val="54575A"/>
                </a:solidFill>
                <a:latin typeface="Gotham Book"/>
                <a:cs typeface="Gotham Book"/>
              </a:defRPr>
            </a:lvl1pPr>
          </a:lstStyle>
          <a:p>
            <a:pPr marL="7701">
              <a:lnSpc>
                <a:spcPts val="1416"/>
              </a:lnSpc>
            </a:pPr>
            <a:r>
              <a:rPr lang="fr-CA"/>
              <a:t>Services</a:t>
            </a:r>
            <a:r>
              <a:rPr lang="fr-CA" spc="18"/>
              <a:t> </a:t>
            </a:r>
            <a:r>
              <a:rPr lang="fr-CA"/>
              <a:t>en</a:t>
            </a:r>
            <a:r>
              <a:rPr lang="fr-CA" spc="21"/>
              <a:t> </a:t>
            </a:r>
            <a:r>
              <a:rPr lang="fr-CA"/>
              <a:t>évaluation</a:t>
            </a:r>
            <a:r>
              <a:rPr lang="fr-CA" spc="18"/>
              <a:t> </a:t>
            </a:r>
            <a:r>
              <a:rPr lang="fr-CA"/>
              <a:t>foncière</a:t>
            </a:r>
            <a:r>
              <a:rPr lang="fr-CA" spc="21"/>
              <a:t> </a:t>
            </a:r>
            <a:r>
              <a:rPr lang="fr-CA"/>
              <a:t>et</a:t>
            </a:r>
            <a:r>
              <a:rPr lang="fr-CA" spc="21"/>
              <a:t> </a:t>
            </a:r>
            <a:r>
              <a:rPr lang="fr-CA" spc="-6"/>
              <a:t>immobilière</a:t>
            </a:r>
            <a:endParaRPr lang="fr-CA" spc="-6" dirty="0"/>
          </a:p>
        </p:txBody>
      </p:sp>
      <p:sp>
        <p:nvSpPr>
          <p:cNvPr id="6" name="Holder 6"/>
          <p:cNvSpPr>
            <a:spLocks noGrp="1"/>
          </p:cNvSpPr>
          <p:nvPr>
            <p:ph type="sldNum" sz="quarter" idx="7"/>
          </p:nvPr>
        </p:nvSpPr>
        <p:spPr>
          <a:xfrm>
            <a:off x="8778241"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3519618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bodyStyle>
    <p:other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hyperlink" Target="https://www.mamh.gouv.qc.ca/evaluation-fonciere/evaluation-fonciere-municipale-au-quebec/recours-des-contribuables/" TargetMode="Externa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5" Type="http://schemas.openxmlformats.org/officeDocument/2006/relationships/hyperlink" Target="mailto:ilessard@mrcdesappalaches.ca" TargetMode="External"/><Relationship Id="rId4" Type="http://schemas.openxmlformats.org/officeDocument/2006/relationships/hyperlink" Target="mailto:yves.kirouac@evimbec.c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Espace réservé du contenu 9">
            <a:extLst>
              <a:ext uri="{FF2B5EF4-FFF2-40B4-BE49-F238E27FC236}">
                <a16:creationId xmlns:a16="http://schemas.microsoft.com/office/drawing/2014/main" id="{1CDA87DB-E64C-97A9-E420-037AB2963A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1804" y="6127720"/>
            <a:ext cx="4546600" cy="466027"/>
          </a:xfrm>
          <a:prstGeom prst="rect">
            <a:avLst/>
          </a:prstGeom>
        </p:spPr>
      </p:pic>
      <p:sp>
        <p:nvSpPr>
          <p:cNvPr id="8" name="object 108">
            <a:extLst>
              <a:ext uri="{FF2B5EF4-FFF2-40B4-BE49-F238E27FC236}">
                <a16:creationId xmlns:a16="http://schemas.microsoft.com/office/drawing/2014/main" id="{FBFDDF4E-7082-2731-AC5A-43E11B4C089F}"/>
              </a:ext>
            </a:extLst>
          </p:cNvPr>
          <p:cNvSpPr txBox="1">
            <a:spLocks noGrp="1"/>
          </p:cNvSpPr>
          <p:nvPr>
            <p:ph type="title"/>
          </p:nvPr>
        </p:nvSpPr>
        <p:spPr>
          <a:xfrm>
            <a:off x="7501304" y="940842"/>
            <a:ext cx="3757323" cy="3387594"/>
          </a:xfrm>
          <a:prstGeom prst="rect">
            <a:avLst/>
          </a:prstGeom>
        </p:spPr>
        <p:txBody>
          <a:bodyPr vert="horz" wrap="square" lIns="0" tIns="77470" rIns="0" bIns="0" rtlCol="0">
            <a:spAutoFit/>
          </a:bodyPr>
          <a:lstStyle/>
          <a:p>
            <a:pPr marL="12700" marR="5080">
              <a:lnSpc>
                <a:spcPts val="6640"/>
              </a:lnSpc>
              <a:spcBef>
                <a:spcPts val="610"/>
              </a:spcBef>
            </a:pPr>
            <a:r>
              <a:rPr lang="fr-CA" sz="3200" b="1" spc="-160" dirty="0">
                <a:solidFill>
                  <a:srgbClr val="54575A"/>
                </a:solidFill>
              </a:rPr>
              <a:t>Présentation du rôle d’évaluation</a:t>
            </a:r>
            <a:br>
              <a:rPr lang="fr-CA" sz="3200" b="1" spc="-160" dirty="0">
                <a:solidFill>
                  <a:srgbClr val="54575A"/>
                </a:solidFill>
              </a:rPr>
            </a:br>
            <a:r>
              <a:rPr lang="fr-CA" sz="3200" b="1" spc="-160" dirty="0">
                <a:solidFill>
                  <a:srgbClr val="54575A"/>
                </a:solidFill>
              </a:rPr>
              <a:t>2024-2025-2026</a:t>
            </a:r>
            <a:br>
              <a:rPr lang="fr-CA" sz="3200" b="1" spc="-160" dirty="0">
                <a:solidFill>
                  <a:srgbClr val="54575A"/>
                </a:solidFill>
              </a:rPr>
            </a:br>
            <a:r>
              <a:rPr lang="fr-CA" sz="3200" b="1" spc="-160" dirty="0">
                <a:solidFill>
                  <a:srgbClr val="54575A"/>
                </a:solidFill>
              </a:rPr>
              <a:t>Saint-Julien</a:t>
            </a:r>
            <a:endParaRPr sz="3200" b="1" dirty="0"/>
          </a:p>
        </p:txBody>
      </p:sp>
      <p:grpSp>
        <p:nvGrpSpPr>
          <p:cNvPr id="9" name="object 104">
            <a:extLst>
              <a:ext uri="{FF2B5EF4-FFF2-40B4-BE49-F238E27FC236}">
                <a16:creationId xmlns:a16="http://schemas.microsoft.com/office/drawing/2014/main" id="{247A947C-52C6-17DF-11D7-B40B5BB38015}"/>
              </a:ext>
            </a:extLst>
          </p:cNvPr>
          <p:cNvGrpSpPr/>
          <p:nvPr/>
        </p:nvGrpSpPr>
        <p:grpSpPr>
          <a:xfrm>
            <a:off x="10813674" y="2283592"/>
            <a:ext cx="890905" cy="2181225"/>
            <a:chOff x="17370068" y="4574933"/>
            <a:chExt cx="890905" cy="2181225"/>
          </a:xfrm>
        </p:grpSpPr>
        <p:pic>
          <p:nvPicPr>
            <p:cNvPr id="10" name="object 105">
              <a:extLst>
                <a:ext uri="{FF2B5EF4-FFF2-40B4-BE49-F238E27FC236}">
                  <a16:creationId xmlns:a16="http://schemas.microsoft.com/office/drawing/2014/main" id="{E9A4807D-850F-634A-B79F-3FC940BD7693}"/>
                </a:ext>
              </a:extLst>
            </p:cNvPr>
            <p:cNvPicPr/>
            <p:nvPr/>
          </p:nvPicPr>
          <p:blipFill>
            <a:blip r:embed="rId4" cstate="print"/>
            <a:stretch>
              <a:fillRect/>
            </a:stretch>
          </p:blipFill>
          <p:spPr>
            <a:xfrm>
              <a:off x="17370068" y="5681460"/>
              <a:ext cx="890360" cy="1074365"/>
            </a:xfrm>
            <a:prstGeom prst="rect">
              <a:avLst/>
            </a:prstGeom>
          </p:spPr>
        </p:pic>
        <p:sp>
          <p:nvSpPr>
            <p:cNvPr id="11" name="object 106">
              <a:extLst>
                <a:ext uri="{FF2B5EF4-FFF2-40B4-BE49-F238E27FC236}">
                  <a16:creationId xmlns:a16="http://schemas.microsoft.com/office/drawing/2014/main" id="{99C285B5-BD63-E00D-895C-8C5A64A1935D}"/>
                </a:ext>
              </a:extLst>
            </p:cNvPr>
            <p:cNvSpPr/>
            <p:nvPr/>
          </p:nvSpPr>
          <p:spPr>
            <a:xfrm>
              <a:off x="17556894" y="4782850"/>
              <a:ext cx="516255" cy="443865"/>
            </a:xfrm>
            <a:custGeom>
              <a:avLst/>
              <a:gdLst/>
              <a:ahLst/>
              <a:cxnLst/>
              <a:rect l="l" t="t" r="r" b="b"/>
              <a:pathLst>
                <a:path w="516255" h="443864">
                  <a:moveTo>
                    <a:pt x="258346" y="92007"/>
                  </a:moveTo>
                  <a:lnTo>
                    <a:pt x="58248" y="207543"/>
                  </a:lnTo>
                  <a:lnTo>
                    <a:pt x="58248" y="443536"/>
                  </a:lnTo>
                  <a:lnTo>
                    <a:pt x="201406" y="443536"/>
                  </a:lnTo>
                  <a:lnTo>
                    <a:pt x="201406" y="299551"/>
                  </a:lnTo>
                  <a:lnTo>
                    <a:pt x="458058" y="299551"/>
                  </a:lnTo>
                  <a:lnTo>
                    <a:pt x="458058" y="207543"/>
                  </a:lnTo>
                  <a:lnTo>
                    <a:pt x="458455" y="207543"/>
                  </a:lnTo>
                  <a:lnTo>
                    <a:pt x="258346" y="92007"/>
                  </a:lnTo>
                  <a:close/>
                </a:path>
                <a:path w="516255" h="443864">
                  <a:moveTo>
                    <a:pt x="458058" y="299551"/>
                  </a:moveTo>
                  <a:lnTo>
                    <a:pt x="314889" y="299551"/>
                  </a:lnTo>
                  <a:lnTo>
                    <a:pt x="314889" y="443536"/>
                  </a:lnTo>
                  <a:lnTo>
                    <a:pt x="458058" y="443536"/>
                  </a:lnTo>
                  <a:lnTo>
                    <a:pt x="458058" y="299551"/>
                  </a:lnTo>
                  <a:close/>
                </a:path>
                <a:path w="516255" h="443864">
                  <a:moveTo>
                    <a:pt x="257948" y="0"/>
                  </a:moveTo>
                  <a:lnTo>
                    <a:pt x="13275" y="141105"/>
                  </a:lnTo>
                  <a:lnTo>
                    <a:pt x="5289" y="148245"/>
                  </a:lnTo>
                  <a:lnTo>
                    <a:pt x="749" y="157665"/>
                  </a:lnTo>
                  <a:lnTo>
                    <a:pt x="0" y="168090"/>
                  </a:lnTo>
                  <a:lnTo>
                    <a:pt x="3380" y="178245"/>
                  </a:lnTo>
                  <a:lnTo>
                    <a:pt x="10514" y="186235"/>
                  </a:lnTo>
                  <a:lnTo>
                    <a:pt x="19931" y="190779"/>
                  </a:lnTo>
                  <a:lnTo>
                    <a:pt x="30354" y="191530"/>
                  </a:lnTo>
                  <a:lnTo>
                    <a:pt x="40510" y="188140"/>
                  </a:lnTo>
                  <a:lnTo>
                    <a:pt x="257948" y="62720"/>
                  </a:lnTo>
                  <a:lnTo>
                    <a:pt x="432467" y="62720"/>
                  </a:lnTo>
                  <a:lnTo>
                    <a:pt x="432467" y="53652"/>
                  </a:lnTo>
                  <a:lnTo>
                    <a:pt x="351192" y="53652"/>
                  </a:lnTo>
                  <a:lnTo>
                    <a:pt x="257948" y="0"/>
                  </a:lnTo>
                  <a:close/>
                </a:path>
                <a:path w="516255" h="443864">
                  <a:moveTo>
                    <a:pt x="432467" y="62720"/>
                  </a:moveTo>
                  <a:lnTo>
                    <a:pt x="257948" y="62720"/>
                  </a:lnTo>
                  <a:lnTo>
                    <a:pt x="475366" y="188140"/>
                  </a:lnTo>
                  <a:lnTo>
                    <a:pt x="485699" y="191530"/>
                  </a:lnTo>
                  <a:lnTo>
                    <a:pt x="496106" y="190779"/>
                  </a:lnTo>
                  <a:lnTo>
                    <a:pt x="505434" y="186235"/>
                  </a:lnTo>
                  <a:lnTo>
                    <a:pt x="512527" y="178245"/>
                  </a:lnTo>
                  <a:lnTo>
                    <a:pt x="515903" y="167917"/>
                  </a:lnTo>
                  <a:lnTo>
                    <a:pt x="515142" y="157512"/>
                  </a:lnTo>
                  <a:lnTo>
                    <a:pt x="510592" y="148188"/>
                  </a:lnTo>
                  <a:lnTo>
                    <a:pt x="502601" y="141105"/>
                  </a:lnTo>
                  <a:lnTo>
                    <a:pt x="432467" y="100677"/>
                  </a:lnTo>
                  <a:lnTo>
                    <a:pt x="432467" y="62720"/>
                  </a:lnTo>
                  <a:close/>
                </a:path>
                <a:path w="516255" h="443864">
                  <a:moveTo>
                    <a:pt x="413085" y="2062"/>
                  </a:moveTo>
                  <a:lnTo>
                    <a:pt x="370584" y="2062"/>
                  </a:lnTo>
                  <a:lnTo>
                    <a:pt x="363030" y="3585"/>
                  </a:lnTo>
                  <a:lnTo>
                    <a:pt x="356867" y="7739"/>
                  </a:lnTo>
                  <a:lnTo>
                    <a:pt x="352714" y="13905"/>
                  </a:lnTo>
                  <a:lnTo>
                    <a:pt x="351192" y="21465"/>
                  </a:lnTo>
                  <a:lnTo>
                    <a:pt x="351192" y="53652"/>
                  </a:lnTo>
                  <a:lnTo>
                    <a:pt x="432467" y="53652"/>
                  </a:lnTo>
                  <a:lnTo>
                    <a:pt x="432467" y="21465"/>
                  </a:lnTo>
                  <a:lnTo>
                    <a:pt x="430945" y="13905"/>
                  </a:lnTo>
                  <a:lnTo>
                    <a:pt x="426793" y="7739"/>
                  </a:lnTo>
                  <a:lnTo>
                    <a:pt x="420632" y="3585"/>
                  </a:lnTo>
                  <a:lnTo>
                    <a:pt x="413085" y="2062"/>
                  </a:lnTo>
                  <a:close/>
                </a:path>
              </a:pathLst>
            </a:custGeom>
            <a:solidFill>
              <a:srgbClr val="54575A"/>
            </a:solidFill>
          </p:spPr>
          <p:txBody>
            <a:bodyPr wrap="square" lIns="0" tIns="0" rIns="0" bIns="0" rtlCol="0"/>
            <a:lstStyle/>
            <a:p>
              <a:endParaRPr/>
            </a:p>
          </p:txBody>
        </p:sp>
        <p:sp>
          <p:nvSpPr>
            <p:cNvPr id="12" name="object 107">
              <a:extLst>
                <a:ext uri="{FF2B5EF4-FFF2-40B4-BE49-F238E27FC236}">
                  <a16:creationId xmlns:a16="http://schemas.microsoft.com/office/drawing/2014/main" id="{48719D9C-A4E1-EF5D-B839-F3D6A57B109E}"/>
                </a:ext>
              </a:extLst>
            </p:cNvPr>
            <p:cNvSpPr/>
            <p:nvPr/>
          </p:nvSpPr>
          <p:spPr>
            <a:xfrm>
              <a:off x="17370493" y="4574933"/>
              <a:ext cx="890905" cy="1074420"/>
            </a:xfrm>
            <a:custGeom>
              <a:avLst/>
              <a:gdLst/>
              <a:ahLst/>
              <a:cxnLst/>
              <a:rect l="l" t="t" r="r" b="b"/>
              <a:pathLst>
                <a:path w="890905" h="1074420">
                  <a:moveTo>
                    <a:pt x="445159" y="0"/>
                  </a:moveTo>
                  <a:lnTo>
                    <a:pt x="396610" y="2658"/>
                  </a:lnTo>
                  <a:lnTo>
                    <a:pt x="349586" y="10361"/>
                  </a:lnTo>
                  <a:lnTo>
                    <a:pt x="304357" y="22835"/>
                  </a:lnTo>
                  <a:lnTo>
                    <a:pt x="261193" y="39808"/>
                  </a:lnTo>
                  <a:lnTo>
                    <a:pt x="220366" y="61008"/>
                  </a:lnTo>
                  <a:lnTo>
                    <a:pt x="182144" y="86163"/>
                  </a:lnTo>
                  <a:lnTo>
                    <a:pt x="146799" y="115000"/>
                  </a:lnTo>
                  <a:lnTo>
                    <a:pt x="114599" y="147247"/>
                  </a:lnTo>
                  <a:lnTo>
                    <a:pt x="85817" y="182631"/>
                  </a:lnTo>
                  <a:lnTo>
                    <a:pt x="60721" y="220881"/>
                  </a:lnTo>
                  <a:lnTo>
                    <a:pt x="39582" y="261724"/>
                  </a:lnTo>
                  <a:lnTo>
                    <a:pt x="22670" y="304887"/>
                  </a:lnTo>
                  <a:lnTo>
                    <a:pt x="10255" y="350099"/>
                  </a:lnTo>
                  <a:lnTo>
                    <a:pt x="2608" y="397086"/>
                  </a:lnTo>
                  <a:lnTo>
                    <a:pt x="0" y="445578"/>
                  </a:lnTo>
                  <a:lnTo>
                    <a:pt x="3024" y="497836"/>
                  </a:lnTo>
                  <a:lnTo>
                    <a:pt x="11870" y="548298"/>
                  </a:lnTo>
                  <a:lnTo>
                    <a:pt x="26202" y="596629"/>
                  </a:lnTo>
                  <a:lnTo>
                    <a:pt x="45681" y="642499"/>
                  </a:lnTo>
                  <a:lnTo>
                    <a:pt x="69968" y="685576"/>
                  </a:lnTo>
                  <a:lnTo>
                    <a:pt x="98727" y="725526"/>
                  </a:lnTo>
                  <a:lnTo>
                    <a:pt x="131619" y="762018"/>
                  </a:lnTo>
                  <a:lnTo>
                    <a:pt x="445180" y="1074344"/>
                  </a:lnTo>
                  <a:lnTo>
                    <a:pt x="737181" y="783483"/>
                  </a:lnTo>
                  <a:lnTo>
                    <a:pt x="444750" y="783483"/>
                  </a:lnTo>
                  <a:lnTo>
                    <a:pt x="398927" y="780396"/>
                  </a:lnTo>
                  <a:lnTo>
                    <a:pt x="354969" y="771404"/>
                  </a:lnTo>
                  <a:lnTo>
                    <a:pt x="313280" y="756910"/>
                  </a:lnTo>
                  <a:lnTo>
                    <a:pt x="274265" y="737320"/>
                  </a:lnTo>
                  <a:lnTo>
                    <a:pt x="238327" y="713036"/>
                  </a:lnTo>
                  <a:lnTo>
                    <a:pt x="205870" y="684463"/>
                  </a:lnTo>
                  <a:lnTo>
                    <a:pt x="177299" y="652005"/>
                  </a:lnTo>
                  <a:lnTo>
                    <a:pt x="153016" y="616066"/>
                  </a:lnTo>
                  <a:lnTo>
                    <a:pt x="133426" y="577049"/>
                  </a:lnTo>
                  <a:lnTo>
                    <a:pt x="118934" y="535360"/>
                  </a:lnTo>
                  <a:lnTo>
                    <a:pt x="109942" y="491401"/>
                  </a:lnTo>
                  <a:lnTo>
                    <a:pt x="106855" y="445578"/>
                  </a:lnTo>
                  <a:lnTo>
                    <a:pt x="109942" y="399754"/>
                  </a:lnTo>
                  <a:lnTo>
                    <a:pt x="118934" y="355795"/>
                  </a:lnTo>
                  <a:lnTo>
                    <a:pt x="133426" y="314106"/>
                  </a:lnTo>
                  <a:lnTo>
                    <a:pt x="153016" y="275089"/>
                  </a:lnTo>
                  <a:lnTo>
                    <a:pt x="177299" y="239150"/>
                  </a:lnTo>
                  <a:lnTo>
                    <a:pt x="205870" y="206692"/>
                  </a:lnTo>
                  <a:lnTo>
                    <a:pt x="238327" y="178119"/>
                  </a:lnTo>
                  <a:lnTo>
                    <a:pt x="274265" y="153835"/>
                  </a:lnTo>
                  <a:lnTo>
                    <a:pt x="313280" y="134245"/>
                  </a:lnTo>
                  <a:lnTo>
                    <a:pt x="354969" y="119751"/>
                  </a:lnTo>
                  <a:lnTo>
                    <a:pt x="398927" y="110759"/>
                  </a:lnTo>
                  <a:lnTo>
                    <a:pt x="444750" y="107672"/>
                  </a:lnTo>
                  <a:lnTo>
                    <a:pt x="734564" y="107672"/>
                  </a:lnTo>
                  <a:lnTo>
                    <a:pt x="708021" y="86045"/>
                  </a:lnTo>
                  <a:lnTo>
                    <a:pt x="669790" y="60918"/>
                  </a:lnTo>
                  <a:lnTo>
                    <a:pt x="628965" y="39744"/>
                  </a:lnTo>
                  <a:lnTo>
                    <a:pt x="585816" y="22796"/>
                  </a:lnTo>
                  <a:lnTo>
                    <a:pt x="540617" y="10342"/>
                  </a:lnTo>
                  <a:lnTo>
                    <a:pt x="493641" y="2653"/>
                  </a:lnTo>
                  <a:lnTo>
                    <a:pt x="445159" y="0"/>
                  </a:lnTo>
                  <a:close/>
                </a:path>
                <a:path w="890905" h="1074420">
                  <a:moveTo>
                    <a:pt x="734564" y="107672"/>
                  </a:moveTo>
                  <a:lnTo>
                    <a:pt x="444750" y="107672"/>
                  </a:lnTo>
                  <a:lnTo>
                    <a:pt x="490574" y="110759"/>
                  </a:lnTo>
                  <a:lnTo>
                    <a:pt x="534533" y="119751"/>
                  </a:lnTo>
                  <a:lnTo>
                    <a:pt x="576224" y="134245"/>
                  </a:lnTo>
                  <a:lnTo>
                    <a:pt x="615241" y="153835"/>
                  </a:lnTo>
                  <a:lnTo>
                    <a:pt x="651182" y="178119"/>
                  </a:lnTo>
                  <a:lnTo>
                    <a:pt x="683641" y="206692"/>
                  </a:lnTo>
                  <a:lnTo>
                    <a:pt x="712215" y="239150"/>
                  </a:lnTo>
                  <a:lnTo>
                    <a:pt x="736500" y="275089"/>
                  </a:lnTo>
                  <a:lnTo>
                    <a:pt x="756092" y="314106"/>
                  </a:lnTo>
                  <a:lnTo>
                    <a:pt x="770586" y="355795"/>
                  </a:lnTo>
                  <a:lnTo>
                    <a:pt x="779579" y="399754"/>
                  </a:lnTo>
                  <a:lnTo>
                    <a:pt x="782667" y="445578"/>
                  </a:lnTo>
                  <a:lnTo>
                    <a:pt x="779579" y="491401"/>
                  </a:lnTo>
                  <a:lnTo>
                    <a:pt x="770586" y="535360"/>
                  </a:lnTo>
                  <a:lnTo>
                    <a:pt x="756092" y="577049"/>
                  </a:lnTo>
                  <a:lnTo>
                    <a:pt x="736500" y="616066"/>
                  </a:lnTo>
                  <a:lnTo>
                    <a:pt x="712215" y="652005"/>
                  </a:lnTo>
                  <a:lnTo>
                    <a:pt x="683641" y="684463"/>
                  </a:lnTo>
                  <a:lnTo>
                    <a:pt x="651182" y="713036"/>
                  </a:lnTo>
                  <a:lnTo>
                    <a:pt x="615241" y="737320"/>
                  </a:lnTo>
                  <a:lnTo>
                    <a:pt x="576224" y="756910"/>
                  </a:lnTo>
                  <a:lnTo>
                    <a:pt x="534533" y="771404"/>
                  </a:lnTo>
                  <a:lnTo>
                    <a:pt x="490574" y="780396"/>
                  </a:lnTo>
                  <a:lnTo>
                    <a:pt x="444750" y="783483"/>
                  </a:lnTo>
                  <a:lnTo>
                    <a:pt x="737181" y="783483"/>
                  </a:lnTo>
                  <a:lnTo>
                    <a:pt x="791613" y="725526"/>
                  </a:lnTo>
                  <a:lnTo>
                    <a:pt x="820369" y="685576"/>
                  </a:lnTo>
                  <a:lnTo>
                    <a:pt x="844659" y="642499"/>
                  </a:lnTo>
                  <a:lnTo>
                    <a:pt x="864143" y="596629"/>
                  </a:lnTo>
                  <a:lnTo>
                    <a:pt x="878481" y="548298"/>
                  </a:lnTo>
                  <a:lnTo>
                    <a:pt x="887334" y="497836"/>
                  </a:lnTo>
                  <a:lnTo>
                    <a:pt x="890360" y="445578"/>
                  </a:lnTo>
                  <a:lnTo>
                    <a:pt x="887745" y="397015"/>
                  </a:lnTo>
                  <a:lnTo>
                    <a:pt x="880084" y="349976"/>
                  </a:lnTo>
                  <a:lnTo>
                    <a:pt x="867648" y="304730"/>
                  </a:lnTo>
                  <a:lnTo>
                    <a:pt x="850710" y="261548"/>
                  </a:lnTo>
                  <a:lnTo>
                    <a:pt x="829542" y="220699"/>
                  </a:lnTo>
                  <a:lnTo>
                    <a:pt x="804416" y="182455"/>
                  </a:lnTo>
                  <a:lnTo>
                    <a:pt x="775606" y="147084"/>
                  </a:lnTo>
                  <a:lnTo>
                    <a:pt x="743383" y="114858"/>
                  </a:lnTo>
                  <a:lnTo>
                    <a:pt x="734564" y="107672"/>
                  </a:lnTo>
                  <a:close/>
                </a:path>
              </a:pathLst>
            </a:custGeom>
            <a:solidFill>
              <a:srgbClr val="005289"/>
            </a:solidFill>
          </p:spPr>
          <p:txBody>
            <a:bodyPr wrap="square" lIns="0" tIns="0" rIns="0" bIns="0" rtlCol="0"/>
            <a:lstStyle/>
            <a:p>
              <a:endParaRPr/>
            </a:p>
          </p:txBody>
        </p:sp>
      </p:grpSp>
      <p:sp>
        <p:nvSpPr>
          <p:cNvPr id="13" name="object 109">
            <a:extLst>
              <a:ext uri="{FF2B5EF4-FFF2-40B4-BE49-F238E27FC236}">
                <a16:creationId xmlns:a16="http://schemas.microsoft.com/office/drawing/2014/main" id="{6C1C5831-1587-76E4-CDD4-CA1C3B1A39A2}"/>
              </a:ext>
            </a:extLst>
          </p:cNvPr>
          <p:cNvSpPr txBox="1"/>
          <p:nvPr/>
        </p:nvSpPr>
        <p:spPr>
          <a:xfrm>
            <a:off x="7501804" y="5407072"/>
            <a:ext cx="2473960" cy="381515"/>
          </a:xfrm>
          <a:prstGeom prst="rect">
            <a:avLst/>
          </a:prstGeom>
        </p:spPr>
        <p:txBody>
          <a:bodyPr vert="horz" wrap="square" lIns="0" tIns="12065" rIns="0" bIns="0" rtlCol="0">
            <a:spAutoFit/>
          </a:bodyPr>
          <a:lstStyle/>
          <a:p>
            <a:pPr marL="12700">
              <a:spcBef>
                <a:spcPts val="95"/>
              </a:spcBef>
            </a:pPr>
            <a:r>
              <a:rPr lang="fr-CA" sz="2400" b="1" kern="0" spc="-55" dirty="0">
                <a:solidFill>
                  <a:srgbClr val="005289"/>
                </a:solidFill>
                <a:cs typeface="Gotham Light"/>
              </a:rPr>
              <a:t>Novembre 2023</a:t>
            </a:r>
            <a:endParaRPr sz="2400" b="1" kern="0" dirty="0">
              <a:solidFill>
                <a:sysClr val="windowText" lastClr="000000"/>
              </a:solidFill>
              <a:cs typeface="Gotham Light"/>
            </a:endParaRPr>
          </a:p>
        </p:txBody>
      </p:sp>
      <p:sp>
        <p:nvSpPr>
          <p:cNvPr id="2" name="object 108">
            <a:extLst>
              <a:ext uri="{FF2B5EF4-FFF2-40B4-BE49-F238E27FC236}">
                <a16:creationId xmlns:a16="http://schemas.microsoft.com/office/drawing/2014/main" id="{D64EF1CC-56B5-D934-F7F8-00313074E4FA}"/>
              </a:ext>
            </a:extLst>
          </p:cNvPr>
          <p:cNvSpPr txBox="1">
            <a:spLocks/>
          </p:cNvSpPr>
          <p:nvPr/>
        </p:nvSpPr>
        <p:spPr>
          <a:xfrm>
            <a:off x="7522211" y="4141852"/>
            <a:ext cx="3757323" cy="1030795"/>
          </a:xfrm>
          <a:prstGeom prst="rect">
            <a:avLst/>
          </a:prstGeom>
        </p:spPr>
        <p:txBody>
          <a:bodyPr vert="horz" wrap="square" lIns="0" tIns="7747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5080">
              <a:lnSpc>
                <a:spcPts val="6640"/>
              </a:lnSpc>
              <a:spcBef>
                <a:spcPts val="610"/>
              </a:spcBef>
            </a:pPr>
            <a:r>
              <a:rPr lang="fr-CA" sz="2000" b="1" spc="-160" dirty="0">
                <a:solidFill>
                  <a:srgbClr val="54575A"/>
                </a:solidFill>
              </a:rPr>
              <a:t>Serge Dussault É.A.</a:t>
            </a:r>
          </a:p>
          <a:p>
            <a:pPr marL="12700" marR="5080">
              <a:lnSpc>
                <a:spcPts val="400"/>
              </a:lnSpc>
              <a:spcBef>
                <a:spcPts val="0"/>
              </a:spcBef>
            </a:pPr>
            <a:r>
              <a:rPr lang="fr-CA" sz="2000" b="1" spc="-160" dirty="0">
                <a:solidFill>
                  <a:srgbClr val="54575A"/>
                </a:solidFill>
              </a:rPr>
              <a:t>Yves Kirouac CRA, P.  App.</a:t>
            </a:r>
          </a:p>
        </p:txBody>
      </p:sp>
    </p:spTree>
    <p:extLst>
      <p:ext uri="{BB962C8B-B14F-4D97-AF65-F5344CB8AC3E}">
        <p14:creationId xmlns:p14="http://schemas.microsoft.com/office/powerpoint/2010/main" val="310774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008872"/>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Date de valeur réelle : 1</a:t>
            </a:r>
            <a:r>
              <a:rPr lang="fr-CA" sz="3000" b="1" spc="-30" baseline="30000" dirty="0">
                <a:solidFill>
                  <a:srgbClr val="54575A"/>
                </a:solidFill>
                <a:latin typeface="Gotham Book"/>
              </a:rPr>
              <a:t>er</a:t>
            </a:r>
            <a:r>
              <a:rPr lang="fr-CA" sz="3000" b="1" spc="-30" dirty="0">
                <a:solidFill>
                  <a:srgbClr val="54575A"/>
                </a:solidFill>
                <a:latin typeface="Gotham Book"/>
              </a:rPr>
              <a:t> juillet 2022</a:t>
            </a:r>
          </a:p>
          <a:p>
            <a:pPr marL="0" indent="0" algn="just">
              <a:buNone/>
            </a:pPr>
            <a:endParaRPr lang="fr-CA" sz="3000" b="1" spc="-30" dirty="0">
              <a:solidFill>
                <a:srgbClr val="54575A"/>
              </a:solidFill>
              <a:latin typeface="Gotham Book"/>
            </a:endParaRPr>
          </a:p>
          <a:p>
            <a:pPr marL="0" lvl="0" indent="0" rtl="0">
              <a:buNone/>
            </a:pPr>
            <a:r>
              <a:rPr lang="fr-CA" sz="3000" b="1" spc="-30" dirty="0">
                <a:solidFill>
                  <a:srgbClr val="54575A"/>
                </a:solidFill>
                <a:latin typeface="Gotham Book"/>
              </a:rPr>
              <a:t>	Équité</a:t>
            </a:r>
          </a:p>
          <a:p>
            <a:pPr marL="0" lvl="0" indent="0" algn="just" rtl="0">
              <a:buNone/>
            </a:pPr>
            <a:r>
              <a:rPr lang="fr-CA" sz="2000" dirty="0"/>
              <a:t>	Afin d'assurer l'équité entre toutes les évaluations inscrites à un même rôle d'évaluation, 	l’évaluateur tient compte des conditions du marché immobilier telles qu'elles existaient dix-huit 	mois avant l’entrée en vigueur du rôle d’évaluation, laquelle a toujours lieu un 1</a:t>
            </a:r>
            <a:r>
              <a:rPr lang="fr-CA" sz="2000" baseline="30000" dirty="0"/>
              <a:t>er</a:t>
            </a:r>
            <a:r>
              <a:rPr lang="fr-CA" sz="2000" dirty="0"/>
              <a:t> janvier.</a:t>
            </a:r>
          </a:p>
          <a:p>
            <a:pPr marL="0" lvl="0" indent="0" rtl="0">
              <a:buNone/>
            </a:pPr>
            <a:endParaRPr lang="fr-CA" sz="2000" dirty="0"/>
          </a:p>
          <a:p>
            <a:r>
              <a:rPr lang="fr-CA" sz="3000" b="1" spc="-30" dirty="0">
                <a:solidFill>
                  <a:srgbClr val="54575A"/>
                </a:solidFill>
                <a:latin typeface="Gotham Book"/>
              </a:rPr>
              <a:t>	18 mois</a:t>
            </a:r>
          </a:p>
          <a:p>
            <a:pPr algn="just"/>
            <a:r>
              <a:rPr lang="fr-CA" sz="2000" dirty="0"/>
              <a:t>	Ainsi donc, le rôle d’évaluation foncière de votre municipalité entre en vigueur au 1</a:t>
            </a:r>
            <a:r>
              <a:rPr lang="fr-CA" sz="2000" baseline="30000" dirty="0"/>
              <a:t>er</a:t>
            </a:r>
            <a:r>
              <a:rPr lang="fr-CA" sz="2000" dirty="0"/>
              <a:t> janvier 2024 	et l’ensemble des valeurs inscrites a été établi en fonction des conditions du marché immobilier au 	1</a:t>
            </a:r>
            <a:r>
              <a:rPr lang="fr-CA" sz="2000" baseline="30000" dirty="0"/>
              <a:t>er</a:t>
            </a:r>
            <a:r>
              <a:rPr lang="fr-CA" sz="2000" dirty="0"/>
              <a:t> juillet 2022.</a:t>
            </a:r>
            <a:endParaRPr lang="fr-FR" sz="20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2382239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14709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L’établissement des valeurs foncières</a:t>
            </a:r>
          </a:p>
          <a:p>
            <a:pPr marL="0" indent="0" algn="just">
              <a:buNone/>
            </a:pPr>
            <a:endParaRPr lang="fr-CA" sz="3000" b="1" spc="-30" dirty="0">
              <a:solidFill>
                <a:srgbClr val="54575A"/>
              </a:solidFill>
              <a:latin typeface="Gotham Book"/>
            </a:endParaRPr>
          </a:p>
          <a:p>
            <a:pPr algn="just"/>
            <a:r>
              <a:rPr lang="fr-CA" sz="2400" dirty="0"/>
              <a:t>Pour établir l’évaluation foncière d’une propriété selon les règles de l’art, l’évaluateur municipal dispose d’une multitude de renseignements la concernant, allant des dimensions du terrain jusqu’au type de parement extérieur du bâtiment. Il les recueille généralement au moyen d’une inspection ou d’une enquête et il les consigne dans un dossier dit « dossier de propriété ». L’exactitude de ces renseignements doit être vérifiée au moins une fois tous les neuf ans, conformément à la législation.</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1028261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10643383" cy="461986"/>
          </a:xfrm>
        </p:spPr>
        <p:txBody>
          <a:bodyPr/>
          <a:lstStyle/>
          <a:p>
            <a:r>
              <a:rPr lang="fr-CA" dirty="0"/>
              <a:t>Concepts en évaluation foncière : </a:t>
            </a:r>
            <a:r>
              <a:rPr lang="fr-CA" sz="2400" dirty="0"/>
              <a:t>L’établissement des valeurs foncières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07042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r>
              <a:rPr lang="fr-CA" sz="2400" dirty="0"/>
              <a:t>Lors de l’établissement de l’évaluation foncière d’une propriété, l’évaluateur considère plusieurs des renseignements ainsi relevés. Toutefois, puisqu’ils tendent à influencer davantage la valeur d’une propriété, l’évaluateur porte une attention particulière aux éléments suivants : la superficie du terrain, les dimensions du bâtiment, ses caractéristiques physiques et le nombre d’années qu’il paraît avoir (âge apparent).</a:t>
            </a:r>
          </a:p>
          <a:p>
            <a:pPr marL="0" indent="0">
              <a:buNone/>
            </a:pPr>
            <a:endParaRPr lang="fr-CA" sz="2400" dirty="0"/>
          </a:p>
          <a:p>
            <a:r>
              <a:rPr lang="fr-CA" sz="2400" dirty="0"/>
              <a:t>Il importe de souligner qu’en tant que propriétaire, il est possible de consulter, seulement, le dossier de propriété de son immeuble en prenant rendez-vous avec le responsable de l’évaluation foncière.</a:t>
            </a:r>
          </a:p>
          <a:p>
            <a:endParaRPr lang="fr-CA" sz="2400" dirty="0"/>
          </a:p>
          <a:p>
            <a:r>
              <a:rPr lang="fr-CA" sz="2400" dirty="0"/>
              <a:t>Le dossier de propriété est </a:t>
            </a:r>
            <a:r>
              <a:rPr lang="fr-CA" sz="2400" u="sng" dirty="0"/>
              <a:t>confidentiel et demeure la propriété de la municipalité.</a:t>
            </a:r>
            <a:endParaRPr lang="fr-CA" sz="24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15462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59309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Méthodes d’établissement des valeurs foncières</a:t>
            </a:r>
          </a:p>
          <a:p>
            <a:pPr marL="0" indent="0" algn="just">
              <a:buNone/>
            </a:pPr>
            <a:endParaRPr lang="fr-CA" sz="3000" b="1" spc="-30" dirty="0">
              <a:solidFill>
                <a:srgbClr val="54575A"/>
              </a:solidFill>
              <a:latin typeface="Gotham Book"/>
            </a:endParaRPr>
          </a:p>
          <a:p>
            <a:pPr algn="just"/>
            <a:r>
              <a:rPr lang="fr-CA" sz="3600" dirty="0"/>
              <a:t>La méthode du coût</a:t>
            </a:r>
          </a:p>
          <a:p>
            <a:pPr algn="just"/>
            <a:r>
              <a:rPr lang="fr-CA" sz="3600" dirty="0"/>
              <a:t>La méthode de comparaison</a:t>
            </a:r>
          </a:p>
          <a:p>
            <a:pPr algn="just"/>
            <a:r>
              <a:rPr lang="fr-CA" sz="3600" dirty="0"/>
              <a:t>La méthode du revenu</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1391647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Concepts en évaluation foncière : </a:t>
            </a:r>
            <a:r>
              <a:rPr lang="fr-CA" sz="2400" dirty="0"/>
              <a:t>Les méthodes</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777765"/>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Méthode du coût</a:t>
            </a:r>
          </a:p>
          <a:p>
            <a:pPr marL="0" indent="0" algn="just">
              <a:buNone/>
            </a:pPr>
            <a:endParaRPr lang="fr-CA" sz="3000" b="1" spc="-30" dirty="0">
              <a:solidFill>
                <a:srgbClr val="54575A"/>
              </a:solidFill>
              <a:latin typeface="Gotham Book"/>
            </a:endParaRPr>
          </a:p>
          <a:p>
            <a:pPr marL="0" indent="0">
              <a:buNone/>
            </a:pPr>
            <a:r>
              <a:rPr lang="fr-CA" sz="3000" dirty="0"/>
              <a:t>Méthode la plus courante, elle consiste à établir la valeur de l’immeuble en ajoutant à la valeur du terrain (évalué comme s’il était vacant) le coût de remplacement du bâtiment duquel on a soustrait toute forme de dépréciation.</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4129913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Concepts en évaluation foncière : </a:t>
            </a:r>
            <a:r>
              <a:rPr lang="fr-CA" sz="2400" dirty="0"/>
              <a:t>Les méthodes</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316100"/>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Méthode de comparaison</a:t>
            </a:r>
          </a:p>
          <a:p>
            <a:pPr marL="0" indent="0" algn="just">
              <a:buNone/>
            </a:pPr>
            <a:endParaRPr lang="fr-CA" sz="3000" b="1" spc="-30" dirty="0">
              <a:solidFill>
                <a:srgbClr val="54575A"/>
              </a:solidFill>
              <a:latin typeface="Gotham Book"/>
            </a:endParaRPr>
          </a:p>
          <a:p>
            <a:pPr marL="0" indent="0" rtl="0">
              <a:lnSpc>
                <a:spcPct val="100000"/>
              </a:lnSpc>
              <a:buNone/>
            </a:pPr>
            <a:r>
              <a:rPr lang="fr-CA" sz="3000" dirty="0"/>
              <a:t>Elle consiste à établir la valeur de l’immeuble en se basant sur l’observation des conditions de transaction pour des immeubles similaires et en procédant aux ajustements nécessaires.</a:t>
            </a:r>
            <a:endParaRPr lang="fr-FR" sz="30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4068143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Concepts en évaluation foncière : </a:t>
            </a:r>
            <a:r>
              <a:rPr lang="fr-CA" sz="2400" dirty="0"/>
              <a:t>Les méthodes</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316100"/>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Méthode du revenu</a:t>
            </a:r>
          </a:p>
          <a:p>
            <a:pPr marL="0" indent="0" algn="just">
              <a:buNone/>
            </a:pPr>
            <a:endParaRPr lang="fr-CA" sz="3000" b="1" spc="-30" dirty="0">
              <a:solidFill>
                <a:srgbClr val="54575A"/>
              </a:solidFill>
              <a:latin typeface="Gotham Book"/>
            </a:endParaRPr>
          </a:p>
          <a:p>
            <a:pPr marL="0" indent="0" rtl="0">
              <a:lnSpc>
                <a:spcPct val="100000"/>
              </a:lnSpc>
              <a:buNone/>
            </a:pPr>
            <a:r>
              <a:rPr lang="fr-CA" sz="3000" dirty="0"/>
              <a:t>Elle consiste à établir la valeur de l’immeuble en actualisant les flux de revenus qu’il génère ou est destiné à générer comme le ferait un investisseur.</a:t>
            </a:r>
            <a:endParaRPr lang="fr-FR" sz="30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2425726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Travail effectué</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22376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FR" sz="3600" dirty="0"/>
              <a:t>Chronologie</a:t>
            </a:r>
          </a:p>
          <a:p>
            <a:r>
              <a:rPr lang="fr-FR" sz="3600" dirty="0"/>
              <a:t>Taux de variation du marché</a:t>
            </a:r>
          </a:p>
          <a:p>
            <a:pPr lvl="0" rtl="0"/>
            <a:r>
              <a:rPr lang="fr-FR" sz="3600" dirty="0"/>
              <a:t>Enquêtes des revenus et dépenses</a:t>
            </a:r>
          </a:p>
          <a:p>
            <a:pPr lvl="0" rtl="0"/>
            <a:r>
              <a:rPr lang="fr-FR" sz="3600" dirty="0"/>
              <a:t>Nouveau rôle d</a:t>
            </a:r>
            <a:r>
              <a:rPr lang="fr-CA" sz="3600" dirty="0"/>
              <a:t>’évaluation</a:t>
            </a:r>
            <a:endParaRPr lang="fr-FR" sz="36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939400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Travail effectué</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92295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Chronologie</a:t>
            </a: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2400" dirty="0"/>
          </a:p>
          <a:p>
            <a:pPr marL="293451" marR="3081" indent="-285750">
              <a:lnSpc>
                <a:spcPts val="2498"/>
              </a:lnSpc>
              <a:spcBef>
                <a:spcPts val="61"/>
              </a:spcBef>
              <a:buFont typeface="Arial" panose="020B0604020202020204" pitchFamily="34" charset="0"/>
              <a:buChar char="•"/>
            </a:pPr>
            <a:endParaRPr lang="fr-CA" kern="0" spc="-33" dirty="0">
              <a:solidFill>
                <a:sysClr val="windowText" lastClr="000000"/>
              </a:solidFill>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graphicFrame>
        <p:nvGraphicFramePr>
          <p:cNvPr id="6" name="Espace réservé du contenu 4" descr="chronologie graphique SmartArt">
            <a:extLst>
              <a:ext uri="{FF2B5EF4-FFF2-40B4-BE49-F238E27FC236}">
                <a16:creationId xmlns:a16="http://schemas.microsoft.com/office/drawing/2014/main" id="{FCDD3C72-4952-0925-7D62-B7CEDF14D562}"/>
              </a:ext>
            </a:extLst>
          </p:cNvPr>
          <p:cNvGraphicFramePr>
            <a:graphicFrameLocks/>
          </p:cNvGraphicFramePr>
          <p:nvPr>
            <p:extLst>
              <p:ext uri="{D42A27DB-BD31-4B8C-83A1-F6EECF244321}">
                <p14:modId xmlns:p14="http://schemas.microsoft.com/office/powerpoint/2010/main" val="4105823485"/>
              </p:ext>
            </p:extLst>
          </p:nvPr>
        </p:nvGraphicFramePr>
        <p:xfrm>
          <a:off x="841375" y="2170546"/>
          <a:ext cx="10515600" cy="38146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95004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Travail effectué</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Chronologie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grpSp>
        <p:nvGrpSpPr>
          <p:cNvPr id="23" name="Groupe 22">
            <a:extLst>
              <a:ext uri="{FF2B5EF4-FFF2-40B4-BE49-F238E27FC236}">
                <a16:creationId xmlns:a16="http://schemas.microsoft.com/office/drawing/2014/main" id="{84BF05F4-65AD-8EFE-489F-0D33E98C1110}"/>
              </a:ext>
            </a:extLst>
          </p:cNvPr>
          <p:cNvGrpSpPr/>
          <p:nvPr/>
        </p:nvGrpSpPr>
        <p:grpSpPr>
          <a:xfrm>
            <a:off x="1995916" y="2234777"/>
            <a:ext cx="8200165" cy="3411822"/>
            <a:chOff x="2510048" y="2527014"/>
            <a:chExt cx="8200165" cy="3411822"/>
          </a:xfrm>
        </p:grpSpPr>
        <p:sp>
          <p:nvSpPr>
            <p:cNvPr id="19" name="Rectangle 18">
              <a:extLst>
                <a:ext uri="{FF2B5EF4-FFF2-40B4-BE49-F238E27FC236}">
                  <a16:creationId xmlns:a16="http://schemas.microsoft.com/office/drawing/2014/main" id="{09D52D17-75A5-0ACE-07AB-928C793A2B96}"/>
                </a:ext>
              </a:extLst>
            </p:cNvPr>
            <p:cNvSpPr/>
            <p:nvPr/>
          </p:nvSpPr>
          <p:spPr>
            <a:xfrm>
              <a:off x="4649726" y="2977273"/>
              <a:ext cx="1892345" cy="72"/>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8" name="Rectangle 7">
              <a:extLst>
                <a:ext uri="{FF2B5EF4-FFF2-40B4-BE49-F238E27FC236}">
                  <a16:creationId xmlns:a16="http://schemas.microsoft.com/office/drawing/2014/main" id="{41695CAB-3452-46DA-4AA3-AE0103D2E789}"/>
                </a:ext>
              </a:extLst>
            </p:cNvPr>
            <p:cNvSpPr/>
            <p:nvPr/>
          </p:nvSpPr>
          <p:spPr>
            <a:xfrm>
              <a:off x="3552277" y="2968727"/>
              <a:ext cx="841042" cy="71"/>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9" name="Flèche : chevron 8">
              <a:extLst>
                <a:ext uri="{FF2B5EF4-FFF2-40B4-BE49-F238E27FC236}">
                  <a16:creationId xmlns:a16="http://schemas.microsoft.com/office/drawing/2014/main" id="{CD73624C-B082-E942-AE93-F853FB2B77EB}"/>
                </a:ext>
              </a:extLst>
            </p:cNvPr>
            <p:cNvSpPr/>
            <p:nvPr/>
          </p:nvSpPr>
          <p:spPr>
            <a:xfrm>
              <a:off x="6602538" y="2885732"/>
              <a:ext cx="96719" cy="181664"/>
            </a:xfrm>
            <a:prstGeom prst="chevron">
              <a:avLst>
                <a:gd name="adj" fmla="val 9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10" name="Forme libre : forme 9">
              <a:extLst>
                <a:ext uri="{FF2B5EF4-FFF2-40B4-BE49-F238E27FC236}">
                  <a16:creationId xmlns:a16="http://schemas.microsoft.com/office/drawing/2014/main" id="{2859CA19-6B48-05C6-C634-627863F316B0}"/>
                </a:ext>
              </a:extLst>
            </p:cNvPr>
            <p:cNvSpPr/>
            <p:nvPr/>
          </p:nvSpPr>
          <p:spPr>
            <a:xfrm>
              <a:off x="5137003" y="2527015"/>
              <a:ext cx="843651" cy="843651"/>
            </a:xfrm>
            <a:custGeom>
              <a:avLst/>
              <a:gdLst>
                <a:gd name="connsiteX0" fmla="*/ 0 w 843651"/>
                <a:gd name="connsiteY0" fmla="*/ 421826 h 843651"/>
                <a:gd name="connsiteX1" fmla="*/ 421826 w 843651"/>
                <a:gd name="connsiteY1" fmla="*/ 0 h 843651"/>
                <a:gd name="connsiteX2" fmla="*/ 843652 w 843651"/>
                <a:gd name="connsiteY2" fmla="*/ 421826 h 843651"/>
                <a:gd name="connsiteX3" fmla="*/ 421826 w 843651"/>
                <a:gd name="connsiteY3" fmla="*/ 843652 h 843651"/>
                <a:gd name="connsiteX4" fmla="*/ 0 w 843651"/>
                <a:gd name="connsiteY4" fmla="*/ 421826 h 843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3651" h="843651">
                  <a:moveTo>
                    <a:pt x="0" y="421826"/>
                  </a:moveTo>
                  <a:cubicBezTo>
                    <a:pt x="0" y="188858"/>
                    <a:pt x="188858" y="0"/>
                    <a:pt x="421826" y="0"/>
                  </a:cubicBezTo>
                  <a:cubicBezTo>
                    <a:pt x="654794" y="0"/>
                    <a:pt x="843652" y="188858"/>
                    <a:pt x="843652" y="421826"/>
                  </a:cubicBezTo>
                  <a:cubicBezTo>
                    <a:pt x="843652" y="654794"/>
                    <a:pt x="654794" y="843652"/>
                    <a:pt x="421826" y="843652"/>
                  </a:cubicBezTo>
                  <a:cubicBezTo>
                    <a:pt x="188858" y="843652"/>
                    <a:pt x="0" y="654794"/>
                    <a:pt x="0" y="421826"/>
                  </a:cubicBez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288" tIns="156288" rIns="156288" bIns="156288" numCol="1" spcCol="1270" rtlCol="0" anchor="ctr" anchorCtr="0">
              <a:noAutofit/>
            </a:bodyPr>
            <a:lstStyle/>
            <a:p>
              <a:pPr marL="0" lvl="0" indent="0" algn="ctr" defTabSz="1689100" rtl="0">
                <a:lnSpc>
                  <a:spcPct val="90000"/>
                </a:lnSpc>
                <a:spcBef>
                  <a:spcPct val="0"/>
                </a:spcBef>
                <a:spcAft>
                  <a:spcPct val="35000"/>
                </a:spcAft>
                <a:buNone/>
              </a:pPr>
              <a:r>
                <a:rPr lang="fr-FR" sz="3800" kern="1200" noProof="0" dirty="0"/>
                <a:t>7</a:t>
              </a:r>
            </a:p>
          </p:txBody>
        </p:sp>
        <p:sp>
          <p:nvSpPr>
            <p:cNvPr id="11" name="Forme libre : forme 10">
              <a:extLst>
                <a:ext uri="{FF2B5EF4-FFF2-40B4-BE49-F238E27FC236}">
                  <a16:creationId xmlns:a16="http://schemas.microsoft.com/office/drawing/2014/main" id="{7932E671-EAFC-3EC0-A669-CA7BF122CFE1}"/>
                </a:ext>
              </a:extLst>
            </p:cNvPr>
            <p:cNvSpPr/>
            <p:nvPr/>
          </p:nvSpPr>
          <p:spPr>
            <a:xfrm>
              <a:off x="4612655" y="3536265"/>
              <a:ext cx="1892345" cy="2402571"/>
            </a:xfrm>
            <a:custGeom>
              <a:avLst/>
              <a:gdLst>
                <a:gd name="connsiteX0" fmla="*/ 0 w 1892345"/>
                <a:gd name="connsiteY0" fmla="*/ 378469 h 1965600"/>
                <a:gd name="connsiteX1" fmla="*/ 567704 w 1892345"/>
                <a:gd name="connsiteY1" fmla="*/ 378469 h 1965600"/>
                <a:gd name="connsiteX2" fmla="*/ 567704 w 1892345"/>
                <a:gd name="connsiteY2" fmla="*/ 378469 h 1965600"/>
                <a:gd name="connsiteX3" fmla="*/ 567704 w 1892345"/>
                <a:gd name="connsiteY3" fmla="*/ 378469 h 1965600"/>
                <a:gd name="connsiteX4" fmla="*/ 946173 w 1892345"/>
                <a:gd name="connsiteY4" fmla="*/ 0 h 1965600"/>
                <a:gd name="connsiteX5" fmla="*/ 1324642 w 1892345"/>
                <a:gd name="connsiteY5" fmla="*/ 378469 h 1965600"/>
                <a:gd name="connsiteX6" fmla="*/ 1324642 w 1892345"/>
                <a:gd name="connsiteY6" fmla="*/ 378469 h 1965600"/>
                <a:gd name="connsiteX7" fmla="*/ 1324642 w 1892345"/>
                <a:gd name="connsiteY7" fmla="*/ 378469 h 1965600"/>
                <a:gd name="connsiteX8" fmla="*/ 1892345 w 1892345"/>
                <a:gd name="connsiteY8" fmla="*/ 378469 h 1965600"/>
                <a:gd name="connsiteX9" fmla="*/ 1892345 w 1892345"/>
                <a:gd name="connsiteY9" fmla="*/ 1965600 h 1965600"/>
                <a:gd name="connsiteX10" fmla="*/ 0 w 1892345"/>
                <a:gd name="connsiteY10" fmla="*/ 1965600 h 1965600"/>
                <a:gd name="connsiteX11" fmla="*/ 0 w 1892345"/>
                <a:gd name="connsiteY11" fmla="*/ 378469 h 196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92345" h="1965600">
                  <a:moveTo>
                    <a:pt x="0" y="378469"/>
                  </a:moveTo>
                  <a:lnTo>
                    <a:pt x="567704" y="378469"/>
                  </a:lnTo>
                  <a:lnTo>
                    <a:pt x="567704" y="378469"/>
                  </a:lnTo>
                  <a:lnTo>
                    <a:pt x="567704" y="378469"/>
                  </a:lnTo>
                  <a:lnTo>
                    <a:pt x="946173" y="0"/>
                  </a:lnTo>
                  <a:lnTo>
                    <a:pt x="1324642" y="378469"/>
                  </a:lnTo>
                  <a:lnTo>
                    <a:pt x="1324642" y="378469"/>
                  </a:lnTo>
                  <a:lnTo>
                    <a:pt x="1324642" y="378469"/>
                  </a:lnTo>
                  <a:lnTo>
                    <a:pt x="1892345" y="378469"/>
                  </a:lnTo>
                  <a:lnTo>
                    <a:pt x="1892345" y="1965600"/>
                  </a:lnTo>
                  <a:lnTo>
                    <a:pt x="0" y="1965600"/>
                  </a:lnTo>
                  <a:lnTo>
                    <a:pt x="0" y="378469"/>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49270" tIns="543569"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Dépôt du rôle :</a:t>
              </a:r>
            </a:p>
            <a:p>
              <a:pPr marL="0" lvl="0" indent="0" algn="l" defTabSz="666750">
                <a:lnSpc>
                  <a:spcPct val="100000"/>
                </a:lnSpc>
                <a:spcBef>
                  <a:spcPct val="0"/>
                </a:spcBef>
                <a:spcAft>
                  <a:spcPct val="35000"/>
                </a:spcAft>
                <a:buNone/>
              </a:pPr>
              <a:r>
                <a:rPr lang="fr-CA" sz="1500" kern="1200" dirty="0"/>
                <a:t>Sommaire du rôle</a:t>
              </a:r>
            </a:p>
            <a:p>
              <a:pPr marL="0" lvl="0" indent="0" algn="l" defTabSz="666750">
                <a:lnSpc>
                  <a:spcPct val="100000"/>
                </a:lnSpc>
                <a:spcBef>
                  <a:spcPct val="0"/>
                </a:spcBef>
                <a:spcAft>
                  <a:spcPct val="35000"/>
                </a:spcAft>
                <a:buNone/>
              </a:pPr>
              <a:r>
                <a:rPr lang="fr-CA" sz="1500" kern="1200" dirty="0"/>
                <a:t>Variation des valeurs</a:t>
              </a:r>
            </a:p>
            <a:p>
              <a:pPr marL="0" lvl="0" indent="0" algn="l" defTabSz="666750">
                <a:lnSpc>
                  <a:spcPct val="100000"/>
                </a:lnSpc>
                <a:spcBef>
                  <a:spcPct val="0"/>
                </a:spcBef>
                <a:spcAft>
                  <a:spcPct val="35000"/>
                </a:spcAft>
                <a:buNone/>
              </a:pPr>
              <a:r>
                <a:rPr lang="fr-CA" sz="1500" kern="1200" dirty="0"/>
                <a:t>Déclaration de dépôt</a:t>
              </a:r>
              <a:endParaRPr lang="fr-FR" sz="1500" kern="1200" noProof="0" dirty="0"/>
            </a:p>
          </p:txBody>
        </p:sp>
        <p:sp>
          <p:nvSpPr>
            <p:cNvPr id="12" name="Rectangle 11">
              <a:extLst>
                <a:ext uri="{FF2B5EF4-FFF2-40B4-BE49-F238E27FC236}">
                  <a16:creationId xmlns:a16="http://schemas.microsoft.com/office/drawing/2014/main" id="{D80A6B23-72E3-C51B-AB93-05C151265D85}"/>
                </a:ext>
              </a:extLst>
            </p:cNvPr>
            <p:cNvSpPr/>
            <p:nvPr/>
          </p:nvSpPr>
          <p:spPr>
            <a:xfrm>
              <a:off x="6765725" y="2966272"/>
              <a:ext cx="1892345" cy="72"/>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13" name="Flèche : chevron 12">
              <a:extLst>
                <a:ext uri="{FF2B5EF4-FFF2-40B4-BE49-F238E27FC236}">
                  <a16:creationId xmlns:a16="http://schemas.microsoft.com/office/drawing/2014/main" id="{5B08C946-4B7F-A781-1D8C-2C53700818C0}"/>
                </a:ext>
              </a:extLst>
            </p:cNvPr>
            <p:cNvSpPr/>
            <p:nvPr/>
          </p:nvSpPr>
          <p:spPr>
            <a:xfrm>
              <a:off x="8712315" y="2888187"/>
              <a:ext cx="96719" cy="181665"/>
            </a:xfrm>
            <a:prstGeom prst="chevron">
              <a:avLst>
                <a:gd name="adj" fmla="val 9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14" name="Forme libre : forme 13">
              <a:extLst>
                <a:ext uri="{FF2B5EF4-FFF2-40B4-BE49-F238E27FC236}">
                  <a16:creationId xmlns:a16="http://schemas.microsoft.com/office/drawing/2014/main" id="{91359FEE-DCC3-4F3D-1EA4-44A9A093930A}"/>
                </a:ext>
              </a:extLst>
            </p:cNvPr>
            <p:cNvSpPr/>
            <p:nvPr/>
          </p:nvSpPr>
          <p:spPr>
            <a:xfrm>
              <a:off x="7239609" y="2527014"/>
              <a:ext cx="843651" cy="843651"/>
            </a:xfrm>
            <a:custGeom>
              <a:avLst/>
              <a:gdLst>
                <a:gd name="connsiteX0" fmla="*/ 0 w 843651"/>
                <a:gd name="connsiteY0" fmla="*/ 421826 h 843651"/>
                <a:gd name="connsiteX1" fmla="*/ 421826 w 843651"/>
                <a:gd name="connsiteY1" fmla="*/ 0 h 843651"/>
                <a:gd name="connsiteX2" fmla="*/ 843652 w 843651"/>
                <a:gd name="connsiteY2" fmla="*/ 421826 h 843651"/>
                <a:gd name="connsiteX3" fmla="*/ 421826 w 843651"/>
                <a:gd name="connsiteY3" fmla="*/ 843652 h 843651"/>
                <a:gd name="connsiteX4" fmla="*/ 0 w 843651"/>
                <a:gd name="connsiteY4" fmla="*/ 421826 h 843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3651" h="843651">
                  <a:moveTo>
                    <a:pt x="0" y="421826"/>
                  </a:moveTo>
                  <a:cubicBezTo>
                    <a:pt x="0" y="188858"/>
                    <a:pt x="188858" y="0"/>
                    <a:pt x="421826" y="0"/>
                  </a:cubicBezTo>
                  <a:cubicBezTo>
                    <a:pt x="654794" y="0"/>
                    <a:pt x="843652" y="188858"/>
                    <a:pt x="843652" y="421826"/>
                  </a:cubicBezTo>
                  <a:cubicBezTo>
                    <a:pt x="843652" y="654794"/>
                    <a:pt x="654794" y="843652"/>
                    <a:pt x="421826" y="843652"/>
                  </a:cubicBezTo>
                  <a:cubicBezTo>
                    <a:pt x="188858" y="843652"/>
                    <a:pt x="0" y="654794"/>
                    <a:pt x="0" y="421826"/>
                  </a:cubicBez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288" tIns="156288" rIns="156288" bIns="156288" numCol="1" spcCol="1270" rtlCol="0" anchor="ctr" anchorCtr="0">
              <a:noAutofit/>
            </a:bodyPr>
            <a:lstStyle/>
            <a:p>
              <a:pPr marL="0" lvl="0" indent="0" algn="ctr" defTabSz="1689100" rtl="0">
                <a:lnSpc>
                  <a:spcPct val="90000"/>
                </a:lnSpc>
                <a:spcBef>
                  <a:spcPct val="0"/>
                </a:spcBef>
                <a:spcAft>
                  <a:spcPct val="35000"/>
                </a:spcAft>
                <a:buNone/>
              </a:pPr>
              <a:r>
                <a:rPr lang="fr-FR" sz="3800" kern="1200" noProof="0" dirty="0"/>
                <a:t>8</a:t>
              </a:r>
            </a:p>
          </p:txBody>
        </p:sp>
        <p:sp>
          <p:nvSpPr>
            <p:cNvPr id="15" name="Forme libre : forme 14">
              <a:extLst>
                <a:ext uri="{FF2B5EF4-FFF2-40B4-BE49-F238E27FC236}">
                  <a16:creationId xmlns:a16="http://schemas.microsoft.com/office/drawing/2014/main" id="{8AD6E780-CB15-0186-AB7F-FACA2F57857E}"/>
                </a:ext>
              </a:extLst>
            </p:cNvPr>
            <p:cNvSpPr/>
            <p:nvPr/>
          </p:nvSpPr>
          <p:spPr>
            <a:xfrm>
              <a:off x="6715262" y="3536266"/>
              <a:ext cx="1892345" cy="2402570"/>
            </a:xfrm>
            <a:custGeom>
              <a:avLst/>
              <a:gdLst>
                <a:gd name="connsiteX0" fmla="*/ 0 w 1892345"/>
                <a:gd name="connsiteY0" fmla="*/ 378469 h 1965600"/>
                <a:gd name="connsiteX1" fmla="*/ 567704 w 1892345"/>
                <a:gd name="connsiteY1" fmla="*/ 378469 h 1965600"/>
                <a:gd name="connsiteX2" fmla="*/ 567704 w 1892345"/>
                <a:gd name="connsiteY2" fmla="*/ 378469 h 1965600"/>
                <a:gd name="connsiteX3" fmla="*/ 567704 w 1892345"/>
                <a:gd name="connsiteY3" fmla="*/ 378469 h 1965600"/>
                <a:gd name="connsiteX4" fmla="*/ 946173 w 1892345"/>
                <a:gd name="connsiteY4" fmla="*/ 0 h 1965600"/>
                <a:gd name="connsiteX5" fmla="*/ 1324642 w 1892345"/>
                <a:gd name="connsiteY5" fmla="*/ 378469 h 1965600"/>
                <a:gd name="connsiteX6" fmla="*/ 1324642 w 1892345"/>
                <a:gd name="connsiteY6" fmla="*/ 378469 h 1965600"/>
                <a:gd name="connsiteX7" fmla="*/ 1324642 w 1892345"/>
                <a:gd name="connsiteY7" fmla="*/ 378469 h 1965600"/>
                <a:gd name="connsiteX8" fmla="*/ 1892345 w 1892345"/>
                <a:gd name="connsiteY8" fmla="*/ 378469 h 1965600"/>
                <a:gd name="connsiteX9" fmla="*/ 1892345 w 1892345"/>
                <a:gd name="connsiteY9" fmla="*/ 1965600 h 1965600"/>
                <a:gd name="connsiteX10" fmla="*/ 0 w 1892345"/>
                <a:gd name="connsiteY10" fmla="*/ 1965600 h 1965600"/>
                <a:gd name="connsiteX11" fmla="*/ 0 w 1892345"/>
                <a:gd name="connsiteY11" fmla="*/ 378469 h 196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92345" h="1965600">
                  <a:moveTo>
                    <a:pt x="0" y="378469"/>
                  </a:moveTo>
                  <a:lnTo>
                    <a:pt x="567704" y="378469"/>
                  </a:lnTo>
                  <a:lnTo>
                    <a:pt x="567704" y="378469"/>
                  </a:lnTo>
                  <a:lnTo>
                    <a:pt x="567704" y="378469"/>
                  </a:lnTo>
                  <a:lnTo>
                    <a:pt x="946173" y="0"/>
                  </a:lnTo>
                  <a:lnTo>
                    <a:pt x="1324642" y="378469"/>
                  </a:lnTo>
                  <a:lnTo>
                    <a:pt x="1324642" y="378469"/>
                  </a:lnTo>
                  <a:lnTo>
                    <a:pt x="1324642" y="378469"/>
                  </a:lnTo>
                  <a:lnTo>
                    <a:pt x="1892345" y="378469"/>
                  </a:lnTo>
                  <a:lnTo>
                    <a:pt x="1892345" y="1965600"/>
                  </a:lnTo>
                  <a:lnTo>
                    <a:pt x="0" y="1965600"/>
                  </a:lnTo>
                  <a:lnTo>
                    <a:pt x="0" y="378469"/>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49270" tIns="543569"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Présentation du rôle aux gestionnaires concernés, aux conseils municipaux et aux citoyens si nécessaire</a:t>
              </a:r>
              <a:endParaRPr lang="fr-FR" sz="1500" kern="1200" noProof="0" dirty="0"/>
            </a:p>
          </p:txBody>
        </p:sp>
        <p:sp>
          <p:nvSpPr>
            <p:cNvPr id="16" name="Forme libre : forme 15">
              <a:extLst>
                <a:ext uri="{FF2B5EF4-FFF2-40B4-BE49-F238E27FC236}">
                  <a16:creationId xmlns:a16="http://schemas.microsoft.com/office/drawing/2014/main" id="{3E16B0C7-5804-FFCB-172E-FD09A2B838B6}"/>
                </a:ext>
              </a:extLst>
            </p:cNvPr>
            <p:cNvSpPr/>
            <p:nvPr/>
          </p:nvSpPr>
          <p:spPr>
            <a:xfrm>
              <a:off x="9342216" y="2527014"/>
              <a:ext cx="843651" cy="843651"/>
            </a:xfrm>
            <a:custGeom>
              <a:avLst/>
              <a:gdLst>
                <a:gd name="connsiteX0" fmla="*/ 0 w 843651"/>
                <a:gd name="connsiteY0" fmla="*/ 421826 h 843651"/>
                <a:gd name="connsiteX1" fmla="*/ 421826 w 843651"/>
                <a:gd name="connsiteY1" fmla="*/ 0 h 843651"/>
                <a:gd name="connsiteX2" fmla="*/ 843652 w 843651"/>
                <a:gd name="connsiteY2" fmla="*/ 421826 h 843651"/>
                <a:gd name="connsiteX3" fmla="*/ 421826 w 843651"/>
                <a:gd name="connsiteY3" fmla="*/ 843652 h 843651"/>
                <a:gd name="connsiteX4" fmla="*/ 0 w 843651"/>
                <a:gd name="connsiteY4" fmla="*/ 421826 h 843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3651" h="843651">
                  <a:moveTo>
                    <a:pt x="0" y="421826"/>
                  </a:moveTo>
                  <a:cubicBezTo>
                    <a:pt x="0" y="188858"/>
                    <a:pt x="188858" y="0"/>
                    <a:pt x="421826" y="0"/>
                  </a:cubicBezTo>
                  <a:cubicBezTo>
                    <a:pt x="654794" y="0"/>
                    <a:pt x="843652" y="188858"/>
                    <a:pt x="843652" y="421826"/>
                  </a:cubicBezTo>
                  <a:cubicBezTo>
                    <a:pt x="843652" y="654794"/>
                    <a:pt x="654794" y="843652"/>
                    <a:pt x="421826" y="843652"/>
                  </a:cubicBezTo>
                  <a:cubicBezTo>
                    <a:pt x="188858" y="843652"/>
                    <a:pt x="0" y="654794"/>
                    <a:pt x="0" y="421826"/>
                  </a:cubicBez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288" tIns="156288" rIns="156288" bIns="156288" numCol="1" spcCol="1270" rtlCol="0" anchor="ctr" anchorCtr="0">
              <a:noAutofit/>
            </a:bodyPr>
            <a:lstStyle/>
            <a:p>
              <a:pPr marL="0" lvl="0" indent="0" algn="ctr" defTabSz="1689100" rtl="0">
                <a:lnSpc>
                  <a:spcPct val="90000"/>
                </a:lnSpc>
                <a:spcBef>
                  <a:spcPct val="0"/>
                </a:spcBef>
                <a:spcAft>
                  <a:spcPct val="35000"/>
                </a:spcAft>
                <a:buNone/>
              </a:pPr>
              <a:r>
                <a:rPr lang="fr-FR" sz="3800" kern="1200" noProof="0" dirty="0"/>
                <a:t>9</a:t>
              </a:r>
            </a:p>
          </p:txBody>
        </p:sp>
        <p:sp>
          <p:nvSpPr>
            <p:cNvPr id="17" name="Forme libre : forme 16">
              <a:extLst>
                <a:ext uri="{FF2B5EF4-FFF2-40B4-BE49-F238E27FC236}">
                  <a16:creationId xmlns:a16="http://schemas.microsoft.com/office/drawing/2014/main" id="{0099E0CB-5075-23E5-0839-6C0E6B1EBC0F}"/>
                </a:ext>
              </a:extLst>
            </p:cNvPr>
            <p:cNvSpPr/>
            <p:nvPr/>
          </p:nvSpPr>
          <p:spPr>
            <a:xfrm>
              <a:off x="8817868" y="3536266"/>
              <a:ext cx="1892345" cy="2402570"/>
            </a:xfrm>
            <a:custGeom>
              <a:avLst/>
              <a:gdLst>
                <a:gd name="connsiteX0" fmla="*/ 0 w 1892345"/>
                <a:gd name="connsiteY0" fmla="*/ 378469 h 1965600"/>
                <a:gd name="connsiteX1" fmla="*/ 567704 w 1892345"/>
                <a:gd name="connsiteY1" fmla="*/ 378469 h 1965600"/>
                <a:gd name="connsiteX2" fmla="*/ 567704 w 1892345"/>
                <a:gd name="connsiteY2" fmla="*/ 378469 h 1965600"/>
                <a:gd name="connsiteX3" fmla="*/ 567704 w 1892345"/>
                <a:gd name="connsiteY3" fmla="*/ 378469 h 1965600"/>
                <a:gd name="connsiteX4" fmla="*/ 946173 w 1892345"/>
                <a:gd name="connsiteY4" fmla="*/ 0 h 1965600"/>
                <a:gd name="connsiteX5" fmla="*/ 1324642 w 1892345"/>
                <a:gd name="connsiteY5" fmla="*/ 378469 h 1965600"/>
                <a:gd name="connsiteX6" fmla="*/ 1324642 w 1892345"/>
                <a:gd name="connsiteY6" fmla="*/ 378469 h 1965600"/>
                <a:gd name="connsiteX7" fmla="*/ 1324642 w 1892345"/>
                <a:gd name="connsiteY7" fmla="*/ 378469 h 1965600"/>
                <a:gd name="connsiteX8" fmla="*/ 1892345 w 1892345"/>
                <a:gd name="connsiteY8" fmla="*/ 378469 h 1965600"/>
                <a:gd name="connsiteX9" fmla="*/ 1892345 w 1892345"/>
                <a:gd name="connsiteY9" fmla="*/ 1965600 h 1965600"/>
                <a:gd name="connsiteX10" fmla="*/ 0 w 1892345"/>
                <a:gd name="connsiteY10" fmla="*/ 1965600 h 1965600"/>
                <a:gd name="connsiteX11" fmla="*/ 0 w 1892345"/>
                <a:gd name="connsiteY11" fmla="*/ 378469 h 196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92345" h="1965600">
                  <a:moveTo>
                    <a:pt x="0" y="378469"/>
                  </a:moveTo>
                  <a:lnTo>
                    <a:pt x="567704" y="378469"/>
                  </a:lnTo>
                  <a:lnTo>
                    <a:pt x="567704" y="378469"/>
                  </a:lnTo>
                  <a:lnTo>
                    <a:pt x="567704" y="378469"/>
                  </a:lnTo>
                  <a:lnTo>
                    <a:pt x="946173" y="0"/>
                  </a:lnTo>
                  <a:lnTo>
                    <a:pt x="1324642" y="378469"/>
                  </a:lnTo>
                  <a:lnTo>
                    <a:pt x="1324642" y="378469"/>
                  </a:lnTo>
                  <a:lnTo>
                    <a:pt x="1324642" y="378469"/>
                  </a:lnTo>
                  <a:lnTo>
                    <a:pt x="1892345" y="378469"/>
                  </a:lnTo>
                  <a:lnTo>
                    <a:pt x="1892345" y="1965600"/>
                  </a:lnTo>
                  <a:lnTo>
                    <a:pt x="0" y="1965600"/>
                  </a:lnTo>
                  <a:lnTo>
                    <a:pt x="0" y="378469"/>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49270" tIns="543569" rIns="149270" bIns="165100" numCol="1" spcCol="1270" rtlCol="0" anchor="t" anchorCtr="0">
              <a:noAutofit/>
            </a:bodyPr>
            <a:lstStyle/>
            <a:p>
              <a:pPr marL="0" lvl="0" indent="0" algn="l" defTabSz="666750" rtl="0">
                <a:lnSpc>
                  <a:spcPct val="100000"/>
                </a:lnSpc>
                <a:spcBef>
                  <a:spcPct val="0"/>
                </a:spcBef>
                <a:spcAft>
                  <a:spcPct val="35000"/>
                </a:spcAft>
                <a:buNone/>
              </a:pPr>
              <a:r>
                <a:rPr lang="fr-CA" sz="1500" kern="1200" dirty="0"/>
                <a:t>Établissement de la proportion médiane</a:t>
              </a:r>
              <a:endParaRPr lang="fr-FR" sz="1500" kern="1200" noProof="0" dirty="0"/>
            </a:p>
          </p:txBody>
        </p:sp>
        <p:sp>
          <p:nvSpPr>
            <p:cNvPr id="20" name="Flèche : chevron 19">
              <a:extLst>
                <a:ext uri="{FF2B5EF4-FFF2-40B4-BE49-F238E27FC236}">
                  <a16:creationId xmlns:a16="http://schemas.microsoft.com/office/drawing/2014/main" id="{F7D32D99-4EDE-38C3-DF5E-6E3656B55EE7}"/>
                </a:ext>
              </a:extLst>
            </p:cNvPr>
            <p:cNvSpPr/>
            <p:nvPr/>
          </p:nvSpPr>
          <p:spPr>
            <a:xfrm>
              <a:off x="4459787" y="2885732"/>
              <a:ext cx="96719" cy="181664"/>
            </a:xfrm>
            <a:prstGeom prst="chevron">
              <a:avLst>
                <a:gd name="adj" fmla="val 9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fr-CA"/>
            </a:p>
          </p:txBody>
        </p:sp>
        <p:sp>
          <p:nvSpPr>
            <p:cNvPr id="21" name="Forme libre : forme 20">
              <a:extLst>
                <a:ext uri="{FF2B5EF4-FFF2-40B4-BE49-F238E27FC236}">
                  <a16:creationId xmlns:a16="http://schemas.microsoft.com/office/drawing/2014/main" id="{F85BA132-1EB7-93DE-8744-86D60A005761}"/>
                </a:ext>
              </a:extLst>
            </p:cNvPr>
            <p:cNvSpPr/>
            <p:nvPr/>
          </p:nvSpPr>
          <p:spPr>
            <a:xfrm>
              <a:off x="3071351" y="2554738"/>
              <a:ext cx="843651" cy="843651"/>
            </a:xfrm>
            <a:custGeom>
              <a:avLst/>
              <a:gdLst>
                <a:gd name="connsiteX0" fmla="*/ 0 w 843651"/>
                <a:gd name="connsiteY0" fmla="*/ 421826 h 843651"/>
                <a:gd name="connsiteX1" fmla="*/ 421826 w 843651"/>
                <a:gd name="connsiteY1" fmla="*/ 0 h 843651"/>
                <a:gd name="connsiteX2" fmla="*/ 843652 w 843651"/>
                <a:gd name="connsiteY2" fmla="*/ 421826 h 843651"/>
                <a:gd name="connsiteX3" fmla="*/ 421826 w 843651"/>
                <a:gd name="connsiteY3" fmla="*/ 843652 h 843651"/>
                <a:gd name="connsiteX4" fmla="*/ 0 w 843651"/>
                <a:gd name="connsiteY4" fmla="*/ 421826 h 843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3651" h="843651">
                  <a:moveTo>
                    <a:pt x="0" y="421826"/>
                  </a:moveTo>
                  <a:cubicBezTo>
                    <a:pt x="0" y="188858"/>
                    <a:pt x="188858" y="0"/>
                    <a:pt x="421826" y="0"/>
                  </a:cubicBezTo>
                  <a:cubicBezTo>
                    <a:pt x="654794" y="0"/>
                    <a:pt x="843652" y="188858"/>
                    <a:pt x="843652" y="421826"/>
                  </a:cubicBezTo>
                  <a:cubicBezTo>
                    <a:pt x="843652" y="654794"/>
                    <a:pt x="654794" y="843652"/>
                    <a:pt x="421826" y="843652"/>
                  </a:cubicBezTo>
                  <a:cubicBezTo>
                    <a:pt x="188858" y="843652"/>
                    <a:pt x="0" y="654794"/>
                    <a:pt x="0" y="421826"/>
                  </a:cubicBez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288" tIns="156288" rIns="156288" bIns="156288" numCol="1" spcCol="1270" rtlCol="0" anchor="ctr" anchorCtr="0">
              <a:noAutofit/>
            </a:bodyPr>
            <a:lstStyle/>
            <a:p>
              <a:pPr marL="0" lvl="0" indent="0" algn="ctr" defTabSz="1689100" rtl="0">
                <a:lnSpc>
                  <a:spcPct val="90000"/>
                </a:lnSpc>
                <a:spcBef>
                  <a:spcPct val="0"/>
                </a:spcBef>
                <a:spcAft>
                  <a:spcPct val="35000"/>
                </a:spcAft>
                <a:buNone/>
              </a:pPr>
              <a:r>
                <a:rPr lang="fr-FR" sz="3800" dirty="0"/>
                <a:t>6</a:t>
              </a:r>
              <a:endParaRPr lang="fr-FR" sz="3800" kern="1200" noProof="0" dirty="0"/>
            </a:p>
          </p:txBody>
        </p:sp>
        <p:sp>
          <p:nvSpPr>
            <p:cNvPr id="22" name="Forme libre : forme 21">
              <a:extLst>
                <a:ext uri="{FF2B5EF4-FFF2-40B4-BE49-F238E27FC236}">
                  <a16:creationId xmlns:a16="http://schemas.microsoft.com/office/drawing/2014/main" id="{949F4822-9B5A-A3B8-D3D9-B642B31CACFD}"/>
                </a:ext>
              </a:extLst>
            </p:cNvPr>
            <p:cNvSpPr/>
            <p:nvPr/>
          </p:nvSpPr>
          <p:spPr>
            <a:xfrm>
              <a:off x="2510048" y="3536265"/>
              <a:ext cx="1892345" cy="2402571"/>
            </a:xfrm>
            <a:custGeom>
              <a:avLst/>
              <a:gdLst>
                <a:gd name="connsiteX0" fmla="*/ 0 w 1892345"/>
                <a:gd name="connsiteY0" fmla="*/ 378469 h 1965600"/>
                <a:gd name="connsiteX1" fmla="*/ 567704 w 1892345"/>
                <a:gd name="connsiteY1" fmla="*/ 378469 h 1965600"/>
                <a:gd name="connsiteX2" fmla="*/ 567704 w 1892345"/>
                <a:gd name="connsiteY2" fmla="*/ 378469 h 1965600"/>
                <a:gd name="connsiteX3" fmla="*/ 567704 w 1892345"/>
                <a:gd name="connsiteY3" fmla="*/ 378469 h 1965600"/>
                <a:gd name="connsiteX4" fmla="*/ 946173 w 1892345"/>
                <a:gd name="connsiteY4" fmla="*/ 0 h 1965600"/>
                <a:gd name="connsiteX5" fmla="*/ 1324642 w 1892345"/>
                <a:gd name="connsiteY5" fmla="*/ 378469 h 1965600"/>
                <a:gd name="connsiteX6" fmla="*/ 1324642 w 1892345"/>
                <a:gd name="connsiteY6" fmla="*/ 378469 h 1965600"/>
                <a:gd name="connsiteX7" fmla="*/ 1324642 w 1892345"/>
                <a:gd name="connsiteY7" fmla="*/ 378469 h 1965600"/>
                <a:gd name="connsiteX8" fmla="*/ 1892345 w 1892345"/>
                <a:gd name="connsiteY8" fmla="*/ 378469 h 1965600"/>
                <a:gd name="connsiteX9" fmla="*/ 1892345 w 1892345"/>
                <a:gd name="connsiteY9" fmla="*/ 1965600 h 1965600"/>
                <a:gd name="connsiteX10" fmla="*/ 0 w 1892345"/>
                <a:gd name="connsiteY10" fmla="*/ 1965600 h 1965600"/>
                <a:gd name="connsiteX11" fmla="*/ 0 w 1892345"/>
                <a:gd name="connsiteY11" fmla="*/ 378469 h 196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92345" h="1965600">
                  <a:moveTo>
                    <a:pt x="0" y="378469"/>
                  </a:moveTo>
                  <a:lnTo>
                    <a:pt x="567704" y="378469"/>
                  </a:lnTo>
                  <a:lnTo>
                    <a:pt x="567704" y="378469"/>
                  </a:lnTo>
                  <a:lnTo>
                    <a:pt x="567704" y="378469"/>
                  </a:lnTo>
                  <a:lnTo>
                    <a:pt x="946173" y="0"/>
                  </a:lnTo>
                  <a:lnTo>
                    <a:pt x="1324642" y="378469"/>
                  </a:lnTo>
                  <a:lnTo>
                    <a:pt x="1324642" y="378469"/>
                  </a:lnTo>
                  <a:lnTo>
                    <a:pt x="1324642" y="378469"/>
                  </a:lnTo>
                  <a:lnTo>
                    <a:pt x="1892345" y="378469"/>
                  </a:lnTo>
                  <a:lnTo>
                    <a:pt x="1892345" y="1965600"/>
                  </a:lnTo>
                  <a:lnTo>
                    <a:pt x="0" y="1965600"/>
                  </a:lnTo>
                  <a:lnTo>
                    <a:pt x="0" y="378469"/>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49270" tIns="543569" rIns="149270" bIns="165100" numCol="1" spcCol="1270" rtlCol="0" anchor="t" anchorCtr="0">
              <a:noAutofit/>
            </a:bodyPr>
            <a:lstStyle/>
            <a:p>
              <a:pPr lvl="0" rtl="0">
                <a:lnSpc>
                  <a:spcPct val="100000"/>
                </a:lnSpc>
              </a:pPr>
              <a:r>
                <a:rPr lang="fr-CA" sz="1500" dirty="0"/>
                <a:t>Validation des répartitions fiscales. Exemptions, reconnaissances, EAE, PL48, régimes particuliers, etc…</a:t>
              </a:r>
              <a:endParaRPr lang="fr-FR" sz="1500" noProof="0" dirty="0"/>
            </a:p>
          </p:txBody>
        </p:sp>
      </p:grpSp>
    </p:spTree>
    <p:extLst>
      <p:ext uri="{BB962C8B-B14F-4D97-AF65-F5344CB8AC3E}">
        <p14:creationId xmlns:p14="http://schemas.microsoft.com/office/powerpoint/2010/main" val="3949695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331763"/>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lvl="0" rtl="0"/>
            <a:r>
              <a:rPr lang="fr-FR" sz="3600" dirty="0"/>
              <a:t>Qui sommes-nous?</a:t>
            </a:r>
          </a:p>
          <a:p>
            <a:pPr lvl="0" rtl="0"/>
            <a:r>
              <a:rPr lang="fr-FR" sz="3600" dirty="0"/>
              <a:t>Rôle d’évaluation en bref</a:t>
            </a:r>
          </a:p>
          <a:p>
            <a:pPr lvl="0" rtl="0"/>
            <a:r>
              <a:rPr lang="fr-FR" sz="3600" dirty="0"/>
              <a:t>Concepts en évaluation foncière</a:t>
            </a:r>
          </a:p>
          <a:p>
            <a:pPr lvl="0" rtl="0"/>
            <a:r>
              <a:rPr lang="fr-FR" sz="3600" dirty="0"/>
              <a:t>Travail effectué</a:t>
            </a:r>
          </a:p>
          <a:p>
            <a:pPr lvl="0" rtl="0"/>
            <a:r>
              <a:rPr lang="fr-FR" sz="3600" dirty="0"/>
              <a:t>Présentation des résultats</a:t>
            </a:r>
          </a:p>
          <a:p>
            <a:pPr lvl="0" rtl="0"/>
            <a:r>
              <a:rPr lang="fr-FR" sz="3600" dirty="0"/>
              <a:t>Processus de demande de révision</a:t>
            </a:r>
            <a:endParaRPr lang="fr-CA" kern="0" spc="-33" dirty="0">
              <a:solidFill>
                <a:sysClr val="windowText" lastClr="000000"/>
              </a:solidFill>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5736584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Travail effectué</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07042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Taux de variation du marché</a:t>
            </a:r>
            <a:endParaRPr lang="fr-CA" sz="3000" b="1" spc="-30" dirty="0">
              <a:solidFill>
                <a:srgbClr val="FF0000"/>
              </a:solidFill>
              <a:latin typeface="Gotham Book"/>
            </a:endParaRPr>
          </a:p>
          <a:p>
            <a:pPr marL="0" indent="0" algn="just">
              <a:buNone/>
            </a:pPr>
            <a:endParaRPr lang="fr-CA" sz="3000" b="1" spc="-30" dirty="0">
              <a:solidFill>
                <a:srgbClr val="54575A"/>
              </a:solidFill>
              <a:latin typeface="Gotham Book"/>
            </a:endParaRPr>
          </a:p>
          <a:p>
            <a:pPr marL="0" lvl="0" indent="0" rtl="0">
              <a:buNone/>
            </a:pPr>
            <a:r>
              <a:rPr lang="fr-CA" sz="3000" b="1" spc="-30" dirty="0">
                <a:solidFill>
                  <a:srgbClr val="54575A"/>
                </a:solidFill>
                <a:latin typeface="Gotham Book"/>
              </a:rPr>
              <a:t>	Établi selon deux méthodes</a:t>
            </a:r>
          </a:p>
          <a:p>
            <a:pPr marL="1566184" lvl="4" indent="-457200">
              <a:buFont typeface="Arial" panose="020B0604020202020204" pitchFamily="34" charset="0"/>
              <a:buChar char="•"/>
            </a:pPr>
            <a:r>
              <a:rPr lang="fr-FR" sz="2400" b="0" i="0" u="none" dirty="0"/>
              <a:t>Méthode des ventes et reventes</a:t>
            </a:r>
          </a:p>
          <a:p>
            <a:pPr marL="1566184" lvl="4" indent="-457200">
              <a:buFont typeface="Arial" panose="020B0604020202020204" pitchFamily="34" charset="0"/>
              <a:buChar char="•"/>
            </a:pPr>
            <a:r>
              <a:rPr lang="fr-FR" sz="2400" b="0" i="0" u="none" dirty="0"/>
              <a:t>Méthode des ventes comparables (prix/m²)</a:t>
            </a:r>
          </a:p>
          <a:p>
            <a:pPr marL="0" lvl="0" indent="0" rtl="0">
              <a:buNone/>
            </a:pPr>
            <a:endParaRPr lang="fr-CA" sz="2000" dirty="0"/>
          </a:p>
          <a:p>
            <a:r>
              <a:rPr lang="fr-CA" sz="3000" b="1" spc="-30" dirty="0">
                <a:solidFill>
                  <a:srgbClr val="54575A"/>
                </a:solidFill>
                <a:latin typeface="Gotham Book"/>
              </a:rPr>
              <a:t>	À quoi sert-il?</a:t>
            </a:r>
          </a:p>
          <a:p>
            <a:pPr lvl="0" rtl="0"/>
            <a:r>
              <a:rPr lang="fr-CA" sz="2000" dirty="0"/>
              <a:t>	</a:t>
            </a:r>
            <a:r>
              <a:rPr lang="fr-FR" sz="2400" b="0" i="0" u="none" dirty="0"/>
              <a:t>L’établissement des taux de variation nous permet de redresser les prix de vente à 	la date de référence :</a:t>
            </a:r>
          </a:p>
          <a:p>
            <a:pPr marL="0" lvl="0" indent="0" algn="ctr" rtl="0">
              <a:buNone/>
            </a:pPr>
            <a:r>
              <a:rPr lang="fr-FR" sz="2800" b="0" i="0" u="none" dirty="0"/>
              <a:t>	</a:t>
            </a:r>
            <a:r>
              <a:rPr lang="fr-CA" sz="3000" b="1" spc="-30" dirty="0">
                <a:solidFill>
                  <a:srgbClr val="54575A"/>
                </a:solidFill>
                <a:latin typeface="Gotham Book"/>
              </a:rPr>
              <a:t>1</a:t>
            </a:r>
            <a:r>
              <a:rPr lang="fr-CA" sz="3000" b="1" spc="-30" baseline="30000" dirty="0">
                <a:solidFill>
                  <a:srgbClr val="54575A"/>
                </a:solidFill>
                <a:latin typeface="Gotham Book"/>
              </a:rPr>
              <a:t>er</a:t>
            </a:r>
            <a:r>
              <a:rPr lang="fr-CA" sz="3000" b="1" spc="-30" dirty="0">
                <a:solidFill>
                  <a:srgbClr val="54575A"/>
                </a:solidFill>
                <a:latin typeface="Gotham Book"/>
              </a:rPr>
              <a:t> juillet 2022</a:t>
            </a:r>
            <a:endParaRPr lang="fr-FR" sz="3000" b="1" spc="-30" dirty="0">
              <a:solidFill>
                <a:srgbClr val="54575A"/>
              </a:solidFill>
              <a:latin typeface="Gotham Book"/>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2315176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923971"/>
          </a:xfrm>
        </p:spPr>
        <p:txBody>
          <a:bodyPr/>
          <a:lstStyle/>
          <a:p>
            <a:r>
              <a:rPr lang="fr-CA" dirty="0"/>
              <a:t>Travail effectué</a:t>
            </a:r>
            <a:br>
              <a:rPr lang="fr-CA" dirty="0"/>
            </a:br>
            <a:endParaRPr lang="fr-CA" dirty="0"/>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444444"/>
            <a:ext cx="11126765" cy="407683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Enquêtes des revenus et dépenses</a:t>
            </a: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pPr marL="0" indent="0" algn="just">
              <a:buNone/>
            </a:pPr>
            <a:endParaRPr lang="fr-CA" sz="3000" b="1" spc="-30" dirty="0">
              <a:solidFill>
                <a:srgbClr val="54575A"/>
              </a:solidFill>
              <a:latin typeface="Gotham Book"/>
            </a:endParaRPr>
          </a:p>
          <a:p>
            <a:endParaRPr lang="fr-CA" sz="3000" b="1" spc="-30" dirty="0">
              <a:solidFill>
                <a:srgbClr val="54575A"/>
              </a:solidFill>
              <a:latin typeface="Gotham Book"/>
            </a:endParaRPr>
          </a:p>
          <a:p>
            <a:r>
              <a:rPr lang="fr-CA" sz="2000" dirty="0"/>
              <a:t>Toutes les enquêtes ont été transmises. Cependant, le taux de réponse est faible. La technique du revenu a été appliquée lorsque possible.</a:t>
            </a:r>
            <a:endParaRPr lang="fr-CA" sz="2000" dirty="0">
              <a:solidFill>
                <a:srgbClr val="FF0000"/>
              </a:solidFill>
            </a:endParaRPr>
          </a:p>
          <a:p>
            <a:pPr marL="0" indent="0" algn="just">
              <a:buNone/>
            </a:pPr>
            <a:endParaRPr lang="fr-CA" sz="2400" dirty="0"/>
          </a:p>
          <a:p>
            <a:pPr marL="293451" marR="3081" indent="-285750">
              <a:lnSpc>
                <a:spcPts val="2498"/>
              </a:lnSpc>
              <a:spcBef>
                <a:spcPts val="61"/>
              </a:spcBef>
              <a:buFont typeface="Arial" panose="020B0604020202020204" pitchFamily="34" charset="0"/>
              <a:buChar char="•"/>
            </a:pPr>
            <a:endParaRPr lang="fr-CA" kern="0" spc="-33" dirty="0">
              <a:solidFill>
                <a:sysClr val="windowText" lastClr="000000"/>
              </a:solidFill>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graphicFrame>
        <p:nvGraphicFramePr>
          <p:cNvPr id="7" name="Tableau 6">
            <a:extLst>
              <a:ext uri="{FF2B5EF4-FFF2-40B4-BE49-F238E27FC236}">
                <a16:creationId xmlns:a16="http://schemas.microsoft.com/office/drawing/2014/main" id="{C0E5A8DA-91AE-A544-4F35-191706F21335}"/>
              </a:ext>
            </a:extLst>
          </p:cNvPr>
          <p:cNvGraphicFramePr>
            <a:graphicFrameLocks noGrp="1"/>
          </p:cNvGraphicFramePr>
          <p:nvPr>
            <p:extLst>
              <p:ext uri="{D42A27DB-BD31-4B8C-83A1-F6EECF244321}">
                <p14:modId xmlns:p14="http://schemas.microsoft.com/office/powerpoint/2010/main" val="4113700052"/>
              </p:ext>
            </p:extLst>
          </p:nvPr>
        </p:nvGraphicFramePr>
        <p:xfrm>
          <a:off x="532617" y="1974882"/>
          <a:ext cx="11126765" cy="1785822"/>
        </p:xfrm>
        <a:graphic>
          <a:graphicData uri="http://schemas.openxmlformats.org/drawingml/2006/table">
            <a:tbl>
              <a:tblPr/>
              <a:tblGrid>
                <a:gridCol w="4067092">
                  <a:extLst>
                    <a:ext uri="{9D8B030D-6E8A-4147-A177-3AD203B41FA5}">
                      <a16:colId xmlns:a16="http://schemas.microsoft.com/office/drawing/2014/main" val="2814702898"/>
                    </a:ext>
                  </a:extLst>
                </a:gridCol>
                <a:gridCol w="1126836">
                  <a:extLst>
                    <a:ext uri="{9D8B030D-6E8A-4147-A177-3AD203B41FA5}">
                      <a16:colId xmlns:a16="http://schemas.microsoft.com/office/drawing/2014/main" val="666822397"/>
                    </a:ext>
                  </a:extLst>
                </a:gridCol>
                <a:gridCol w="1062182">
                  <a:extLst>
                    <a:ext uri="{9D8B030D-6E8A-4147-A177-3AD203B41FA5}">
                      <a16:colId xmlns:a16="http://schemas.microsoft.com/office/drawing/2014/main" val="4035042747"/>
                    </a:ext>
                  </a:extLst>
                </a:gridCol>
                <a:gridCol w="932873">
                  <a:extLst>
                    <a:ext uri="{9D8B030D-6E8A-4147-A177-3AD203B41FA5}">
                      <a16:colId xmlns:a16="http://schemas.microsoft.com/office/drawing/2014/main" val="3932197725"/>
                    </a:ext>
                  </a:extLst>
                </a:gridCol>
                <a:gridCol w="1173018">
                  <a:extLst>
                    <a:ext uri="{9D8B030D-6E8A-4147-A177-3AD203B41FA5}">
                      <a16:colId xmlns:a16="http://schemas.microsoft.com/office/drawing/2014/main" val="794477223"/>
                    </a:ext>
                  </a:extLst>
                </a:gridCol>
                <a:gridCol w="831273">
                  <a:extLst>
                    <a:ext uri="{9D8B030D-6E8A-4147-A177-3AD203B41FA5}">
                      <a16:colId xmlns:a16="http://schemas.microsoft.com/office/drawing/2014/main" val="2672957766"/>
                    </a:ext>
                  </a:extLst>
                </a:gridCol>
                <a:gridCol w="997527">
                  <a:extLst>
                    <a:ext uri="{9D8B030D-6E8A-4147-A177-3AD203B41FA5}">
                      <a16:colId xmlns:a16="http://schemas.microsoft.com/office/drawing/2014/main" val="3641309452"/>
                    </a:ext>
                  </a:extLst>
                </a:gridCol>
                <a:gridCol w="935964">
                  <a:extLst>
                    <a:ext uri="{9D8B030D-6E8A-4147-A177-3AD203B41FA5}">
                      <a16:colId xmlns:a16="http://schemas.microsoft.com/office/drawing/2014/main" val="3109287304"/>
                    </a:ext>
                  </a:extLst>
                </a:gridCol>
              </a:tblGrid>
              <a:tr h="0">
                <a:tc>
                  <a:txBody>
                    <a:bodyPr/>
                    <a:lstStyle/>
                    <a:p>
                      <a:pPr marL="0" algn="l" fontAlgn="ctr"/>
                      <a:r>
                        <a:rPr lang="fr-CA" sz="1600" b="1" i="0" u="none" strike="noStrike" dirty="0">
                          <a:solidFill>
                            <a:srgbClr val="F2F2F2"/>
                          </a:solidFill>
                          <a:effectLst/>
                          <a:latin typeface="Calibri" panose="020F0502020204030204" pitchFamily="34" charset="0"/>
                          <a:ea typeface="+mn-ea"/>
                          <a:cs typeface="+mn-cs"/>
                        </a:rPr>
                        <a:t>Municipalité</a:t>
                      </a:r>
                    </a:p>
                  </a:txBody>
                  <a:tcPr marL="1505" marR="1505" marT="1505" marB="9031"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Envoyées  Commercial</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Reçues / Commercial</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Envoyées / Multi</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Reçues / Multi-</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Envoyées</a:t>
                      </a:r>
                    </a:p>
                    <a:p>
                      <a:pPr algn="ctr" fontAlgn="ctr"/>
                      <a:r>
                        <a:rPr lang="fr-CA" sz="1600" b="1" i="0" u="none" strike="noStrike" dirty="0">
                          <a:solidFill>
                            <a:srgbClr val="F2F2F2"/>
                          </a:solidFill>
                          <a:effectLst/>
                          <a:latin typeface="Calibri" panose="020F0502020204030204" pitchFamily="34" charset="0"/>
                        </a:rPr>
                        <a:t>Total</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rPr>
                        <a:t>Reçues Total</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F2F2F2"/>
                          </a:solidFill>
                          <a:effectLst/>
                          <a:latin typeface="Calibri" panose="020F0502020204030204" pitchFamily="34" charset="0"/>
                          <a:ea typeface="+mn-ea"/>
                          <a:cs typeface="+mn-cs"/>
                        </a:rPr>
                        <a:t>Taux de réponse </a:t>
                      </a:r>
                      <a:r>
                        <a:rPr lang="fr-CA" sz="1600" b="1" i="0" u="none" strike="noStrike" dirty="0">
                          <a:solidFill>
                            <a:srgbClr val="F2F2F2"/>
                          </a:solidFill>
                          <a:effectLst/>
                          <a:latin typeface="Calibri" panose="020F0502020204030204" pitchFamily="34" charset="0"/>
                        </a:rPr>
                        <a:t>%</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4192645197"/>
                  </a:ext>
                </a:extLst>
              </a:tr>
              <a:tr h="270102">
                <a:tc>
                  <a:txBody>
                    <a:bodyPr/>
                    <a:lstStyle/>
                    <a:p>
                      <a:pPr algn="l" fontAlgn="ctr"/>
                      <a:r>
                        <a:rPr lang="fr-CA" sz="1600" b="1" i="0" u="none" strike="noStrike" dirty="0">
                          <a:solidFill>
                            <a:srgbClr val="F2F2F2"/>
                          </a:solidFill>
                          <a:effectLst/>
                          <a:latin typeface="Calibri" panose="020F0502020204030204" pitchFamily="34" charset="0"/>
                        </a:rPr>
                        <a:t>31008 – Beaulac-Garthby</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4022751989"/>
                  </a:ext>
                </a:extLst>
              </a:tr>
              <a:tr h="168063">
                <a:tc>
                  <a:txBody>
                    <a:bodyPr/>
                    <a:lstStyle/>
                    <a:p>
                      <a:pPr algn="l" fontAlgn="ctr"/>
                      <a:r>
                        <a:rPr lang="fr-CA" sz="1600" b="1" i="0" u="none" strike="noStrike" dirty="0">
                          <a:solidFill>
                            <a:srgbClr val="F2F2F2"/>
                          </a:solidFill>
                          <a:effectLst/>
                          <a:latin typeface="Calibri" panose="020F0502020204030204" pitchFamily="34" charset="0"/>
                        </a:rPr>
                        <a:t>31015 – Disraëli Ville</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0" i="0" u="none" strike="noStrike" dirty="0">
                          <a:solidFill>
                            <a:srgbClr val="000000"/>
                          </a:solidFill>
                          <a:effectLst/>
                          <a:latin typeface="Calibri" panose="020F0502020204030204" pitchFamily="34" charset="0"/>
                        </a:rPr>
                        <a:t>30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16</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54</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20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84</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36</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43%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extLst>
                  <a:ext uri="{0D108BD9-81ED-4DB2-BD59-A6C34878D82A}">
                    <a16:rowId xmlns:a16="http://schemas.microsoft.com/office/drawing/2014/main" val="140173425"/>
                  </a:ext>
                </a:extLst>
              </a:tr>
              <a:tr h="98515">
                <a:tc>
                  <a:txBody>
                    <a:bodyPr/>
                    <a:lstStyle/>
                    <a:p>
                      <a:pPr algn="l" fontAlgn="ctr"/>
                      <a:r>
                        <a:rPr lang="fr-CA" sz="1600" b="1" i="0" u="none" strike="noStrike" dirty="0">
                          <a:solidFill>
                            <a:srgbClr val="F2F2F2"/>
                          </a:solidFill>
                          <a:effectLst/>
                          <a:latin typeface="Calibri" panose="020F0502020204030204" pitchFamily="34" charset="0"/>
                        </a:rPr>
                        <a:t>31020- Disraëli Paroisse</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2</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2</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algn="ctr" fontAlgn="ctr"/>
                      <a:r>
                        <a:rPr lang="fr-CA" sz="1600" b="0" i="0" u="none" strike="noStrike" dirty="0">
                          <a:solidFill>
                            <a:srgbClr val="000000"/>
                          </a:solidFill>
                          <a:effectLst/>
                          <a:latin typeface="Calibri" panose="020F0502020204030204" pitchFamily="34" charset="0"/>
                        </a:rPr>
                        <a:t>67%</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593626967"/>
                  </a:ext>
                </a:extLst>
              </a:tr>
              <a:tr h="62221">
                <a:tc>
                  <a:txBody>
                    <a:bodyPr/>
                    <a:lstStyle/>
                    <a:p>
                      <a:pPr algn="l" fontAlgn="ctr"/>
                      <a:r>
                        <a:rPr lang="fr-CA" sz="1600" b="1" i="0" u="none" strike="noStrike" dirty="0">
                          <a:solidFill>
                            <a:srgbClr val="F2F2F2"/>
                          </a:solidFill>
                          <a:effectLst/>
                          <a:latin typeface="Calibri" panose="020F0502020204030204" pitchFamily="34" charset="0"/>
                        </a:rPr>
                        <a:t>31030 - Saint-Fortunat</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0" i="0" u="none" strike="noStrike" dirty="0">
                          <a:solidFill>
                            <a:srgbClr val="000000"/>
                          </a:solidFill>
                          <a:effectLst/>
                          <a:latin typeface="Calibri" panose="020F0502020204030204" pitchFamily="34" charset="0"/>
                        </a:rPr>
                        <a:t>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2</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0" i="0" u="none" strike="noStrike" dirty="0">
                          <a:solidFill>
                            <a:srgbClr val="000000"/>
                          </a:solidFill>
                          <a:effectLst/>
                          <a:latin typeface="Calibri" panose="020F0502020204030204" pitchFamily="34" charset="0"/>
                        </a:rPr>
                        <a:t>50%</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extLst>
                  <a:ext uri="{0D108BD9-81ED-4DB2-BD59-A6C34878D82A}">
                    <a16:rowId xmlns:a16="http://schemas.microsoft.com/office/drawing/2014/main" val="1807953703"/>
                  </a:ext>
                </a:extLst>
              </a:tr>
              <a:tr h="62221">
                <a:tc>
                  <a:txBody>
                    <a:bodyPr/>
                    <a:lstStyle/>
                    <a:p>
                      <a:pPr algn="r" fontAlgn="ctr"/>
                      <a:r>
                        <a:rPr lang="fr-CA" sz="1600" b="1" i="0" u="none" strike="noStrike" dirty="0">
                          <a:solidFill>
                            <a:srgbClr val="F2F2F2"/>
                          </a:solidFill>
                          <a:effectLst/>
                          <a:latin typeface="Calibri" panose="020F0502020204030204" pitchFamily="34" charset="0"/>
                        </a:rPr>
                        <a:t>Total</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i="0" u="none" strike="noStrike" dirty="0">
                          <a:solidFill>
                            <a:srgbClr val="000000"/>
                          </a:solidFill>
                          <a:effectLst/>
                          <a:latin typeface="Calibri" panose="020F0502020204030204" pitchFamily="34" charset="0"/>
                        </a:rPr>
                        <a:t>31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rgbClr val="000000"/>
                          </a:solidFill>
                          <a:effectLst/>
                          <a:latin typeface="Calibri" panose="020F0502020204030204" pitchFamily="34" charset="0"/>
                        </a:rPr>
                        <a:t>16</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rgbClr val="000000"/>
                          </a:solidFill>
                          <a:effectLst/>
                          <a:latin typeface="Calibri" panose="020F0502020204030204" pitchFamily="34" charset="0"/>
                        </a:rPr>
                        <a:t>61</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rgbClr val="000000"/>
                          </a:solidFill>
                          <a:effectLst/>
                          <a:latin typeface="Calibri" panose="020F0502020204030204" pitchFamily="34" charset="0"/>
                        </a:rPr>
                        <a:t>23</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rgbClr val="000000"/>
                          </a:solidFill>
                          <a:effectLst/>
                          <a:latin typeface="Calibri" panose="020F0502020204030204" pitchFamily="34" charset="0"/>
                        </a:rPr>
                        <a:t>92</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rgbClr val="000000"/>
                          </a:solidFill>
                          <a:effectLst/>
                          <a:latin typeface="Calibri" panose="020F0502020204030204" pitchFamily="34" charset="0"/>
                        </a:rPr>
                        <a:t>39</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algn="ctr" fontAlgn="ctr"/>
                      <a:r>
                        <a:rPr lang="fr-CA" sz="1600" b="1" i="0" u="none" strike="noStrike" dirty="0">
                          <a:solidFill>
                            <a:schemeClr val="tx1"/>
                          </a:solidFill>
                          <a:effectLst/>
                          <a:latin typeface="Calibri" panose="020F0502020204030204" pitchFamily="34" charset="0"/>
                        </a:rPr>
                        <a:t>42%</a:t>
                      </a:r>
                    </a:p>
                  </a:txBody>
                  <a:tcPr marL="1505" marR="1505" marT="1505" marB="90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extLst>
                  <a:ext uri="{0D108BD9-81ED-4DB2-BD59-A6C34878D82A}">
                    <a16:rowId xmlns:a16="http://schemas.microsoft.com/office/drawing/2014/main" val="3827432513"/>
                  </a:ext>
                </a:extLst>
              </a:tr>
            </a:tbl>
          </a:graphicData>
        </a:graphic>
      </p:graphicFrame>
    </p:spTree>
    <p:extLst>
      <p:ext uri="{BB962C8B-B14F-4D97-AF65-F5344CB8AC3E}">
        <p14:creationId xmlns:p14="http://schemas.microsoft.com/office/powerpoint/2010/main" val="22434312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Travail effectué</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40870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r>
              <a:rPr lang="fr-CA" sz="3000" b="1" spc="-30" dirty="0">
                <a:solidFill>
                  <a:srgbClr val="54575A"/>
                </a:solidFill>
                <a:latin typeface="Gotham Book"/>
              </a:rPr>
              <a:t>Nouveau rôle d’évaluation : 2024-2025-2026</a:t>
            </a:r>
          </a:p>
          <a:p>
            <a:pPr marL="0" indent="0">
              <a:buNone/>
            </a:pPr>
            <a:r>
              <a:rPr lang="fr-CA" sz="3000" b="1" spc="-30" dirty="0">
                <a:solidFill>
                  <a:srgbClr val="54575A"/>
                </a:solidFill>
                <a:latin typeface="Gotham Book"/>
              </a:rPr>
              <a:t>Date du marché : 1</a:t>
            </a:r>
            <a:r>
              <a:rPr lang="fr-CA" sz="3000" b="1" spc="-30" baseline="30000" dirty="0">
                <a:solidFill>
                  <a:srgbClr val="54575A"/>
                </a:solidFill>
                <a:latin typeface="Gotham Book"/>
              </a:rPr>
              <a:t>er</a:t>
            </a:r>
            <a:r>
              <a:rPr lang="fr-CA" sz="3000" b="1" spc="-30" dirty="0">
                <a:solidFill>
                  <a:srgbClr val="54575A"/>
                </a:solidFill>
                <a:latin typeface="Gotham Book"/>
              </a:rPr>
              <a:t> juillet 2022</a:t>
            </a:r>
          </a:p>
          <a:p>
            <a:pPr marL="0" indent="0">
              <a:buNone/>
            </a:pPr>
            <a:endParaRPr lang="fr-CA" sz="700" dirty="0"/>
          </a:p>
          <a:p>
            <a:pPr marL="0" indent="0">
              <a:buNone/>
            </a:pPr>
            <a:endParaRPr lang="fr-CA" sz="3200" dirty="0"/>
          </a:p>
          <a:p>
            <a:pPr marL="0" indent="0">
              <a:buNone/>
            </a:pPr>
            <a:r>
              <a:rPr lang="fr-CA" sz="2400" dirty="0"/>
              <a:t>Rôle précédent :	2021-2022-2023</a:t>
            </a:r>
          </a:p>
          <a:p>
            <a:pPr marL="0" indent="0">
              <a:buNone/>
            </a:pPr>
            <a:r>
              <a:rPr lang="fr-CA" sz="2400" dirty="0"/>
              <a:t>Date du marché :	1</a:t>
            </a:r>
            <a:r>
              <a:rPr lang="fr-CA" sz="2400" baseline="30000" dirty="0"/>
              <a:t>er</a:t>
            </a:r>
            <a:r>
              <a:rPr lang="fr-CA" sz="2400" dirty="0"/>
              <a:t> juillet 2019</a:t>
            </a:r>
          </a:p>
          <a:p>
            <a:pPr marL="0" indent="0" algn="ctr">
              <a:buNone/>
            </a:pPr>
            <a:endParaRPr lang="fr-CA" sz="2400" dirty="0"/>
          </a:p>
          <a:p>
            <a:pPr marL="0" indent="0" algn="ctr">
              <a:buNone/>
            </a:pPr>
            <a:endParaRPr lang="fr-CA" sz="2400" b="1" dirty="0"/>
          </a:p>
          <a:p>
            <a:pPr marL="0" indent="0" algn="ctr">
              <a:buNone/>
            </a:pPr>
            <a:r>
              <a:rPr lang="fr-CA" sz="2400" dirty="0"/>
              <a:t>Le nouveau rôle illustre la variation du marché sur une période de </a:t>
            </a:r>
            <a:r>
              <a:rPr lang="fr-CA" sz="2400" u="sng" dirty="0"/>
              <a:t>trois ans</a:t>
            </a:r>
            <a:r>
              <a:rPr lang="fr-CA" sz="2400" dirty="0"/>
              <a:t>.</a:t>
            </a:r>
            <a:endParaRPr lang="fr-CA" kern="0" spc="-33" dirty="0">
              <a:solidFill>
                <a:sysClr val="windowText" lastClr="000000"/>
              </a:solidFill>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2198000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331763"/>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lvl="0" rtl="0"/>
            <a:r>
              <a:rPr lang="fr-FR" sz="3600" dirty="0"/>
              <a:t>Répartition de la richesse foncière par municipalité</a:t>
            </a:r>
          </a:p>
          <a:p>
            <a:pPr lvl="0" rtl="0"/>
            <a:r>
              <a:rPr lang="fr-FR" sz="3600" dirty="0"/>
              <a:t>Variation des valeurs aux sommaires par municipalité</a:t>
            </a:r>
          </a:p>
          <a:p>
            <a:pPr lvl="0" rtl="0"/>
            <a:r>
              <a:rPr lang="fr-CA" sz="3600" dirty="0"/>
              <a:t>Variations des valeurs</a:t>
            </a:r>
          </a:p>
          <a:p>
            <a:pPr lvl="0" rtl="0"/>
            <a:r>
              <a:rPr lang="fr-CA" sz="3600" dirty="0"/>
              <a:t>Terrains</a:t>
            </a:r>
          </a:p>
          <a:p>
            <a:pPr lvl="0" rtl="0"/>
            <a:r>
              <a:rPr lang="fr-CA" sz="3600" dirty="0"/>
              <a:t>Terres</a:t>
            </a:r>
          </a:p>
          <a:p>
            <a:pPr lvl="0" rtl="0"/>
            <a:r>
              <a:rPr lang="fr-CA" sz="3600" dirty="0"/>
              <a:t>Bâti</a:t>
            </a:r>
            <a:endParaRPr lang="fr-FR" sz="36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8793411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 : 31035-Saint-Julien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526919"/>
            <a:ext cx="11126765" cy="469441"/>
          </a:xfrm>
          <a:prstGeom prst="rect">
            <a:avLst/>
          </a:prstGeom>
        </p:spPr>
        <p:txBody>
          <a:bodyPr vert="horz" wrap="square" lIns="0" tIns="7701" rIns="0" bIns="0" rtlCol="0">
            <a:spAutoFit/>
          </a:bodyPr>
          <a:lstStyle>
            <a:defPPr>
              <a:defRPr lang="fr-FR"/>
            </a:defPPr>
            <a:lvl1pPr>
              <a:defRPr sz="3000" b="1" spc="-30">
                <a:solidFill>
                  <a:srgbClr val="54575A"/>
                </a:solidFill>
                <a:latin typeface="Gotham Book"/>
              </a:defRPr>
            </a:lvl1pPr>
            <a:lvl2pPr marL="277246"/>
            <a:lvl3pPr marL="554492"/>
            <a:lvl4pPr marL="831738"/>
            <a:lvl5pPr marL="1108984"/>
            <a:lvl6pPr marL="1386230"/>
            <a:lvl7pPr marL="1663476"/>
            <a:lvl8pPr marL="1940723"/>
            <a:lvl9pPr marL="2217969"/>
          </a:lstStyle>
          <a:p>
            <a:r>
              <a:rPr lang="fr-CA" dirty="0"/>
              <a:t>Répartition de la richesse foncière :  89 222 400 $</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graphicFrame>
        <p:nvGraphicFramePr>
          <p:cNvPr id="8" name="Graphique 7">
            <a:extLst>
              <a:ext uri="{FF2B5EF4-FFF2-40B4-BE49-F238E27FC236}">
                <a16:creationId xmlns:a16="http://schemas.microsoft.com/office/drawing/2014/main" id="{F9D0A284-3218-10FC-E364-16E0A0B46AB7}"/>
              </a:ext>
            </a:extLst>
          </p:cNvPr>
          <p:cNvGraphicFramePr>
            <a:graphicFrameLocks/>
          </p:cNvGraphicFramePr>
          <p:nvPr>
            <p:extLst>
              <p:ext uri="{D42A27DB-BD31-4B8C-83A1-F6EECF244321}">
                <p14:modId xmlns:p14="http://schemas.microsoft.com/office/powerpoint/2010/main" val="3130760386"/>
              </p:ext>
            </p:extLst>
          </p:nvPr>
        </p:nvGraphicFramePr>
        <p:xfrm>
          <a:off x="5724351" y="1245380"/>
          <a:ext cx="5975927" cy="5003739"/>
        </p:xfrm>
        <a:graphic>
          <a:graphicData uri="http://schemas.openxmlformats.org/drawingml/2006/chart">
            <c:chart xmlns:c="http://schemas.openxmlformats.org/drawingml/2006/chart" xmlns:r="http://schemas.openxmlformats.org/officeDocument/2006/relationships" r:id="rId2"/>
          </a:graphicData>
        </a:graphic>
      </p:graphicFrame>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graphicFrame>
        <p:nvGraphicFramePr>
          <p:cNvPr id="7" name="Tableau 6">
            <a:extLst>
              <a:ext uri="{FF2B5EF4-FFF2-40B4-BE49-F238E27FC236}">
                <a16:creationId xmlns:a16="http://schemas.microsoft.com/office/drawing/2014/main" id="{BC85A137-2E3C-6E4A-D8A7-B541BCFCCBE6}"/>
              </a:ext>
            </a:extLst>
          </p:cNvPr>
          <p:cNvGraphicFramePr>
            <a:graphicFrameLocks noGrp="1"/>
          </p:cNvGraphicFramePr>
          <p:nvPr>
            <p:extLst>
              <p:ext uri="{D42A27DB-BD31-4B8C-83A1-F6EECF244321}">
                <p14:modId xmlns:p14="http://schemas.microsoft.com/office/powerpoint/2010/main" val="3481713341"/>
              </p:ext>
            </p:extLst>
          </p:nvPr>
        </p:nvGraphicFramePr>
        <p:xfrm>
          <a:off x="1311564" y="2452412"/>
          <a:ext cx="4287953" cy="3190959"/>
        </p:xfrm>
        <a:graphic>
          <a:graphicData uri="http://schemas.openxmlformats.org/drawingml/2006/table">
            <a:tbl>
              <a:tblPr>
                <a:tableStyleId>{5C22544A-7EE6-4342-B048-85BDC9FD1C3A}</a:tableStyleId>
              </a:tblPr>
              <a:tblGrid>
                <a:gridCol w="3112655">
                  <a:extLst>
                    <a:ext uri="{9D8B030D-6E8A-4147-A177-3AD203B41FA5}">
                      <a16:colId xmlns:a16="http://schemas.microsoft.com/office/drawing/2014/main" val="1194246631"/>
                    </a:ext>
                  </a:extLst>
                </a:gridCol>
                <a:gridCol w="1175298">
                  <a:extLst>
                    <a:ext uri="{9D8B030D-6E8A-4147-A177-3AD203B41FA5}">
                      <a16:colId xmlns:a16="http://schemas.microsoft.com/office/drawing/2014/main" val="2881325684"/>
                    </a:ext>
                  </a:extLst>
                </a:gridCol>
              </a:tblGrid>
              <a:tr h="442719">
                <a:tc>
                  <a:txBody>
                    <a:bodyPr/>
                    <a:lstStyle/>
                    <a:p>
                      <a:pPr algn="l" fontAlgn="ctr"/>
                      <a:r>
                        <a:rPr lang="fr-CA" sz="1600" b="1" u="none" strike="noStrike" dirty="0">
                          <a:solidFill>
                            <a:schemeClr val="bg1"/>
                          </a:solidFill>
                          <a:effectLst/>
                        </a:rPr>
                        <a:t>Catégorie</a:t>
                      </a:r>
                      <a:endParaRPr lang="fr-CA" sz="1600" b="1" i="0" u="none" strike="noStrike" dirty="0">
                        <a:solidFill>
                          <a:schemeClr val="bg1"/>
                        </a:solidFill>
                        <a:effectLst/>
                        <a:latin typeface="Calibri" panose="020F0502020204030204" pitchFamily="34" charset="0"/>
                      </a:endParaRPr>
                    </a:p>
                  </a:txBody>
                  <a:tcPr marL="2117" marR="2117" marT="211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r>
                        <a:rPr lang="fr-CA" sz="1600" b="1" u="none" strike="noStrike" dirty="0">
                          <a:solidFill>
                            <a:schemeClr val="bg1"/>
                          </a:solidFill>
                          <a:effectLst/>
                        </a:rPr>
                        <a:t>Poids</a:t>
                      </a:r>
                      <a:endParaRPr lang="fr-CA" sz="1600" b="1" i="0" u="none" strike="noStrike" dirty="0">
                        <a:solidFill>
                          <a:schemeClr val="bg1"/>
                        </a:solidFill>
                        <a:effectLst/>
                        <a:latin typeface="Calibri" panose="020F0502020204030204" pitchFamily="34" charset="0"/>
                      </a:endParaRPr>
                    </a:p>
                  </a:txBody>
                  <a:tcPr marL="2117" marR="2117" marT="211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298260845"/>
                  </a:ext>
                </a:extLst>
              </a:tr>
              <a:tr h="343530">
                <a:tc>
                  <a:txBody>
                    <a:bodyPr/>
                    <a:lstStyle/>
                    <a:p>
                      <a:pPr algn="l" fontAlgn="b"/>
                      <a:r>
                        <a:rPr lang="fr-CA" sz="1600" u="none" strike="noStrike" dirty="0">
                          <a:effectLst/>
                        </a:rPr>
                        <a:t>Résidentielle</a:t>
                      </a:r>
                      <a:endParaRPr lang="fr-CA" sz="1600" b="0" i="0" u="none" strike="noStrike" dirty="0">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ctr" fontAlgn="b"/>
                      <a:r>
                        <a:rPr lang="fr-CA" sz="1600" u="none" strike="noStrike" dirty="0">
                          <a:solidFill>
                            <a:schemeClr val="dk1"/>
                          </a:solidFill>
                          <a:effectLst/>
                          <a:latin typeface="+mn-lt"/>
                          <a:ea typeface="+mn-ea"/>
                          <a:cs typeface="+mn-cs"/>
                        </a:rPr>
                        <a:t>59%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2491817342"/>
                  </a:ext>
                </a:extLst>
              </a:tr>
              <a:tr h="343530">
                <a:tc>
                  <a:txBody>
                    <a:bodyPr/>
                    <a:lstStyle/>
                    <a:p>
                      <a:pPr algn="l" fontAlgn="b"/>
                      <a:r>
                        <a:rPr lang="fr-CA" sz="1600" u="none" strike="noStrike" dirty="0">
                          <a:effectLst/>
                        </a:rPr>
                        <a:t>Industrielle</a:t>
                      </a:r>
                      <a:endParaRPr lang="fr-CA" sz="1600" b="0" i="0" u="none" strike="noStrike" dirty="0">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pPr marL="0" algn="ctr" fontAlgn="b"/>
                      <a:r>
                        <a:rPr lang="fr-CA" sz="1600" u="none" strike="noStrike" dirty="0">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4705111"/>
                  </a:ext>
                </a:extLst>
              </a:tr>
              <a:tr h="343530">
                <a:tc>
                  <a:txBody>
                    <a:bodyPr/>
                    <a:lstStyle/>
                    <a:p>
                      <a:pPr algn="l" fontAlgn="b"/>
                      <a:r>
                        <a:rPr lang="fr-CA" sz="1600" u="none" strike="noStrike" dirty="0">
                          <a:effectLst/>
                        </a:rPr>
                        <a:t>Transport, services publics</a:t>
                      </a:r>
                      <a:endParaRPr lang="fr-CA" sz="1600" b="0" i="0" u="none" strike="noStrike" dirty="0">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ctr" fontAlgn="b"/>
                      <a:r>
                        <a:rPr lang="fr-CA" sz="1600" u="none" strike="noStrike" dirty="0">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3360462609"/>
                  </a:ext>
                </a:extLst>
              </a:tr>
              <a:tr h="343530">
                <a:tc>
                  <a:txBody>
                    <a:bodyPr/>
                    <a:lstStyle/>
                    <a:p>
                      <a:pPr algn="l" fontAlgn="b"/>
                      <a:r>
                        <a:rPr lang="fr-CA" sz="1600" u="none" strike="noStrike" dirty="0">
                          <a:effectLst/>
                        </a:rPr>
                        <a:t>Commerciale</a:t>
                      </a:r>
                      <a:endParaRPr lang="fr-CA" sz="1600" b="0" i="0" u="none" strike="noStrike" dirty="0">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fontAlgn="b"/>
                      <a:r>
                        <a:rPr lang="fr-CA" sz="1600" u="none" strike="noStrike" dirty="0">
                          <a:solidFill>
                            <a:schemeClr val="dk1"/>
                          </a:solidFill>
                          <a:effectLst/>
                          <a:latin typeface="+mn-lt"/>
                          <a:ea typeface="+mn-ea"/>
                          <a:cs typeface="+mn-cs"/>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336113"/>
                  </a:ext>
                </a:extLst>
              </a:tr>
              <a:tr h="343530">
                <a:tc>
                  <a:txBody>
                    <a:bodyPr/>
                    <a:lstStyle/>
                    <a:p>
                      <a:pPr algn="l" fontAlgn="b"/>
                      <a:r>
                        <a:rPr lang="fr-CA" sz="1600" u="none" strike="noStrike" dirty="0">
                          <a:effectLst/>
                        </a:rPr>
                        <a:t>Services</a:t>
                      </a:r>
                      <a:endParaRPr lang="fr-CA" sz="1600" b="0" i="0" u="none" strike="noStrike" dirty="0">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ctr" fontAlgn="b"/>
                      <a:r>
                        <a:rPr lang="fr-CA" sz="1600" u="none" strike="noStrike" dirty="0">
                          <a:solidFill>
                            <a:schemeClr val="dk1"/>
                          </a:solidFill>
                          <a:effectLst/>
                          <a:latin typeface="+mn-lt"/>
                          <a:ea typeface="+mn-ea"/>
                          <a:cs typeface="+mn-cs"/>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4110137569"/>
                  </a:ext>
                </a:extLst>
              </a:tr>
              <a:tr h="343530">
                <a:tc>
                  <a:txBody>
                    <a:bodyPr/>
                    <a:lstStyle/>
                    <a:p>
                      <a:pPr algn="l" fontAlgn="b"/>
                      <a:r>
                        <a:rPr lang="fr-CA" sz="1600" u="none" strike="noStrike">
                          <a:effectLst/>
                        </a:rPr>
                        <a:t>Culturelle, récréative, loisirs</a:t>
                      </a:r>
                      <a:endParaRPr lang="fr-CA" sz="1600" b="0" i="0" u="none" strike="noStrike">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fontAlgn="b"/>
                      <a:r>
                        <a:rPr lang="fr-CA" sz="1600" u="none" strike="noStrike" dirty="0">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9990552"/>
                  </a:ext>
                </a:extLst>
              </a:tr>
              <a:tr h="343530">
                <a:tc>
                  <a:txBody>
                    <a:bodyPr/>
                    <a:lstStyle/>
                    <a:p>
                      <a:pPr algn="l" fontAlgn="b"/>
                      <a:r>
                        <a:rPr lang="fr-CA" sz="1600" u="none" strike="noStrike">
                          <a:effectLst/>
                        </a:rPr>
                        <a:t>Agriculture, forêts, mines</a:t>
                      </a:r>
                      <a:endParaRPr lang="fr-CA" sz="1600" b="0" i="0" u="none" strike="noStrike">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ctr" fontAlgn="b"/>
                      <a:r>
                        <a:rPr lang="fr-CA" sz="1600" u="none" strike="noStrike" dirty="0">
                          <a:solidFill>
                            <a:schemeClr val="dk1"/>
                          </a:solidFill>
                          <a:effectLst/>
                          <a:latin typeface="+mn-lt"/>
                          <a:ea typeface="+mn-ea"/>
                          <a:cs typeface="+mn-cs"/>
                        </a:rPr>
                        <a:t>37%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1080860925"/>
                  </a:ext>
                </a:extLst>
              </a:tr>
              <a:tr h="343530">
                <a:tc>
                  <a:txBody>
                    <a:bodyPr/>
                    <a:lstStyle/>
                    <a:p>
                      <a:pPr algn="l" fontAlgn="b"/>
                      <a:r>
                        <a:rPr lang="fr-CA" sz="1600" u="none" strike="noStrike">
                          <a:effectLst/>
                        </a:rPr>
                        <a:t>Immeubles non-exploités</a:t>
                      </a:r>
                      <a:endParaRPr lang="fr-CA" sz="1600" b="0" i="0" u="none" strike="noStrike">
                        <a:solidFill>
                          <a:srgbClr val="000000"/>
                        </a:solidFill>
                        <a:effectLst/>
                        <a:latin typeface="Calibri" panose="020F0502020204030204" pitchFamily="34" charset="0"/>
                      </a:endParaRPr>
                    </a:p>
                  </a:txBody>
                  <a:tcPr marL="2117" marR="2117" marT="211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fontAlgn="b"/>
                      <a:r>
                        <a:rPr lang="fr-CA" sz="1600" u="none" strike="noStrike" dirty="0">
                          <a:solidFill>
                            <a:schemeClr val="dk1"/>
                          </a:solidFill>
                          <a:effectLst/>
                          <a:latin typeface="+mn-lt"/>
                          <a:ea typeface="+mn-ea"/>
                          <a:cs typeface="+mn-cs"/>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6902994"/>
                  </a:ext>
                </a:extLst>
              </a:tr>
            </a:tbl>
          </a:graphicData>
        </a:graphic>
      </p:graphicFrame>
    </p:spTree>
    <p:extLst>
      <p:ext uri="{BB962C8B-B14F-4D97-AF65-F5344CB8AC3E}">
        <p14:creationId xmlns:p14="http://schemas.microsoft.com/office/powerpoint/2010/main" val="19141178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573736"/>
            <a:ext cx="9099329" cy="461986"/>
          </a:xfrm>
        </p:spPr>
        <p:txBody>
          <a:bodyPr/>
          <a:lstStyle/>
          <a:p>
            <a:r>
              <a:rPr lang="fr-CA" dirty="0"/>
              <a:t>Présentation des résultats : 31035-Saint-Julien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Variations des valeurs aux sommaires</a:t>
            </a:r>
            <a:endParaRPr lang="fr-CA" sz="2400" dirty="0">
              <a:highlight>
                <a:srgbClr val="FFFFFF"/>
              </a:highlight>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9" name="ZoneTexte 8">
            <a:extLst>
              <a:ext uri="{FF2B5EF4-FFF2-40B4-BE49-F238E27FC236}">
                <a16:creationId xmlns:a16="http://schemas.microsoft.com/office/drawing/2014/main" id="{AE77DEF8-1FF6-074D-C589-B87A865AF869}"/>
              </a:ext>
            </a:extLst>
          </p:cNvPr>
          <p:cNvSpPr txBox="1"/>
          <p:nvPr/>
        </p:nvSpPr>
        <p:spPr>
          <a:xfrm>
            <a:off x="618836" y="5468496"/>
            <a:ext cx="10994625" cy="584775"/>
          </a:xfrm>
          <a:prstGeom prst="rect">
            <a:avLst/>
          </a:prstGeom>
          <a:noFill/>
        </p:spPr>
        <p:txBody>
          <a:bodyPr wrap="square" rtlCol="0">
            <a:spAutoFit/>
          </a:bodyPr>
          <a:lstStyle/>
          <a:p>
            <a:pPr marL="0" indent="0" algn="ctr">
              <a:buNone/>
            </a:pPr>
            <a:r>
              <a:rPr lang="fr-CA" sz="1600" dirty="0"/>
              <a:t>99% des valeurs sont imposables et 1% des valeurs sont non-imposables.</a:t>
            </a:r>
            <a:r>
              <a:rPr lang="fr-CA" altLang="fr-FR" sz="1600" dirty="0"/>
              <a:t> </a:t>
            </a:r>
          </a:p>
          <a:p>
            <a:pPr marL="0" indent="0" algn="ctr">
              <a:buNone/>
            </a:pPr>
            <a:r>
              <a:rPr lang="fr-CA" altLang="fr-FR" sz="1600" dirty="0"/>
              <a:t>*Les augmentations présentées ici sont des moyennes statistiques. Le % exprimé est une moyenne de tous les dossiers réunis</a:t>
            </a:r>
            <a:r>
              <a:rPr lang="fr-CA" altLang="fr-FR" sz="1500" dirty="0"/>
              <a:t>.</a:t>
            </a:r>
          </a:p>
        </p:txBody>
      </p:sp>
      <p:graphicFrame>
        <p:nvGraphicFramePr>
          <p:cNvPr id="10" name="Tableau 9">
            <a:extLst>
              <a:ext uri="{FF2B5EF4-FFF2-40B4-BE49-F238E27FC236}">
                <a16:creationId xmlns:a16="http://schemas.microsoft.com/office/drawing/2014/main" id="{9CEF9AC8-7C8B-814B-AD27-C5A2CD217C2B}"/>
              </a:ext>
            </a:extLst>
          </p:cNvPr>
          <p:cNvGraphicFramePr>
            <a:graphicFrameLocks noGrp="1"/>
          </p:cNvGraphicFramePr>
          <p:nvPr>
            <p:extLst>
              <p:ext uri="{D42A27DB-BD31-4B8C-83A1-F6EECF244321}">
                <p14:modId xmlns:p14="http://schemas.microsoft.com/office/powerpoint/2010/main" val="800707803"/>
              </p:ext>
            </p:extLst>
          </p:nvPr>
        </p:nvGraphicFramePr>
        <p:xfrm>
          <a:off x="618836" y="1927480"/>
          <a:ext cx="11040547" cy="3364883"/>
        </p:xfrm>
        <a:graphic>
          <a:graphicData uri="http://schemas.openxmlformats.org/drawingml/2006/table">
            <a:tbl>
              <a:tblPr>
                <a:tableStyleId>{5C22544A-7EE6-4342-B048-85BDC9FD1C3A}</a:tableStyleId>
              </a:tblPr>
              <a:tblGrid>
                <a:gridCol w="2748278">
                  <a:extLst>
                    <a:ext uri="{9D8B030D-6E8A-4147-A177-3AD203B41FA5}">
                      <a16:colId xmlns:a16="http://schemas.microsoft.com/office/drawing/2014/main" val="1066781682"/>
                    </a:ext>
                  </a:extLst>
                </a:gridCol>
                <a:gridCol w="1008358">
                  <a:extLst>
                    <a:ext uri="{9D8B030D-6E8A-4147-A177-3AD203B41FA5}">
                      <a16:colId xmlns:a16="http://schemas.microsoft.com/office/drawing/2014/main" val="2664590357"/>
                    </a:ext>
                  </a:extLst>
                </a:gridCol>
                <a:gridCol w="1565923">
                  <a:extLst>
                    <a:ext uri="{9D8B030D-6E8A-4147-A177-3AD203B41FA5}">
                      <a16:colId xmlns:a16="http://schemas.microsoft.com/office/drawing/2014/main" val="2613096201"/>
                    </a:ext>
                  </a:extLst>
                </a:gridCol>
                <a:gridCol w="984631">
                  <a:extLst>
                    <a:ext uri="{9D8B030D-6E8A-4147-A177-3AD203B41FA5}">
                      <a16:colId xmlns:a16="http://schemas.microsoft.com/office/drawing/2014/main" val="3976313030"/>
                    </a:ext>
                  </a:extLst>
                </a:gridCol>
                <a:gridCol w="1399841">
                  <a:extLst>
                    <a:ext uri="{9D8B030D-6E8A-4147-A177-3AD203B41FA5}">
                      <a16:colId xmlns:a16="http://schemas.microsoft.com/office/drawing/2014/main" val="1565168495"/>
                    </a:ext>
                  </a:extLst>
                </a:gridCol>
                <a:gridCol w="984631">
                  <a:extLst>
                    <a:ext uri="{9D8B030D-6E8A-4147-A177-3AD203B41FA5}">
                      <a16:colId xmlns:a16="http://schemas.microsoft.com/office/drawing/2014/main" val="608248923"/>
                    </a:ext>
                  </a:extLst>
                </a:gridCol>
                <a:gridCol w="1304940">
                  <a:extLst>
                    <a:ext uri="{9D8B030D-6E8A-4147-A177-3AD203B41FA5}">
                      <a16:colId xmlns:a16="http://schemas.microsoft.com/office/drawing/2014/main" val="3751152373"/>
                    </a:ext>
                  </a:extLst>
                </a:gridCol>
                <a:gridCol w="1043945">
                  <a:extLst>
                    <a:ext uri="{9D8B030D-6E8A-4147-A177-3AD203B41FA5}">
                      <a16:colId xmlns:a16="http://schemas.microsoft.com/office/drawing/2014/main" val="2250833256"/>
                    </a:ext>
                  </a:extLst>
                </a:gridCol>
              </a:tblGrid>
              <a:tr h="265794">
                <a:tc rowSpan="2">
                  <a:txBody>
                    <a:bodyPr/>
                    <a:lstStyle/>
                    <a:p>
                      <a:pPr algn="ctr" fontAlgn="ctr"/>
                      <a:r>
                        <a:rPr lang="fr-CA" sz="1400" b="1" u="none" strike="noStrike" dirty="0">
                          <a:solidFill>
                            <a:schemeClr val="bg1"/>
                          </a:solidFill>
                          <a:effectLst/>
                        </a:rPr>
                        <a:t>Catégorie</a:t>
                      </a:r>
                      <a:endParaRPr lang="fr-CA" sz="1400" b="1" i="0" u="none" strike="noStrike" dirty="0">
                        <a:solidFill>
                          <a:schemeClr val="bg1"/>
                        </a:solidFill>
                        <a:effectLst/>
                        <a:latin typeface="Calibri" panose="020F0502020204030204" pitchFamily="34" charset="0"/>
                      </a:endParaRP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rowSpan="2">
                  <a:txBody>
                    <a:bodyPr/>
                    <a:lstStyle/>
                    <a:p>
                      <a:pPr algn="ctr" fontAlgn="ctr"/>
                      <a:r>
                        <a:rPr lang="fr-CA" sz="1400" b="1" u="none" strike="noStrike" dirty="0">
                          <a:solidFill>
                            <a:schemeClr val="bg1"/>
                          </a:solidFill>
                          <a:effectLst/>
                        </a:rPr>
                        <a:t>Nombre d'unités</a:t>
                      </a:r>
                      <a:endParaRPr lang="fr-CA" sz="1400" b="1" i="0" u="none" strike="noStrike" dirty="0">
                        <a:solidFill>
                          <a:schemeClr val="bg1"/>
                        </a:solidFill>
                        <a:effectLst/>
                        <a:latin typeface="Calibri" panose="020F0502020204030204" pitchFamily="34" charset="0"/>
                      </a:endParaRP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gridSpan="2">
                  <a:txBody>
                    <a:bodyPr/>
                    <a:lstStyle/>
                    <a:p>
                      <a:pPr algn="ctr" fontAlgn="ctr"/>
                      <a:r>
                        <a:rPr lang="fr-CA" sz="1400" b="1" u="none" strike="noStrike" dirty="0">
                          <a:solidFill>
                            <a:schemeClr val="bg1"/>
                          </a:solidFill>
                          <a:effectLst/>
                        </a:rPr>
                        <a:t>Imposable</a:t>
                      </a:r>
                      <a:endParaRPr lang="fr-CA" sz="1400" b="1" i="0" u="none" strike="noStrike" dirty="0">
                        <a:solidFill>
                          <a:schemeClr val="bg1"/>
                        </a:solidFill>
                        <a:effectLst/>
                        <a:latin typeface="Calibri" panose="020F0502020204030204" pitchFamily="34" charset="0"/>
                      </a:endParaRP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hMerge="1">
                  <a:txBody>
                    <a:bodyPr/>
                    <a:lstStyle/>
                    <a:p>
                      <a:endParaRPr lang="fr-CA"/>
                    </a:p>
                  </a:txBody>
                  <a:tcPr/>
                </a:tc>
                <a:tc gridSpan="2">
                  <a:txBody>
                    <a:bodyPr/>
                    <a:lstStyle/>
                    <a:p>
                      <a:pPr algn="ctr" fontAlgn="ctr"/>
                      <a:r>
                        <a:rPr lang="fr-CA" sz="1400" b="1" u="none" strike="noStrike" dirty="0">
                          <a:solidFill>
                            <a:schemeClr val="bg1"/>
                          </a:solidFill>
                          <a:effectLst/>
                        </a:rPr>
                        <a:t>Non-imposable</a:t>
                      </a:r>
                      <a:endParaRPr lang="fr-CA" sz="1400" b="1" i="0" u="none" strike="noStrike" dirty="0">
                        <a:solidFill>
                          <a:schemeClr val="bg1"/>
                        </a:solidFill>
                        <a:effectLst/>
                        <a:latin typeface="Calibri" panose="020F0502020204030204" pitchFamily="34" charset="0"/>
                      </a:endParaRP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hMerge="1">
                  <a:txBody>
                    <a:bodyPr/>
                    <a:lstStyle/>
                    <a:p>
                      <a:endParaRPr lang="fr-CA"/>
                    </a:p>
                  </a:txBody>
                  <a:tcPr/>
                </a:tc>
                <a:tc gridSpan="2">
                  <a:txBody>
                    <a:bodyPr/>
                    <a:lstStyle/>
                    <a:p>
                      <a:pPr algn="ctr" fontAlgn="b"/>
                      <a:r>
                        <a:rPr lang="fr-CA" sz="1400" b="1" u="none" strike="noStrike" dirty="0">
                          <a:solidFill>
                            <a:schemeClr val="bg1"/>
                          </a:solidFill>
                          <a:effectLst/>
                        </a:rPr>
                        <a:t>Augmentation*</a:t>
                      </a:r>
                      <a:endParaRPr lang="fr-CA" sz="1400" b="1" i="0" u="none" strike="noStrike" dirty="0">
                        <a:solidFill>
                          <a:schemeClr val="bg1"/>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hMerge="1">
                  <a:txBody>
                    <a:bodyPr/>
                    <a:lstStyle/>
                    <a:p>
                      <a:endParaRPr lang="fr-CA"/>
                    </a:p>
                  </a:txBody>
                  <a:tcPr/>
                </a:tc>
                <a:extLst>
                  <a:ext uri="{0D108BD9-81ED-4DB2-BD59-A6C34878D82A}">
                    <a16:rowId xmlns:a16="http://schemas.microsoft.com/office/drawing/2014/main" val="4077880422"/>
                  </a:ext>
                </a:extLst>
              </a:tr>
              <a:tr h="245126">
                <a:tc vMerge="1">
                  <a:txBody>
                    <a:bodyPr/>
                    <a:lstStyle/>
                    <a:p>
                      <a:endParaRPr lang="fr-CA"/>
                    </a:p>
                  </a:txBody>
                  <a:tcPr>
                    <a:lnT w="12700" cap="flat" cmpd="sng" algn="ctr">
                      <a:solidFill>
                        <a:schemeClr val="tx1"/>
                      </a:solidFill>
                      <a:prstDash val="solid"/>
                      <a:round/>
                      <a:headEnd type="none" w="med" len="med"/>
                      <a:tailEnd type="none" w="med" len="med"/>
                    </a:lnT>
                  </a:tcPr>
                </a:tc>
                <a:tc vMerge="1">
                  <a:txBody>
                    <a:bodyPr/>
                    <a:lstStyle/>
                    <a:p>
                      <a:endParaRPr lang="fr-CA"/>
                    </a:p>
                  </a:txBody>
                  <a:tcPr>
                    <a:lnT w="12700" cap="flat" cmpd="sng" algn="ctr">
                      <a:solidFill>
                        <a:schemeClr val="tx1"/>
                      </a:solidFill>
                      <a:prstDash val="solid"/>
                      <a:round/>
                      <a:headEnd type="none" w="med" len="med"/>
                      <a:tailEnd type="none" w="med" len="med"/>
                    </a:lnT>
                  </a:tcPr>
                </a:tc>
                <a:tc>
                  <a:txBody>
                    <a:bodyPr/>
                    <a:lstStyle/>
                    <a:p>
                      <a:pPr algn="ctr" fontAlgn="ctr"/>
                      <a:r>
                        <a:rPr lang="fr-CA" sz="1400" b="1" i="0" u="none" strike="noStrike" dirty="0">
                          <a:solidFill>
                            <a:schemeClr val="bg1"/>
                          </a:solidFill>
                          <a:effectLst/>
                          <a:latin typeface="Calibri" panose="020F0502020204030204" pitchFamily="34" charset="0"/>
                        </a:rPr>
                        <a:t>Valeurs</a:t>
                      </a: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algn="ctr" fontAlgn="ctr"/>
                      <a:r>
                        <a:rPr lang="fr-CA" sz="1400" b="1" i="0" u="none" strike="noStrike" dirty="0">
                          <a:solidFill>
                            <a:schemeClr val="bg1"/>
                          </a:solidFill>
                          <a:effectLst/>
                          <a:latin typeface="Calibri" panose="020F0502020204030204" pitchFamily="34" charset="0"/>
                          <a:ea typeface="+mn-ea"/>
                          <a:cs typeface="+mn-cs"/>
                        </a:rPr>
                        <a:t>Poids</a:t>
                      </a: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algn="ctr" fontAlgn="ctr"/>
                      <a:r>
                        <a:rPr lang="fr-CA" sz="1400" b="1" i="0" u="none" strike="noStrike" dirty="0">
                          <a:solidFill>
                            <a:schemeClr val="bg1"/>
                          </a:solidFill>
                          <a:effectLst/>
                          <a:latin typeface="Calibri" panose="020F0502020204030204" pitchFamily="34" charset="0"/>
                          <a:ea typeface="+mn-ea"/>
                          <a:cs typeface="+mn-cs"/>
                        </a:rPr>
                        <a:t>Valeurs</a:t>
                      </a: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algn="ctr" fontAlgn="ctr"/>
                      <a:r>
                        <a:rPr lang="fr-CA" sz="1400" b="1" i="0" u="none" strike="noStrike" dirty="0">
                          <a:solidFill>
                            <a:schemeClr val="bg1"/>
                          </a:solidFill>
                          <a:effectLst/>
                          <a:latin typeface="Calibri" panose="020F0502020204030204" pitchFamily="34" charset="0"/>
                          <a:ea typeface="+mn-ea"/>
                          <a:cs typeface="+mn-cs"/>
                        </a:rPr>
                        <a:t>Poids</a:t>
                      </a:r>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fr-CA" sz="1400" b="1" u="none" strike="noStrike">
                          <a:solidFill>
                            <a:schemeClr val="bg1"/>
                          </a:solidFill>
                          <a:effectLst/>
                        </a:rPr>
                        <a:t>Variation $</a:t>
                      </a:r>
                      <a:endParaRPr lang="fr-CA"/>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fr-CA" sz="1400" b="1" u="none" strike="noStrike" dirty="0">
                          <a:solidFill>
                            <a:schemeClr val="bg1"/>
                          </a:solidFill>
                          <a:effectLst/>
                        </a:rPr>
                        <a:t>Variation %</a:t>
                      </a:r>
                      <a:endParaRPr lang="fr-CA" dirty="0"/>
                    </a:p>
                  </a:txBody>
                  <a:tcPr marL="1121" marR="1121" marT="112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478373517"/>
                  </a:ext>
                </a:extLst>
              </a:tr>
              <a:tr h="317107">
                <a:tc>
                  <a:txBody>
                    <a:bodyPr/>
                    <a:lstStyle/>
                    <a:p>
                      <a:pPr algn="l" fontAlgn="b"/>
                      <a:r>
                        <a:rPr lang="fr-CA" sz="1400" b="0" u="none" strike="noStrike" dirty="0">
                          <a:effectLst/>
                        </a:rPr>
                        <a:t>Résidentielle</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dirty="0">
                          <a:solidFill>
                            <a:schemeClr val="dk1"/>
                          </a:solidFill>
                          <a:effectLst/>
                          <a:latin typeface="+mn-lt"/>
                          <a:ea typeface="+mn-ea"/>
                          <a:cs typeface="+mn-cs"/>
                        </a:rPr>
                        <a:t>216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52 445 300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46 900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24 975 800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91%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3666004367"/>
                  </a:ext>
                </a:extLst>
              </a:tr>
              <a:tr h="317107">
                <a:tc>
                  <a:txBody>
                    <a:bodyPr/>
                    <a:lstStyle/>
                    <a:p>
                      <a:pPr algn="l" fontAlgn="b"/>
                      <a:r>
                        <a:rPr lang="fr-CA" sz="1400" b="0" u="none" strike="noStrike" dirty="0">
                          <a:effectLst/>
                        </a:rPr>
                        <a:t>Industrielle</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dirty="0">
                          <a:solidFill>
                            <a:schemeClr val="dk1"/>
                          </a:solidFill>
                          <a:effectLst/>
                          <a:latin typeface="+mn-lt"/>
                          <a:ea typeface="+mn-ea"/>
                          <a:cs typeface="+mn-cs"/>
                        </a:rPr>
                        <a:t>                                -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                           -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                      -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9644563"/>
                  </a:ext>
                </a:extLst>
              </a:tr>
              <a:tr h="317107">
                <a:tc>
                  <a:txBody>
                    <a:bodyPr/>
                    <a:lstStyle/>
                    <a:p>
                      <a:pPr algn="l" fontAlgn="b"/>
                      <a:r>
                        <a:rPr lang="fr-CA" sz="1400" b="0" u="none" strike="noStrike" dirty="0">
                          <a:effectLst/>
                        </a:rPr>
                        <a:t>Transport, services publics</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24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dirty="0">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93 900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33 600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56%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3547864278"/>
                  </a:ext>
                </a:extLst>
              </a:tr>
              <a:tr h="317107">
                <a:tc>
                  <a:txBody>
                    <a:bodyPr/>
                    <a:lstStyle/>
                    <a:p>
                      <a:pPr algn="l" fontAlgn="b"/>
                      <a:r>
                        <a:rPr lang="fr-CA" sz="1400" b="0" u="none" strike="noStrike">
                          <a:effectLst/>
                        </a:rPr>
                        <a:t>Commerciale</a:t>
                      </a:r>
                      <a:endParaRPr lang="fr-CA" sz="1400" b="0" i="0" u="none" strike="noStrike">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                    550 600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83%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dirty="0">
                          <a:solidFill>
                            <a:schemeClr val="dk1"/>
                          </a:solidFill>
                          <a:effectLst/>
                          <a:latin typeface="+mn-lt"/>
                          <a:ea typeface="+mn-ea"/>
                          <a:cs typeface="+mn-cs"/>
                        </a:rPr>
                        <a:t>                116 400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17%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          181 100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37%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60024829"/>
                  </a:ext>
                </a:extLst>
              </a:tr>
              <a:tr h="317107">
                <a:tc>
                  <a:txBody>
                    <a:bodyPr/>
                    <a:lstStyle/>
                    <a:p>
                      <a:pPr algn="l" fontAlgn="b"/>
                      <a:r>
                        <a:rPr lang="fr-CA" sz="1400" b="0" u="none" strike="noStrike" dirty="0">
                          <a:effectLst/>
                        </a:rPr>
                        <a:t>Services</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123 300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dirty="0">
                          <a:solidFill>
                            <a:schemeClr val="dk1"/>
                          </a:solidFill>
                          <a:effectLst/>
                          <a:latin typeface="+mn-lt"/>
                          <a:ea typeface="+mn-ea"/>
                          <a:cs typeface="+mn-cs"/>
                        </a:rPr>
                        <a:t>                971 700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89%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314 400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40%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3291260881"/>
                  </a:ext>
                </a:extLst>
              </a:tr>
              <a:tr h="317107">
                <a:tc>
                  <a:txBody>
                    <a:bodyPr/>
                    <a:lstStyle/>
                    <a:p>
                      <a:pPr algn="l" fontAlgn="b"/>
                      <a:r>
                        <a:rPr lang="fr-CA" sz="1400" b="0" u="none" strike="noStrike">
                          <a:effectLst/>
                        </a:rPr>
                        <a:t>Culturelle, récréative, loisirs</a:t>
                      </a:r>
                      <a:endParaRPr lang="fr-CA" sz="1400" b="0" i="0" u="none" strike="noStrike">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                                -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dirty="0">
                          <a:solidFill>
                            <a:schemeClr val="dk1"/>
                          </a:solidFill>
                          <a:effectLst/>
                          <a:latin typeface="+mn-lt"/>
                          <a:ea typeface="+mn-ea"/>
                          <a:cs typeface="+mn-cs"/>
                        </a:rPr>
                        <a:t>                           -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                      -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905879"/>
                  </a:ext>
                </a:extLst>
              </a:tr>
              <a:tr h="317107">
                <a:tc>
                  <a:txBody>
                    <a:bodyPr/>
                    <a:lstStyle/>
                    <a:p>
                      <a:pPr algn="l" fontAlgn="b"/>
                      <a:r>
                        <a:rPr lang="fr-CA" sz="1400" b="0" u="none" strike="noStrike" dirty="0">
                          <a:effectLst/>
                        </a:rPr>
                        <a:t>Agriculture, forêts, mines</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133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33 189 200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3 700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dirty="0">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(1 175 300)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1275919531"/>
                  </a:ext>
                </a:extLst>
              </a:tr>
              <a:tr h="317107">
                <a:tc>
                  <a:txBody>
                    <a:bodyPr/>
                    <a:lstStyle/>
                    <a:p>
                      <a:pPr algn="l" fontAlgn="b"/>
                      <a:r>
                        <a:rPr lang="fr-CA" sz="1400" b="0" u="none" strike="noStrike" dirty="0">
                          <a:effectLst/>
                        </a:rPr>
                        <a:t>Immeubles non-exploités</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                 1 678 100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                    3 300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dirty="0">
                          <a:solidFill>
                            <a:schemeClr val="dk1"/>
                          </a:solidFill>
                          <a:effectLst/>
                          <a:latin typeface="+mn-lt"/>
                          <a:ea typeface="+mn-ea"/>
                          <a:cs typeface="+mn-cs"/>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dirty="0">
                          <a:solidFill>
                            <a:schemeClr val="dk1"/>
                          </a:solidFill>
                          <a:effectLst/>
                          <a:latin typeface="+mn-lt"/>
                          <a:ea typeface="+mn-ea"/>
                          <a:cs typeface="+mn-cs"/>
                        </a:rPr>
                        <a:t>          428 600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fontAlgn="b"/>
                      <a:r>
                        <a:rPr lang="fr-CA" sz="1300" b="0" u="none" strike="noStrike">
                          <a:solidFill>
                            <a:schemeClr val="dk1"/>
                          </a:solidFill>
                          <a:effectLst/>
                          <a:latin typeface="+mn-lt"/>
                          <a:ea typeface="+mn-ea"/>
                          <a:cs typeface="+mn-cs"/>
                        </a:rPr>
                        <a:t>34%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4133118"/>
                  </a:ext>
                </a:extLst>
              </a:tr>
              <a:tr h="317107">
                <a:tc>
                  <a:txBody>
                    <a:bodyPr/>
                    <a:lstStyle/>
                    <a:p>
                      <a:pPr algn="r" fontAlgn="b"/>
                      <a:r>
                        <a:rPr lang="fr-CA" sz="1400" u="none" strike="noStrike" dirty="0">
                          <a:effectLst/>
                        </a:rPr>
                        <a:t>Totaux</a:t>
                      </a:r>
                      <a:endParaRPr lang="fr-CA" sz="1400" b="0" i="0" u="none" strike="noStrike" dirty="0">
                        <a:solidFill>
                          <a:srgbClr val="000000"/>
                        </a:solidFill>
                        <a:effectLst/>
                        <a:latin typeface="Calibri" panose="020F0502020204030204" pitchFamily="34" charset="0"/>
                      </a:endParaRPr>
                    </a:p>
                  </a:txBody>
                  <a:tcPr marL="1121" marR="1121" marT="11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433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87 986 500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99%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            1 235 900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a:solidFill>
                            <a:schemeClr val="dk1"/>
                          </a:solidFill>
                          <a:effectLst/>
                          <a:latin typeface="+mn-lt"/>
                          <a:ea typeface="+mn-ea"/>
                          <a:cs typeface="+mn-cs"/>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dirty="0">
                          <a:solidFill>
                            <a:schemeClr val="dk1"/>
                          </a:solidFill>
                          <a:effectLst/>
                          <a:latin typeface="+mn-lt"/>
                          <a:ea typeface="+mn-ea"/>
                          <a:cs typeface="+mn-cs"/>
                        </a:rPr>
                        <a:t>     24 758 200  $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tc>
                  <a:txBody>
                    <a:bodyPr/>
                    <a:lstStyle/>
                    <a:p>
                      <a:pPr marL="0" algn="l" fontAlgn="b"/>
                      <a:r>
                        <a:rPr lang="fr-CA" sz="1300" b="0" u="none" strike="noStrike" dirty="0">
                          <a:solidFill>
                            <a:schemeClr val="dk1"/>
                          </a:solidFill>
                          <a:effectLst/>
                          <a:latin typeface="+mn-lt"/>
                          <a:ea typeface="+mn-ea"/>
                          <a:cs typeface="+mn-cs"/>
                        </a:rPr>
                        <a:t>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8E8"/>
                    </a:solidFill>
                  </a:tcPr>
                </a:tc>
                <a:extLst>
                  <a:ext uri="{0D108BD9-81ED-4DB2-BD59-A6C34878D82A}">
                    <a16:rowId xmlns:a16="http://schemas.microsoft.com/office/drawing/2014/main" val="1543540314"/>
                  </a:ext>
                </a:extLst>
              </a:tr>
            </a:tbl>
          </a:graphicData>
        </a:graphic>
      </p:graphicFrame>
    </p:spTree>
    <p:extLst>
      <p:ext uri="{BB962C8B-B14F-4D97-AF65-F5344CB8AC3E}">
        <p14:creationId xmlns:p14="http://schemas.microsoft.com/office/powerpoint/2010/main" val="7875437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80881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t>Le résultat pour chaque propriété est individuel.</a:t>
            </a:r>
          </a:p>
          <a:p>
            <a:pPr marL="0" indent="0">
              <a:buNone/>
            </a:pPr>
            <a:endParaRPr lang="fr-CA" altLang="fr-FR" sz="2400" dirty="0"/>
          </a:p>
          <a:p>
            <a:pPr marL="0" indent="0">
              <a:buNone/>
            </a:pPr>
            <a:r>
              <a:rPr lang="fr-CA" altLang="fr-FR" sz="2400" dirty="0"/>
              <a:t>Il varie en fonction de plusieurs facteurs possibles : Correction de dossier suite à un maintien, localisation, âge, état,   vacances, etc…</a:t>
            </a:r>
          </a:p>
          <a:p>
            <a:pPr marL="0" indent="0">
              <a:buNone/>
            </a:pPr>
            <a:endParaRPr lang="fr-CA" altLang="fr-FR" sz="2400" dirty="0"/>
          </a:p>
          <a:p>
            <a:pPr marL="0" indent="0">
              <a:buNone/>
            </a:pPr>
            <a:r>
              <a:rPr lang="fr-CA" altLang="fr-FR" sz="2400" dirty="0"/>
              <a:t>C’est donc dire que deux propriétés similaires peuvent avoir des variations de valeur totalement différentes.</a:t>
            </a:r>
          </a:p>
          <a:p>
            <a:pPr marL="0" indent="0">
              <a:buNone/>
            </a:pPr>
            <a:endParaRPr lang="fr-CA" altLang="fr-FR" sz="2400" dirty="0"/>
          </a:p>
          <a:p>
            <a:pPr marL="0" indent="0">
              <a:buNone/>
            </a:pPr>
            <a:endParaRPr lang="fr-CA" altLang="fr-FR" sz="700" dirty="0"/>
          </a:p>
          <a:p>
            <a:pPr marL="0" indent="0" algn="ctr">
              <a:buNone/>
            </a:pPr>
            <a:r>
              <a:rPr lang="fr-CA" altLang="fr-FR" sz="2400" b="1" u="sng" dirty="0"/>
              <a:t>Chaque cas est </a:t>
            </a:r>
            <a:r>
              <a:rPr lang="fr-CA" altLang="fr-FR" sz="2400" b="1" i="1" u="sng" dirty="0"/>
              <a:t>unique</a:t>
            </a:r>
            <a:r>
              <a:rPr lang="fr-CA" altLang="fr-FR" sz="2400" b="1" u="sng" dirty="0"/>
              <a:t> et doit être traité comme </a:t>
            </a:r>
            <a:r>
              <a:rPr lang="fr-CA" altLang="fr-FR" sz="2400" b="1" i="1" u="sng" dirty="0"/>
              <a:t>unique</a:t>
            </a:r>
            <a:r>
              <a:rPr lang="fr-CA" altLang="fr-FR" sz="2400" b="1" u="sng" dirty="0"/>
              <a:t>.</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CC0A31FF-27C9-990F-3B2E-A7AC971CE37F}"/>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Variations des valeurs</a:t>
            </a:r>
            <a:endParaRPr lang="fr-CA" sz="2400" dirty="0">
              <a:highlight>
                <a:srgbClr val="FFFFFF"/>
              </a:highlight>
            </a:endParaRPr>
          </a:p>
        </p:txBody>
      </p:sp>
    </p:spTree>
    <p:extLst>
      <p:ext uri="{BB962C8B-B14F-4D97-AF65-F5344CB8AC3E}">
        <p14:creationId xmlns:p14="http://schemas.microsoft.com/office/powerpoint/2010/main" val="29959827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07042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t>Tous les taux de terrain ont fait l’objet d’une révision. La technique de calcul par «tranches» qui est beaucoup plus facile de compréhension pour le citoyen tout en ayant des résultats pertinents est préconisée.</a:t>
            </a:r>
          </a:p>
          <a:p>
            <a:pPr marL="0" indent="0">
              <a:buNone/>
            </a:pPr>
            <a:r>
              <a:rPr lang="fr-CA" altLang="fr-FR" sz="2400" dirty="0"/>
              <a:t>Ex.: </a:t>
            </a:r>
          </a:p>
          <a:p>
            <a:pPr lvl="3"/>
            <a:r>
              <a:rPr lang="fr-CA" altLang="fr-FR" sz="2400" dirty="0"/>
              <a:t>1</a:t>
            </a:r>
            <a:r>
              <a:rPr lang="fr-CA" altLang="fr-FR" sz="2400" baseline="30000" dirty="0"/>
              <a:t>ère</a:t>
            </a:r>
            <a:r>
              <a:rPr lang="fr-CA" altLang="fr-FR" sz="2400" dirty="0"/>
              <a:t> tranche 2 000 m² à 20$/m²</a:t>
            </a:r>
          </a:p>
          <a:p>
            <a:pPr lvl="3"/>
            <a:r>
              <a:rPr lang="fr-CA" altLang="fr-FR" sz="2400" dirty="0"/>
              <a:t>2</a:t>
            </a:r>
            <a:r>
              <a:rPr lang="fr-CA" altLang="fr-FR" sz="2400" baseline="30000" dirty="0"/>
              <a:t>ème</a:t>
            </a:r>
            <a:r>
              <a:rPr lang="fr-CA" altLang="fr-FR" sz="2400" dirty="0"/>
              <a:t> tranche 2 000 m² à 10$/m²</a:t>
            </a:r>
          </a:p>
          <a:p>
            <a:pPr lvl="3"/>
            <a:r>
              <a:rPr lang="fr-CA" altLang="fr-FR" sz="2400" dirty="0"/>
              <a:t>3</a:t>
            </a:r>
            <a:r>
              <a:rPr lang="fr-CA" altLang="fr-FR" sz="2400" baseline="30000" dirty="0"/>
              <a:t>ème</a:t>
            </a:r>
            <a:r>
              <a:rPr lang="fr-CA" altLang="fr-FR" sz="2400" dirty="0"/>
              <a:t> tranche + de 2 000 m² à 2.50$/m²</a:t>
            </a:r>
          </a:p>
          <a:p>
            <a:pPr lvl="3"/>
            <a:endParaRPr lang="fr-CA" altLang="fr-FR" sz="2400" dirty="0"/>
          </a:p>
          <a:p>
            <a:pPr marL="0" indent="0">
              <a:buNone/>
            </a:pPr>
            <a:r>
              <a:rPr lang="fr-CA" altLang="fr-FR" sz="2400" dirty="0"/>
              <a:t>Les taux de terrain varient selon le secteur, le zonage et les usages permis.</a:t>
            </a:r>
          </a:p>
          <a:p>
            <a:pPr marL="0" indent="0">
              <a:buNone/>
            </a:pPr>
            <a:r>
              <a:rPr lang="fr-CA" altLang="fr-FR" sz="2400" dirty="0"/>
              <a:t>Nous avons révisé tous les facteurs de dépréciation manuels sans justification aux calculs.</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CC0A31FF-27C9-990F-3B2E-A7AC971CE37F}"/>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Terrains</a:t>
            </a:r>
            <a:endParaRPr lang="fr-CA" sz="2400" dirty="0">
              <a:highlight>
                <a:srgbClr val="FFFFFF"/>
              </a:highlight>
            </a:endParaRPr>
          </a:p>
        </p:txBody>
      </p:sp>
    </p:spTree>
    <p:extLst>
      <p:ext uri="{BB962C8B-B14F-4D97-AF65-F5344CB8AC3E}">
        <p14:creationId xmlns:p14="http://schemas.microsoft.com/office/powerpoint/2010/main" val="3387854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43975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highlight>
                  <a:srgbClr val="FFFFFF"/>
                </a:highlight>
              </a:rPr>
              <a:t>Les taux des terres ont augmenté de 25.5% en moyenne.</a:t>
            </a:r>
          </a:p>
          <a:p>
            <a:pPr marL="0" indent="0">
              <a:buNone/>
            </a:pPr>
            <a:r>
              <a:rPr lang="fr-CA" altLang="fr-FR" sz="2400" dirty="0">
                <a:highlight>
                  <a:srgbClr val="FFFFFF"/>
                </a:highlight>
              </a:rPr>
              <a:t>Les terres améliorées (en culture) s’apprécient de 40%, les boisés de 42.9% et les érablières de 54.5%, le non-amélioré (pacage) de 7.1%.</a:t>
            </a:r>
          </a:p>
          <a:p>
            <a:pPr marL="0" indent="0">
              <a:buNone/>
            </a:pPr>
            <a:endParaRPr lang="fr-CA" altLang="fr-FR" sz="2400" dirty="0">
              <a:highlight>
                <a:srgbClr val="FFFFFF"/>
              </a:highlight>
            </a:endParaRPr>
          </a:p>
          <a:p>
            <a:pPr marL="0" indent="0">
              <a:buNone/>
            </a:pPr>
            <a:r>
              <a:rPr lang="fr-CA" altLang="fr-FR" sz="2400" dirty="0">
                <a:highlight>
                  <a:srgbClr val="FFFFFF"/>
                </a:highlight>
              </a:rPr>
              <a:t>Cette tendance est similaire dans tous les secteurs de la MRC. Nous avons tenu compte des ventes sur le territoire et des conclusions de la Financière agricole dans notre analyse.</a:t>
            </a:r>
          </a:p>
          <a:p>
            <a:pPr marL="0" indent="0">
              <a:buNone/>
            </a:pPr>
            <a:endParaRPr lang="fr-CA" altLang="fr-FR" sz="2400" dirty="0">
              <a:highlight>
                <a:srgbClr val="FFFFFF"/>
              </a:highlight>
            </a:endParaRPr>
          </a:p>
          <a:p>
            <a:pPr marL="0" indent="0">
              <a:buNone/>
            </a:pPr>
            <a:r>
              <a:rPr lang="fr-CA" altLang="fr-FR" sz="2400" dirty="0">
                <a:highlight>
                  <a:srgbClr val="FFFFFF"/>
                </a:highlight>
              </a:rPr>
              <a:t>On dénote un fort attrait pour les petites terres agricoles, les boisés ainsi que les érablières. Les acquisitions pour le loisir depuis la pandémie mettent une pression à la hausse sur le marché.</a:t>
            </a:r>
          </a:p>
          <a:p>
            <a:pPr marL="0" indent="0">
              <a:buNone/>
            </a:pPr>
            <a:endParaRPr lang="fr-CA" altLang="fr-FR" sz="24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CC0A31FF-27C9-990F-3B2E-A7AC971CE37F}"/>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Terres</a:t>
            </a:r>
            <a:endParaRPr lang="fr-CA" sz="2400" dirty="0">
              <a:highlight>
                <a:srgbClr val="FFFFFF"/>
              </a:highlight>
            </a:endParaRPr>
          </a:p>
        </p:txBody>
      </p:sp>
    </p:spTree>
    <p:extLst>
      <p:ext uri="{BB962C8B-B14F-4D97-AF65-F5344CB8AC3E}">
        <p14:creationId xmlns:p14="http://schemas.microsoft.com/office/powerpoint/2010/main" val="33037977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Présentation des résultats</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701095"/>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highlight>
                  <a:srgbClr val="FFFFFF"/>
                </a:highlight>
              </a:rPr>
              <a:t>Les coûts de construction se sont appréciés et on assiste à une variation des dépréciations vs celles du passé, ce qui amène des différences observables dans la variation de valeur des bâtiments.</a:t>
            </a:r>
          </a:p>
          <a:p>
            <a:endParaRPr lang="fr-CA" altLang="fr-FR" sz="2400" i="1" dirty="0">
              <a:solidFill>
                <a:srgbClr val="FF0000"/>
              </a:solidFill>
            </a:endParaRPr>
          </a:p>
          <a:p>
            <a:pPr marL="0" indent="0">
              <a:buNone/>
            </a:pPr>
            <a:r>
              <a:rPr lang="fr-FR" sz="2400" dirty="0">
                <a:highlight>
                  <a:srgbClr val="FFFFFF"/>
                </a:highlight>
              </a:rPr>
              <a:t>Il faut noter que la bulle immobilière est bien présente dans le marché étudié qui est au 1</a:t>
            </a:r>
            <a:r>
              <a:rPr lang="fr-FR" sz="2400" baseline="30000" dirty="0">
                <a:highlight>
                  <a:srgbClr val="FFFFFF"/>
                </a:highlight>
              </a:rPr>
              <a:t>er</a:t>
            </a:r>
            <a:r>
              <a:rPr lang="fr-FR" sz="2400" dirty="0">
                <a:highlight>
                  <a:srgbClr val="FFFFFF"/>
                </a:highlight>
              </a:rPr>
              <a:t> juillet 2022. Les nouvelles valeurs au rôle accusent donc déjà un retard vs le marché actuel qui tend à s’apprécier encore.</a:t>
            </a:r>
          </a:p>
          <a:p>
            <a:pPr marL="0" indent="0">
              <a:buNone/>
            </a:pPr>
            <a:endParaRPr lang="fr-FR" sz="2400" i="1" dirty="0">
              <a:solidFill>
                <a:srgbClr val="FF0000"/>
              </a:solidFill>
              <a:highlight>
                <a:srgbClr val="FFFFFF"/>
              </a:highlight>
            </a:endParaRPr>
          </a:p>
          <a:p>
            <a:pPr marL="0" indent="0">
              <a:buNone/>
            </a:pPr>
            <a:endParaRPr lang="fr-FR" sz="2400" i="1" dirty="0">
              <a:solidFill>
                <a:srgbClr val="FF0000"/>
              </a:solidFill>
              <a:highlight>
                <a:srgbClr val="FFFFFF"/>
              </a:highlight>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CC0A31FF-27C9-990F-3B2E-A7AC971CE37F}"/>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Bâti</a:t>
            </a:r>
            <a:endParaRPr lang="fr-CA" sz="2400" dirty="0">
              <a:highlight>
                <a:srgbClr val="FFFFFF"/>
              </a:highlight>
            </a:endParaRPr>
          </a:p>
        </p:txBody>
      </p:sp>
    </p:spTree>
    <p:extLst>
      <p:ext uri="{BB962C8B-B14F-4D97-AF65-F5344CB8AC3E}">
        <p14:creationId xmlns:p14="http://schemas.microsoft.com/office/powerpoint/2010/main" val="3543932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575749" y="6158896"/>
            <a:ext cx="1058157" cy="204854"/>
            <a:chOff x="963977" y="10156476"/>
            <a:chExt cx="1744980" cy="337820"/>
          </a:xfrm>
        </p:grpSpPr>
        <p:sp>
          <p:nvSpPr>
            <p:cNvPr id="3" name="object 3"/>
            <p:cNvSpPr/>
            <p:nvPr/>
          </p:nvSpPr>
          <p:spPr>
            <a:xfrm>
              <a:off x="963968" y="10156488"/>
              <a:ext cx="1263650" cy="337820"/>
            </a:xfrm>
            <a:custGeom>
              <a:avLst/>
              <a:gdLst/>
              <a:ahLst/>
              <a:cxnLst/>
              <a:rect l="l" t="t" r="r" b="b"/>
              <a:pathLst>
                <a:path w="1263650" h="337820">
                  <a:moveTo>
                    <a:pt x="204076" y="1397"/>
                  </a:moveTo>
                  <a:lnTo>
                    <a:pt x="139827" y="1397"/>
                  </a:lnTo>
                  <a:lnTo>
                    <a:pt x="79832" y="69430"/>
                  </a:lnTo>
                  <a:lnTo>
                    <a:pt x="128968" y="69430"/>
                  </a:lnTo>
                  <a:lnTo>
                    <a:pt x="204076" y="1397"/>
                  </a:lnTo>
                  <a:close/>
                </a:path>
                <a:path w="1263650" h="337820">
                  <a:moveTo>
                    <a:pt x="237617" y="225323"/>
                  </a:moveTo>
                  <a:lnTo>
                    <a:pt x="232117" y="192252"/>
                  </a:lnTo>
                  <a:lnTo>
                    <a:pt x="228892" y="172783"/>
                  </a:lnTo>
                  <a:lnTo>
                    <a:pt x="219214" y="156819"/>
                  </a:lnTo>
                  <a:lnTo>
                    <a:pt x="204609" y="132740"/>
                  </a:lnTo>
                  <a:lnTo>
                    <a:pt x="168173" y="107569"/>
                  </a:lnTo>
                  <a:lnTo>
                    <a:pt x="168173" y="192252"/>
                  </a:lnTo>
                  <a:lnTo>
                    <a:pt x="74168" y="192252"/>
                  </a:lnTo>
                  <a:lnTo>
                    <a:pt x="78219" y="179730"/>
                  </a:lnTo>
                  <a:lnTo>
                    <a:pt x="86753" y="168325"/>
                  </a:lnTo>
                  <a:lnTo>
                    <a:pt x="100672" y="160032"/>
                  </a:lnTo>
                  <a:lnTo>
                    <a:pt x="120929" y="156819"/>
                  </a:lnTo>
                  <a:lnTo>
                    <a:pt x="142201" y="160096"/>
                  </a:lnTo>
                  <a:lnTo>
                    <a:pt x="156425" y="168516"/>
                  </a:lnTo>
                  <a:lnTo>
                    <a:pt x="164706" y="179933"/>
                  </a:lnTo>
                  <a:lnTo>
                    <a:pt x="168173" y="192252"/>
                  </a:lnTo>
                  <a:lnTo>
                    <a:pt x="168173" y="107569"/>
                  </a:lnTo>
                  <a:lnTo>
                    <a:pt x="167665" y="107213"/>
                  </a:lnTo>
                  <a:lnTo>
                    <a:pt x="120929" y="98259"/>
                  </a:lnTo>
                  <a:lnTo>
                    <a:pt x="71945" y="107632"/>
                  </a:lnTo>
                  <a:lnTo>
                    <a:pt x="33718" y="133210"/>
                  </a:lnTo>
                  <a:lnTo>
                    <a:pt x="8864" y="171183"/>
                  </a:lnTo>
                  <a:lnTo>
                    <a:pt x="0" y="217754"/>
                  </a:lnTo>
                  <a:lnTo>
                    <a:pt x="9512" y="267792"/>
                  </a:lnTo>
                  <a:lnTo>
                    <a:pt x="35725" y="305574"/>
                  </a:lnTo>
                  <a:lnTo>
                    <a:pt x="75133" y="329438"/>
                  </a:lnTo>
                  <a:lnTo>
                    <a:pt x="124244" y="337756"/>
                  </a:lnTo>
                  <a:lnTo>
                    <a:pt x="150710" y="335889"/>
                  </a:lnTo>
                  <a:lnTo>
                    <a:pt x="176555" y="330250"/>
                  </a:lnTo>
                  <a:lnTo>
                    <a:pt x="200101" y="320814"/>
                  </a:lnTo>
                  <a:lnTo>
                    <a:pt x="219659" y="307517"/>
                  </a:lnTo>
                  <a:lnTo>
                    <a:pt x="200863" y="279171"/>
                  </a:lnTo>
                  <a:lnTo>
                    <a:pt x="188010" y="259803"/>
                  </a:lnTo>
                  <a:lnTo>
                    <a:pt x="175983" y="268008"/>
                  </a:lnTo>
                  <a:lnTo>
                    <a:pt x="161201" y="274091"/>
                  </a:lnTo>
                  <a:lnTo>
                    <a:pt x="145897" y="277876"/>
                  </a:lnTo>
                  <a:lnTo>
                    <a:pt x="132270" y="279171"/>
                  </a:lnTo>
                  <a:lnTo>
                    <a:pt x="110121" y="276199"/>
                  </a:lnTo>
                  <a:lnTo>
                    <a:pt x="93243" y="268135"/>
                  </a:lnTo>
                  <a:lnTo>
                    <a:pt x="81584" y="256247"/>
                  </a:lnTo>
                  <a:lnTo>
                    <a:pt x="75107" y="241858"/>
                  </a:lnTo>
                  <a:lnTo>
                    <a:pt x="237617" y="241858"/>
                  </a:lnTo>
                  <a:lnTo>
                    <a:pt x="237617" y="225323"/>
                  </a:lnTo>
                  <a:close/>
                </a:path>
                <a:path w="1263650" h="337820">
                  <a:moveTo>
                    <a:pt x="489877" y="103924"/>
                  </a:moveTo>
                  <a:lnTo>
                    <a:pt x="412877" y="103924"/>
                  </a:lnTo>
                  <a:lnTo>
                    <a:pt x="361391" y="248462"/>
                  </a:lnTo>
                  <a:lnTo>
                    <a:pt x="309422" y="103924"/>
                  </a:lnTo>
                  <a:lnTo>
                    <a:pt x="232892" y="103924"/>
                  </a:lnTo>
                  <a:lnTo>
                    <a:pt x="322656" y="332079"/>
                  </a:lnTo>
                  <a:lnTo>
                    <a:pt x="400113" y="332079"/>
                  </a:lnTo>
                  <a:lnTo>
                    <a:pt x="489877" y="103924"/>
                  </a:lnTo>
                  <a:close/>
                </a:path>
                <a:path w="1263650" h="337820">
                  <a:moveTo>
                    <a:pt x="574916" y="103911"/>
                  </a:moveTo>
                  <a:lnTo>
                    <a:pt x="502170" y="103911"/>
                  </a:lnTo>
                  <a:lnTo>
                    <a:pt x="502170" y="332079"/>
                  </a:lnTo>
                  <a:lnTo>
                    <a:pt x="574916" y="332079"/>
                  </a:lnTo>
                  <a:lnTo>
                    <a:pt x="574916" y="103911"/>
                  </a:lnTo>
                  <a:close/>
                </a:path>
                <a:path w="1263650" h="337820">
                  <a:moveTo>
                    <a:pt x="580580" y="41567"/>
                  </a:moveTo>
                  <a:lnTo>
                    <a:pt x="577265" y="25298"/>
                  </a:lnTo>
                  <a:lnTo>
                    <a:pt x="568236" y="12103"/>
                  </a:lnTo>
                  <a:lnTo>
                    <a:pt x="554875" y="3238"/>
                  </a:lnTo>
                  <a:lnTo>
                    <a:pt x="538530" y="0"/>
                  </a:lnTo>
                  <a:lnTo>
                    <a:pt x="522274" y="3238"/>
                  </a:lnTo>
                  <a:lnTo>
                    <a:pt x="509066" y="12103"/>
                  </a:lnTo>
                  <a:lnTo>
                    <a:pt x="500202" y="25298"/>
                  </a:lnTo>
                  <a:lnTo>
                    <a:pt x="496963" y="41567"/>
                  </a:lnTo>
                  <a:lnTo>
                    <a:pt x="500202" y="57899"/>
                  </a:lnTo>
                  <a:lnTo>
                    <a:pt x="509066" y="71259"/>
                  </a:lnTo>
                  <a:lnTo>
                    <a:pt x="522274" y="80289"/>
                  </a:lnTo>
                  <a:lnTo>
                    <a:pt x="538530" y="83604"/>
                  </a:lnTo>
                  <a:lnTo>
                    <a:pt x="554875" y="80289"/>
                  </a:lnTo>
                  <a:lnTo>
                    <a:pt x="568236" y="71259"/>
                  </a:lnTo>
                  <a:lnTo>
                    <a:pt x="577265" y="57899"/>
                  </a:lnTo>
                  <a:lnTo>
                    <a:pt x="580580" y="41567"/>
                  </a:lnTo>
                  <a:close/>
                </a:path>
                <a:path w="1263650" h="337820">
                  <a:moveTo>
                    <a:pt x="978331" y="166738"/>
                  </a:moveTo>
                  <a:lnTo>
                    <a:pt x="973543" y="136309"/>
                  </a:lnTo>
                  <a:lnTo>
                    <a:pt x="959853" y="114960"/>
                  </a:lnTo>
                  <a:lnTo>
                    <a:pt x="938276" y="102374"/>
                  </a:lnTo>
                  <a:lnTo>
                    <a:pt x="909840" y="98247"/>
                  </a:lnTo>
                  <a:lnTo>
                    <a:pt x="884224" y="101803"/>
                  </a:lnTo>
                  <a:lnTo>
                    <a:pt x="861885" y="111112"/>
                  </a:lnTo>
                  <a:lnTo>
                    <a:pt x="843800" y="124155"/>
                  </a:lnTo>
                  <a:lnTo>
                    <a:pt x="830935" y="138874"/>
                  </a:lnTo>
                  <a:lnTo>
                    <a:pt x="821499" y="121170"/>
                  </a:lnTo>
                  <a:lnTo>
                    <a:pt x="807440" y="108458"/>
                  </a:lnTo>
                  <a:lnTo>
                    <a:pt x="788962" y="100812"/>
                  </a:lnTo>
                  <a:lnTo>
                    <a:pt x="766229" y="98247"/>
                  </a:lnTo>
                  <a:lnTo>
                    <a:pt x="740740" y="101625"/>
                  </a:lnTo>
                  <a:lnTo>
                    <a:pt x="718934" y="110058"/>
                  </a:lnTo>
                  <a:lnTo>
                    <a:pt x="701992" y="120967"/>
                  </a:lnTo>
                  <a:lnTo>
                    <a:pt x="691108" y="131787"/>
                  </a:lnTo>
                  <a:lnTo>
                    <a:pt x="691108" y="103924"/>
                  </a:lnTo>
                  <a:lnTo>
                    <a:pt x="618375" y="103924"/>
                  </a:lnTo>
                  <a:lnTo>
                    <a:pt x="618375" y="332079"/>
                  </a:lnTo>
                  <a:lnTo>
                    <a:pt x="691108" y="332079"/>
                  </a:lnTo>
                  <a:lnTo>
                    <a:pt x="691108" y="184696"/>
                  </a:lnTo>
                  <a:lnTo>
                    <a:pt x="697928" y="177241"/>
                  </a:lnTo>
                  <a:lnTo>
                    <a:pt x="707059" y="170053"/>
                  </a:lnTo>
                  <a:lnTo>
                    <a:pt x="718489" y="164630"/>
                  </a:lnTo>
                  <a:lnTo>
                    <a:pt x="732218" y="162496"/>
                  </a:lnTo>
                  <a:lnTo>
                    <a:pt x="746036" y="164833"/>
                  </a:lnTo>
                  <a:lnTo>
                    <a:pt x="755243" y="171284"/>
                  </a:lnTo>
                  <a:lnTo>
                    <a:pt x="760387" y="181025"/>
                  </a:lnTo>
                  <a:lnTo>
                    <a:pt x="761974" y="193192"/>
                  </a:lnTo>
                  <a:lnTo>
                    <a:pt x="761974" y="332079"/>
                  </a:lnTo>
                  <a:lnTo>
                    <a:pt x="834720" y="332079"/>
                  </a:lnTo>
                  <a:lnTo>
                    <a:pt x="834720" y="184696"/>
                  </a:lnTo>
                  <a:lnTo>
                    <a:pt x="841336" y="177241"/>
                  </a:lnTo>
                  <a:lnTo>
                    <a:pt x="850493" y="170053"/>
                  </a:lnTo>
                  <a:lnTo>
                    <a:pt x="862025" y="164630"/>
                  </a:lnTo>
                  <a:lnTo>
                    <a:pt x="875830" y="162496"/>
                  </a:lnTo>
                  <a:lnTo>
                    <a:pt x="889711" y="164833"/>
                  </a:lnTo>
                  <a:lnTo>
                    <a:pt x="899083" y="171284"/>
                  </a:lnTo>
                  <a:lnTo>
                    <a:pt x="904392" y="181025"/>
                  </a:lnTo>
                  <a:lnTo>
                    <a:pt x="906056" y="193192"/>
                  </a:lnTo>
                  <a:lnTo>
                    <a:pt x="906056" y="332079"/>
                  </a:lnTo>
                  <a:lnTo>
                    <a:pt x="978331" y="332079"/>
                  </a:lnTo>
                  <a:lnTo>
                    <a:pt x="978331" y="166738"/>
                  </a:lnTo>
                  <a:close/>
                </a:path>
                <a:path w="1263650" h="337820">
                  <a:moveTo>
                    <a:pt x="1263205" y="217754"/>
                  </a:moveTo>
                  <a:lnTo>
                    <a:pt x="1255522" y="167601"/>
                  </a:lnTo>
                  <a:lnTo>
                    <a:pt x="1252639" y="162496"/>
                  </a:lnTo>
                  <a:lnTo>
                    <a:pt x="1234795" y="130848"/>
                  </a:lnTo>
                  <a:lnTo>
                    <a:pt x="1234325" y="130022"/>
                  </a:lnTo>
                  <a:lnTo>
                    <a:pt x="1202423" y="106426"/>
                  </a:lnTo>
                  <a:lnTo>
                    <a:pt x="1189037" y="103682"/>
                  </a:lnTo>
                  <a:lnTo>
                    <a:pt x="1189037" y="217754"/>
                  </a:lnTo>
                  <a:lnTo>
                    <a:pt x="1185189" y="241020"/>
                  </a:lnTo>
                  <a:lnTo>
                    <a:pt x="1174572" y="258559"/>
                  </a:lnTo>
                  <a:lnTo>
                    <a:pt x="1158544" y="269646"/>
                  </a:lnTo>
                  <a:lnTo>
                    <a:pt x="1138491" y="273507"/>
                  </a:lnTo>
                  <a:lnTo>
                    <a:pt x="1126388" y="272059"/>
                  </a:lnTo>
                  <a:lnTo>
                    <a:pt x="1114285" y="267957"/>
                  </a:lnTo>
                  <a:lnTo>
                    <a:pt x="1103414" y="261543"/>
                  </a:lnTo>
                  <a:lnTo>
                    <a:pt x="1095032" y="253199"/>
                  </a:lnTo>
                  <a:lnTo>
                    <a:pt x="1095032" y="183273"/>
                  </a:lnTo>
                  <a:lnTo>
                    <a:pt x="1103414" y="174840"/>
                  </a:lnTo>
                  <a:lnTo>
                    <a:pt x="1114285" y="168275"/>
                  </a:lnTo>
                  <a:lnTo>
                    <a:pt x="1126388" y="164020"/>
                  </a:lnTo>
                  <a:lnTo>
                    <a:pt x="1138491" y="162496"/>
                  </a:lnTo>
                  <a:lnTo>
                    <a:pt x="1158544" y="166357"/>
                  </a:lnTo>
                  <a:lnTo>
                    <a:pt x="1174572" y="177380"/>
                  </a:lnTo>
                  <a:lnTo>
                    <a:pt x="1185189" y="194779"/>
                  </a:lnTo>
                  <a:lnTo>
                    <a:pt x="1189037" y="217754"/>
                  </a:lnTo>
                  <a:lnTo>
                    <a:pt x="1189037" y="103682"/>
                  </a:lnTo>
                  <a:lnTo>
                    <a:pt x="1162596" y="98247"/>
                  </a:lnTo>
                  <a:lnTo>
                    <a:pt x="1144003" y="100152"/>
                  </a:lnTo>
                  <a:lnTo>
                    <a:pt x="1126159" y="106045"/>
                  </a:lnTo>
                  <a:lnTo>
                    <a:pt x="1109637" y="116179"/>
                  </a:lnTo>
                  <a:lnTo>
                    <a:pt x="1095032" y="130848"/>
                  </a:lnTo>
                  <a:lnTo>
                    <a:pt x="1095032" y="16992"/>
                  </a:lnTo>
                  <a:lnTo>
                    <a:pt x="1022286" y="16992"/>
                  </a:lnTo>
                  <a:lnTo>
                    <a:pt x="1022286" y="332092"/>
                  </a:lnTo>
                  <a:lnTo>
                    <a:pt x="1095032" y="332092"/>
                  </a:lnTo>
                  <a:lnTo>
                    <a:pt x="1095032" y="305612"/>
                  </a:lnTo>
                  <a:lnTo>
                    <a:pt x="1109980" y="319811"/>
                  </a:lnTo>
                  <a:lnTo>
                    <a:pt x="1126337" y="329844"/>
                  </a:lnTo>
                  <a:lnTo>
                    <a:pt x="1143927" y="335788"/>
                  </a:lnTo>
                  <a:lnTo>
                    <a:pt x="1162596" y="337756"/>
                  </a:lnTo>
                  <a:lnTo>
                    <a:pt x="1202029" y="329895"/>
                  </a:lnTo>
                  <a:lnTo>
                    <a:pt x="1233970" y="306806"/>
                  </a:lnTo>
                  <a:lnTo>
                    <a:pt x="1234655" y="305612"/>
                  </a:lnTo>
                  <a:lnTo>
                    <a:pt x="1252931" y="273507"/>
                  </a:lnTo>
                  <a:lnTo>
                    <a:pt x="1255382" y="269189"/>
                  </a:lnTo>
                  <a:lnTo>
                    <a:pt x="1263205" y="217754"/>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pic>
          <p:nvPicPr>
            <p:cNvPr id="4" name="object 4"/>
            <p:cNvPicPr/>
            <p:nvPr/>
          </p:nvPicPr>
          <p:blipFill>
            <a:blip r:embed="rId2" cstate="print"/>
            <a:stretch>
              <a:fillRect/>
            </a:stretch>
          </p:blipFill>
          <p:spPr>
            <a:xfrm>
              <a:off x="2241366" y="10254731"/>
              <a:ext cx="467192" cy="239504"/>
            </a:xfrm>
            <a:prstGeom prst="rect">
              <a:avLst/>
            </a:prstGeom>
          </p:spPr>
        </p:pic>
        <p:pic>
          <p:nvPicPr>
            <p:cNvPr id="5" name="object 5"/>
            <p:cNvPicPr/>
            <p:nvPr/>
          </p:nvPicPr>
          <p:blipFill>
            <a:blip r:embed="rId3" cstate="print"/>
            <a:stretch>
              <a:fillRect/>
            </a:stretch>
          </p:blipFill>
          <p:spPr>
            <a:xfrm>
              <a:off x="1460942" y="10156476"/>
              <a:ext cx="83620" cy="83610"/>
            </a:xfrm>
            <a:prstGeom prst="rect">
              <a:avLst/>
            </a:prstGeom>
          </p:spPr>
        </p:pic>
      </p:grpSp>
      <p:sp>
        <p:nvSpPr>
          <p:cNvPr id="6" name="object 6"/>
          <p:cNvSpPr/>
          <p:nvPr/>
        </p:nvSpPr>
        <p:spPr>
          <a:xfrm>
            <a:off x="579367" y="6086505"/>
            <a:ext cx="1066629" cy="44667"/>
          </a:xfrm>
          <a:custGeom>
            <a:avLst/>
            <a:gdLst/>
            <a:ahLst/>
            <a:cxnLst/>
            <a:rect l="l" t="t" r="r" b="b"/>
            <a:pathLst>
              <a:path w="1758950" h="73659">
                <a:moveTo>
                  <a:pt x="1758490" y="0"/>
                </a:moveTo>
                <a:lnTo>
                  <a:pt x="0" y="0"/>
                </a:lnTo>
                <a:lnTo>
                  <a:pt x="0" y="73275"/>
                </a:lnTo>
                <a:lnTo>
                  <a:pt x="1758490" y="73275"/>
                </a:lnTo>
                <a:lnTo>
                  <a:pt x="1758490" y="0"/>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sp>
        <p:nvSpPr>
          <p:cNvPr id="7" name="object 7"/>
          <p:cNvSpPr/>
          <p:nvPr/>
        </p:nvSpPr>
        <p:spPr>
          <a:xfrm>
            <a:off x="1784742" y="6023403"/>
            <a:ext cx="9839169" cy="340397"/>
          </a:xfrm>
          <a:custGeom>
            <a:avLst/>
            <a:gdLst/>
            <a:ahLst/>
            <a:cxnLst/>
            <a:rect l="l" t="t" r="r" b="b"/>
            <a:pathLst>
              <a:path w="16225519" h="561340">
                <a:moveTo>
                  <a:pt x="14299271" y="0"/>
                </a:moveTo>
                <a:lnTo>
                  <a:pt x="13933408" y="266201"/>
                </a:lnTo>
                <a:lnTo>
                  <a:pt x="14042399" y="266201"/>
                </a:lnTo>
                <a:lnTo>
                  <a:pt x="14046043" y="536412"/>
                </a:lnTo>
                <a:lnTo>
                  <a:pt x="13952213" y="536412"/>
                </a:lnTo>
                <a:lnTo>
                  <a:pt x="13951323" y="331790"/>
                </a:lnTo>
                <a:lnTo>
                  <a:pt x="13670997" y="331790"/>
                </a:lnTo>
                <a:lnTo>
                  <a:pt x="13671007" y="536465"/>
                </a:lnTo>
                <a:lnTo>
                  <a:pt x="13616381" y="536465"/>
                </a:lnTo>
                <a:lnTo>
                  <a:pt x="13615859" y="488436"/>
                </a:lnTo>
                <a:lnTo>
                  <a:pt x="13615712" y="440314"/>
                </a:lnTo>
                <a:lnTo>
                  <a:pt x="13615846" y="392122"/>
                </a:lnTo>
                <a:lnTo>
                  <a:pt x="13617340" y="193993"/>
                </a:lnTo>
                <a:lnTo>
                  <a:pt x="13617448" y="143243"/>
                </a:lnTo>
                <a:lnTo>
                  <a:pt x="13617231" y="92576"/>
                </a:lnTo>
                <a:lnTo>
                  <a:pt x="13616360" y="29800"/>
                </a:lnTo>
                <a:lnTo>
                  <a:pt x="13277438" y="29800"/>
                </a:lnTo>
                <a:lnTo>
                  <a:pt x="13277438" y="392448"/>
                </a:lnTo>
                <a:lnTo>
                  <a:pt x="13115789" y="151283"/>
                </a:lnTo>
                <a:lnTo>
                  <a:pt x="13026085" y="282839"/>
                </a:lnTo>
                <a:lnTo>
                  <a:pt x="13025948" y="258222"/>
                </a:lnTo>
                <a:lnTo>
                  <a:pt x="12947291" y="258222"/>
                </a:lnTo>
                <a:lnTo>
                  <a:pt x="12947291" y="391056"/>
                </a:lnTo>
                <a:lnTo>
                  <a:pt x="12843881" y="536465"/>
                </a:lnTo>
                <a:lnTo>
                  <a:pt x="0" y="536465"/>
                </a:lnTo>
                <a:lnTo>
                  <a:pt x="0" y="561197"/>
                </a:lnTo>
                <a:lnTo>
                  <a:pt x="12856676" y="561197"/>
                </a:lnTo>
                <a:lnTo>
                  <a:pt x="12972023" y="399003"/>
                </a:lnTo>
                <a:lnTo>
                  <a:pt x="12972023" y="283059"/>
                </a:lnTo>
                <a:lnTo>
                  <a:pt x="13001352" y="283059"/>
                </a:lnTo>
                <a:lnTo>
                  <a:pt x="13001782" y="362470"/>
                </a:lnTo>
                <a:lnTo>
                  <a:pt x="13115632" y="195501"/>
                </a:lnTo>
                <a:lnTo>
                  <a:pt x="13302265" y="473943"/>
                </a:lnTo>
                <a:lnTo>
                  <a:pt x="13302265" y="54637"/>
                </a:lnTo>
                <a:lnTo>
                  <a:pt x="13592046" y="54637"/>
                </a:lnTo>
                <a:lnTo>
                  <a:pt x="13592568" y="102653"/>
                </a:lnTo>
                <a:lnTo>
                  <a:pt x="13592715" y="150763"/>
                </a:lnTo>
                <a:lnTo>
                  <a:pt x="13592581" y="198944"/>
                </a:lnTo>
                <a:lnTo>
                  <a:pt x="13591087" y="397053"/>
                </a:lnTo>
                <a:lnTo>
                  <a:pt x="13590979" y="447799"/>
                </a:lnTo>
                <a:lnTo>
                  <a:pt x="13591196" y="498463"/>
                </a:lnTo>
                <a:lnTo>
                  <a:pt x="13592067" y="561197"/>
                </a:lnTo>
                <a:lnTo>
                  <a:pt x="13695740" y="561197"/>
                </a:lnTo>
                <a:lnTo>
                  <a:pt x="13695740" y="356627"/>
                </a:lnTo>
                <a:lnTo>
                  <a:pt x="13926696" y="356627"/>
                </a:lnTo>
                <a:lnTo>
                  <a:pt x="13927586" y="561249"/>
                </a:lnTo>
                <a:lnTo>
                  <a:pt x="14071110" y="561249"/>
                </a:lnTo>
                <a:lnTo>
                  <a:pt x="14066807" y="241364"/>
                </a:lnTo>
                <a:lnTo>
                  <a:pt x="14009678" y="241364"/>
                </a:lnTo>
                <a:lnTo>
                  <a:pt x="14299397" y="30574"/>
                </a:lnTo>
                <a:lnTo>
                  <a:pt x="14591974" y="241364"/>
                </a:lnTo>
                <a:lnTo>
                  <a:pt x="14534457" y="241364"/>
                </a:lnTo>
                <a:lnTo>
                  <a:pt x="14534457" y="561249"/>
                </a:lnTo>
                <a:lnTo>
                  <a:pt x="14875170" y="561218"/>
                </a:lnTo>
                <a:lnTo>
                  <a:pt x="14877913" y="536444"/>
                </a:lnTo>
                <a:lnTo>
                  <a:pt x="14885462" y="458331"/>
                </a:lnTo>
                <a:lnTo>
                  <a:pt x="14863139" y="465116"/>
                </a:lnTo>
                <a:lnTo>
                  <a:pt x="14858123" y="466226"/>
                </a:lnTo>
                <a:lnTo>
                  <a:pt x="14847778" y="467734"/>
                </a:lnTo>
                <a:lnTo>
                  <a:pt x="14842480" y="468111"/>
                </a:lnTo>
                <a:lnTo>
                  <a:pt x="14836961" y="468111"/>
                </a:lnTo>
                <a:lnTo>
                  <a:pt x="14793465" y="458799"/>
                </a:lnTo>
                <a:lnTo>
                  <a:pt x="14763033" y="427620"/>
                </a:lnTo>
                <a:lnTo>
                  <a:pt x="14761613" y="418081"/>
                </a:lnTo>
                <a:lnTo>
                  <a:pt x="14761613" y="409851"/>
                </a:lnTo>
                <a:lnTo>
                  <a:pt x="14788341" y="380021"/>
                </a:lnTo>
                <a:lnTo>
                  <a:pt x="14814156" y="368302"/>
                </a:lnTo>
                <a:lnTo>
                  <a:pt x="14794900" y="351518"/>
                </a:lnTo>
                <a:lnTo>
                  <a:pt x="14791361" y="347130"/>
                </a:lnTo>
                <a:lnTo>
                  <a:pt x="14786942" y="338293"/>
                </a:lnTo>
                <a:lnTo>
                  <a:pt x="14785811" y="333780"/>
                </a:lnTo>
                <a:lnTo>
                  <a:pt x="14785811" y="329037"/>
                </a:lnTo>
                <a:lnTo>
                  <a:pt x="14811633" y="294401"/>
                </a:lnTo>
                <a:lnTo>
                  <a:pt x="14872353" y="283802"/>
                </a:lnTo>
                <a:lnTo>
                  <a:pt x="14853652" y="260892"/>
                </a:lnTo>
                <a:lnTo>
                  <a:pt x="14851118" y="256536"/>
                </a:lnTo>
                <a:lnTo>
                  <a:pt x="14847799" y="247542"/>
                </a:lnTo>
                <a:lnTo>
                  <a:pt x="14846930" y="242893"/>
                </a:lnTo>
                <a:lnTo>
                  <a:pt x="14846930" y="238066"/>
                </a:lnTo>
                <a:lnTo>
                  <a:pt x="14864112" y="204004"/>
                </a:lnTo>
                <a:lnTo>
                  <a:pt x="14908551" y="188863"/>
                </a:lnTo>
                <a:lnTo>
                  <a:pt x="14921294" y="189914"/>
                </a:lnTo>
                <a:lnTo>
                  <a:pt x="14960143" y="211196"/>
                </a:lnTo>
                <a:lnTo>
                  <a:pt x="14970161" y="238066"/>
                </a:lnTo>
                <a:lnTo>
                  <a:pt x="14970161" y="244034"/>
                </a:lnTo>
                <a:lnTo>
                  <a:pt x="14968832" y="249730"/>
                </a:lnTo>
                <a:lnTo>
                  <a:pt x="14963827" y="260578"/>
                </a:lnTo>
                <a:lnTo>
                  <a:pt x="14959963" y="265740"/>
                </a:lnTo>
                <a:lnTo>
                  <a:pt x="14930602" y="292828"/>
                </a:lnTo>
                <a:lnTo>
                  <a:pt x="14966947" y="291624"/>
                </a:lnTo>
                <a:lnTo>
                  <a:pt x="14964999" y="291676"/>
                </a:lnTo>
                <a:lnTo>
                  <a:pt x="14967355" y="291676"/>
                </a:lnTo>
                <a:lnTo>
                  <a:pt x="14981429" y="292663"/>
                </a:lnTo>
                <a:lnTo>
                  <a:pt x="15023878" y="312322"/>
                </a:lnTo>
                <a:lnTo>
                  <a:pt x="15034400" y="335801"/>
                </a:lnTo>
                <a:lnTo>
                  <a:pt x="15034400" y="340942"/>
                </a:lnTo>
                <a:lnTo>
                  <a:pt x="15033008" y="345884"/>
                </a:lnTo>
                <a:lnTo>
                  <a:pt x="15027668" y="355580"/>
                </a:lnTo>
                <a:lnTo>
                  <a:pt x="15023427" y="360303"/>
                </a:lnTo>
                <a:lnTo>
                  <a:pt x="15001689" y="376983"/>
                </a:lnTo>
                <a:lnTo>
                  <a:pt x="15020526" y="385537"/>
                </a:lnTo>
                <a:lnTo>
                  <a:pt x="15049992" y="414919"/>
                </a:lnTo>
                <a:lnTo>
                  <a:pt x="15049992" y="421934"/>
                </a:lnTo>
                <a:lnTo>
                  <a:pt x="15021799" y="457758"/>
                </a:lnTo>
                <a:lnTo>
                  <a:pt x="14982946" y="466059"/>
                </a:lnTo>
                <a:lnTo>
                  <a:pt x="14977240" y="466059"/>
                </a:lnTo>
                <a:lnTo>
                  <a:pt x="14971795" y="465598"/>
                </a:lnTo>
                <a:lnTo>
                  <a:pt x="14961418" y="463860"/>
                </a:lnTo>
                <a:lnTo>
                  <a:pt x="14956350" y="462530"/>
                </a:lnTo>
                <a:lnTo>
                  <a:pt x="14932634" y="454059"/>
                </a:lnTo>
                <a:lnTo>
                  <a:pt x="14942550" y="536444"/>
                </a:lnTo>
                <a:lnTo>
                  <a:pt x="14946246" y="561218"/>
                </a:lnTo>
                <a:lnTo>
                  <a:pt x="15210929" y="561197"/>
                </a:lnTo>
                <a:lnTo>
                  <a:pt x="15208646" y="354313"/>
                </a:lnTo>
                <a:lnTo>
                  <a:pt x="15523014" y="291205"/>
                </a:lnTo>
                <a:lnTo>
                  <a:pt x="15811612" y="58123"/>
                </a:lnTo>
                <a:lnTo>
                  <a:pt x="16071552" y="267269"/>
                </a:lnTo>
                <a:lnTo>
                  <a:pt x="16032161" y="267269"/>
                </a:lnTo>
                <a:lnTo>
                  <a:pt x="16032161" y="561249"/>
                </a:lnTo>
                <a:lnTo>
                  <a:pt x="16225422" y="561249"/>
                </a:lnTo>
                <a:lnTo>
                  <a:pt x="16225422" y="536412"/>
                </a:lnTo>
                <a:lnTo>
                  <a:pt x="16056987" y="536412"/>
                </a:lnTo>
                <a:lnTo>
                  <a:pt x="16056987" y="292106"/>
                </a:lnTo>
                <a:lnTo>
                  <a:pt x="16141927" y="292106"/>
                </a:lnTo>
                <a:lnTo>
                  <a:pt x="15811591" y="26313"/>
                </a:lnTo>
                <a:lnTo>
                  <a:pt x="15512114" y="268169"/>
                </a:lnTo>
                <a:lnTo>
                  <a:pt x="15183684" y="334105"/>
                </a:lnTo>
                <a:lnTo>
                  <a:pt x="15185914" y="536465"/>
                </a:lnTo>
                <a:lnTo>
                  <a:pt x="14967533" y="536444"/>
                </a:lnTo>
                <a:lnTo>
                  <a:pt x="14961837" y="489053"/>
                </a:lnTo>
                <a:lnTo>
                  <a:pt x="14969219" y="490299"/>
                </a:lnTo>
                <a:lnTo>
                  <a:pt x="14976046" y="490885"/>
                </a:lnTo>
                <a:lnTo>
                  <a:pt x="14982946" y="490885"/>
                </a:lnTo>
                <a:lnTo>
                  <a:pt x="15000895" y="489575"/>
                </a:lnTo>
                <a:lnTo>
                  <a:pt x="15046306" y="471996"/>
                </a:lnTo>
                <a:lnTo>
                  <a:pt x="15072841" y="436369"/>
                </a:lnTo>
                <a:lnTo>
                  <a:pt x="15074818" y="421934"/>
                </a:lnTo>
                <a:lnTo>
                  <a:pt x="15073995" y="412601"/>
                </a:lnTo>
                <a:lnTo>
                  <a:pt x="15052421" y="376187"/>
                </a:lnTo>
                <a:lnTo>
                  <a:pt x="15045981" y="371643"/>
                </a:lnTo>
                <a:lnTo>
                  <a:pt x="15048358" y="368700"/>
                </a:lnTo>
                <a:lnTo>
                  <a:pt x="15059227" y="335801"/>
                </a:lnTo>
                <a:lnTo>
                  <a:pt x="15057248" y="321364"/>
                </a:lnTo>
                <a:lnTo>
                  <a:pt x="15030715" y="285729"/>
                </a:lnTo>
                <a:lnTo>
                  <a:pt x="14987376" y="268483"/>
                </a:lnTo>
                <a:lnTo>
                  <a:pt x="14991525" y="258851"/>
                </a:lnTo>
                <a:lnTo>
                  <a:pt x="14993425" y="252120"/>
                </a:lnTo>
                <a:lnTo>
                  <a:pt x="14994591" y="245181"/>
                </a:lnTo>
                <a:lnTo>
                  <a:pt x="14994988" y="238066"/>
                </a:lnTo>
                <a:lnTo>
                  <a:pt x="14993171" y="222872"/>
                </a:lnTo>
                <a:lnTo>
                  <a:pt x="14968790" y="184989"/>
                </a:lnTo>
                <a:lnTo>
                  <a:pt x="14925636" y="165490"/>
                </a:lnTo>
                <a:lnTo>
                  <a:pt x="14908551" y="164036"/>
                </a:lnTo>
                <a:lnTo>
                  <a:pt x="14891459" y="165490"/>
                </a:lnTo>
                <a:lnTo>
                  <a:pt x="14848301" y="184989"/>
                </a:lnTo>
                <a:lnTo>
                  <a:pt x="14823920" y="222872"/>
                </a:lnTo>
                <a:lnTo>
                  <a:pt x="14822103" y="238066"/>
                </a:lnTo>
                <a:lnTo>
                  <a:pt x="14822103" y="245824"/>
                </a:lnTo>
                <a:lnTo>
                  <a:pt x="14823517" y="253343"/>
                </a:lnTo>
                <a:lnTo>
                  <a:pt x="14827077" y="262850"/>
                </a:lnTo>
                <a:lnTo>
                  <a:pt x="14815880" y="265883"/>
                </a:lnTo>
                <a:lnTo>
                  <a:pt x="14776242" y="290791"/>
                </a:lnTo>
                <a:lnTo>
                  <a:pt x="14760985" y="329037"/>
                </a:lnTo>
                <a:lnTo>
                  <a:pt x="14760985" y="337602"/>
                </a:lnTo>
                <a:lnTo>
                  <a:pt x="14763079" y="345842"/>
                </a:lnTo>
                <a:lnTo>
                  <a:pt x="14768251" y="356188"/>
                </a:lnTo>
                <a:lnTo>
                  <a:pt x="14769801" y="358774"/>
                </a:lnTo>
                <a:lnTo>
                  <a:pt x="14771539" y="361266"/>
                </a:lnTo>
                <a:lnTo>
                  <a:pt x="14765584" y="365421"/>
                </a:lnTo>
                <a:lnTo>
                  <a:pt x="14740405" y="397963"/>
                </a:lnTo>
                <a:lnTo>
                  <a:pt x="14736776" y="418081"/>
                </a:lnTo>
                <a:lnTo>
                  <a:pt x="14738923" y="433703"/>
                </a:lnTo>
                <a:lnTo>
                  <a:pt x="14767728" y="472320"/>
                </a:lnTo>
                <a:lnTo>
                  <a:pt x="14817340" y="491517"/>
                </a:lnTo>
                <a:lnTo>
                  <a:pt x="14836961" y="492948"/>
                </a:lnTo>
                <a:lnTo>
                  <a:pt x="14843485" y="492948"/>
                </a:lnTo>
                <a:lnTo>
                  <a:pt x="14849956" y="492456"/>
                </a:lnTo>
                <a:lnTo>
                  <a:pt x="14857411" y="491377"/>
                </a:lnTo>
                <a:lnTo>
                  <a:pt x="14853055" y="536433"/>
                </a:lnTo>
                <a:lnTo>
                  <a:pt x="14559284" y="536412"/>
                </a:lnTo>
                <a:lnTo>
                  <a:pt x="14559284" y="266201"/>
                </a:lnTo>
                <a:lnTo>
                  <a:pt x="14668757" y="266201"/>
                </a:lnTo>
                <a:lnTo>
                  <a:pt x="14299271" y="0"/>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grpSp>
        <p:nvGrpSpPr>
          <p:cNvPr id="8" name="object 8"/>
          <p:cNvGrpSpPr/>
          <p:nvPr/>
        </p:nvGrpSpPr>
        <p:grpSpPr>
          <a:xfrm>
            <a:off x="935555" y="678970"/>
            <a:ext cx="694656" cy="887574"/>
            <a:chOff x="1542094" y="1119671"/>
            <a:chExt cx="1145540" cy="1463675"/>
          </a:xfrm>
        </p:grpSpPr>
        <p:pic>
          <p:nvPicPr>
            <p:cNvPr id="9" name="object 9"/>
            <p:cNvPicPr/>
            <p:nvPr/>
          </p:nvPicPr>
          <p:blipFill>
            <a:blip r:embed="rId4" cstate="print"/>
            <a:stretch>
              <a:fillRect/>
            </a:stretch>
          </p:blipFill>
          <p:spPr>
            <a:xfrm>
              <a:off x="1542099" y="1866309"/>
              <a:ext cx="1145504" cy="716847"/>
            </a:xfrm>
            <a:prstGeom prst="rect">
              <a:avLst/>
            </a:prstGeom>
          </p:spPr>
        </p:pic>
        <p:sp>
          <p:nvSpPr>
            <p:cNvPr id="10" name="object 10"/>
            <p:cNvSpPr/>
            <p:nvPr/>
          </p:nvSpPr>
          <p:spPr>
            <a:xfrm>
              <a:off x="1542094" y="1119671"/>
              <a:ext cx="1145540" cy="716915"/>
            </a:xfrm>
            <a:custGeom>
              <a:avLst/>
              <a:gdLst/>
              <a:ahLst/>
              <a:cxnLst/>
              <a:rect l="l" t="t" r="r" b="b"/>
              <a:pathLst>
                <a:path w="1145539" h="716914">
                  <a:moveTo>
                    <a:pt x="419107" y="0"/>
                  </a:moveTo>
                  <a:lnTo>
                    <a:pt x="377394" y="7168"/>
                  </a:lnTo>
                  <a:lnTo>
                    <a:pt x="341613" y="27020"/>
                  </a:lnTo>
                  <a:lnTo>
                    <a:pt x="314245" y="57072"/>
                  </a:lnTo>
                  <a:lnTo>
                    <a:pt x="297771" y="94845"/>
                  </a:lnTo>
                  <a:lnTo>
                    <a:pt x="263196" y="102404"/>
                  </a:lnTo>
                  <a:lnTo>
                    <a:pt x="201620" y="133100"/>
                  </a:lnTo>
                  <a:lnTo>
                    <a:pt x="170156" y="160721"/>
                  </a:lnTo>
                  <a:lnTo>
                    <a:pt x="167659" y="163586"/>
                  </a:lnTo>
                  <a:lnTo>
                    <a:pt x="68741" y="273509"/>
                  </a:lnTo>
                  <a:lnTo>
                    <a:pt x="39239" y="313051"/>
                  </a:lnTo>
                  <a:lnTo>
                    <a:pt x="17694" y="356312"/>
                  </a:lnTo>
                  <a:lnTo>
                    <a:pt x="4487" y="402744"/>
                  </a:lnTo>
                  <a:lnTo>
                    <a:pt x="0" y="451797"/>
                  </a:lnTo>
                  <a:lnTo>
                    <a:pt x="4273" y="499424"/>
                  </a:lnTo>
                  <a:lnTo>
                    <a:pt x="16592" y="544258"/>
                  </a:lnTo>
                  <a:lnTo>
                    <a:pt x="36206" y="585548"/>
                  </a:lnTo>
                  <a:lnTo>
                    <a:pt x="62365" y="622544"/>
                  </a:lnTo>
                  <a:lnTo>
                    <a:pt x="94319" y="654496"/>
                  </a:lnTo>
                  <a:lnTo>
                    <a:pt x="131317" y="680654"/>
                  </a:lnTo>
                  <a:lnTo>
                    <a:pt x="172608" y="700267"/>
                  </a:lnTo>
                  <a:lnTo>
                    <a:pt x="217443" y="712585"/>
                  </a:lnTo>
                  <a:lnTo>
                    <a:pt x="265070" y="716857"/>
                  </a:lnTo>
                  <a:lnTo>
                    <a:pt x="315216" y="712095"/>
                  </a:lnTo>
                  <a:lnTo>
                    <a:pt x="362315" y="698388"/>
                  </a:lnTo>
                  <a:lnTo>
                    <a:pt x="405434" y="676604"/>
                  </a:lnTo>
                  <a:lnTo>
                    <a:pt x="443640" y="647611"/>
                  </a:lnTo>
                  <a:lnTo>
                    <a:pt x="467422" y="621645"/>
                  </a:lnTo>
                  <a:lnTo>
                    <a:pt x="265070" y="621645"/>
                  </a:lnTo>
                  <a:lnTo>
                    <a:pt x="219966" y="615601"/>
                  </a:lnTo>
                  <a:lnTo>
                    <a:pt x="179468" y="598538"/>
                  </a:lnTo>
                  <a:lnTo>
                    <a:pt x="145180" y="572059"/>
                  </a:lnTo>
                  <a:lnTo>
                    <a:pt x="118703" y="537768"/>
                  </a:lnTo>
                  <a:lnTo>
                    <a:pt x="101642" y="497269"/>
                  </a:lnTo>
                  <a:lnTo>
                    <a:pt x="95612" y="452261"/>
                  </a:lnTo>
                  <a:lnTo>
                    <a:pt x="95648" y="451797"/>
                  </a:lnTo>
                  <a:lnTo>
                    <a:pt x="101642" y="407060"/>
                  </a:lnTo>
                  <a:lnTo>
                    <a:pt x="118703" y="366565"/>
                  </a:lnTo>
                  <a:lnTo>
                    <a:pt x="145180" y="332279"/>
                  </a:lnTo>
                  <a:lnTo>
                    <a:pt x="179468" y="305805"/>
                  </a:lnTo>
                  <a:lnTo>
                    <a:pt x="219966" y="288745"/>
                  </a:lnTo>
                  <a:lnTo>
                    <a:pt x="265070" y="282703"/>
                  </a:lnTo>
                  <a:lnTo>
                    <a:pt x="1083631" y="282703"/>
                  </a:lnTo>
                  <a:lnTo>
                    <a:pt x="1076763" y="273509"/>
                  </a:lnTo>
                  <a:lnTo>
                    <a:pt x="985157" y="171680"/>
                  </a:lnTo>
                  <a:lnTo>
                    <a:pt x="535617" y="171680"/>
                  </a:lnTo>
                  <a:lnTo>
                    <a:pt x="539346" y="160654"/>
                  </a:lnTo>
                  <a:lnTo>
                    <a:pt x="542109" y="149347"/>
                  </a:lnTo>
                  <a:lnTo>
                    <a:pt x="543851" y="137559"/>
                  </a:lnTo>
                  <a:lnTo>
                    <a:pt x="544454" y="125357"/>
                  </a:lnTo>
                  <a:lnTo>
                    <a:pt x="534585" y="76611"/>
                  </a:lnTo>
                  <a:lnTo>
                    <a:pt x="507692" y="36759"/>
                  </a:lnTo>
                  <a:lnTo>
                    <a:pt x="467843" y="9867"/>
                  </a:lnTo>
                  <a:lnTo>
                    <a:pt x="419107" y="0"/>
                  </a:lnTo>
                  <a:close/>
                </a:path>
                <a:path w="1145539" h="716914">
                  <a:moveTo>
                    <a:pt x="729150" y="526067"/>
                  </a:moveTo>
                  <a:lnTo>
                    <a:pt x="626075" y="526067"/>
                  </a:lnTo>
                  <a:lnTo>
                    <a:pt x="643940" y="571475"/>
                  </a:lnTo>
                  <a:lnTo>
                    <a:pt x="669520" y="612279"/>
                  </a:lnTo>
                  <a:lnTo>
                    <a:pt x="701881" y="647611"/>
                  </a:lnTo>
                  <a:lnTo>
                    <a:pt x="740089" y="676604"/>
                  </a:lnTo>
                  <a:lnTo>
                    <a:pt x="783210" y="698388"/>
                  </a:lnTo>
                  <a:lnTo>
                    <a:pt x="830310" y="712095"/>
                  </a:lnTo>
                  <a:lnTo>
                    <a:pt x="880454" y="716857"/>
                  </a:lnTo>
                  <a:lnTo>
                    <a:pt x="928075" y="712585"/>
                  </a:lnTo>
                  <a:lnTo>
                    <a:pt x="972905" y="700267"/>
                  </a:lnTo>
                  <a:lnTo>
                    <a:pt x="1014193" y="680654"/>
                  </a:lnTo>
                  <a:lnTo>
                    <a:pt x="1051188" y="654496"/>
                  </a:lnTo>
                  <a:lnTo>
                    <a:pt x="1083140" y="622544"/>
                  </a:lnTo>
                  <a:lnTo>
                    <a:pt x="1083775" y="621645"/>
                  </a:lnTo>
                  <a:lnTo>
                    <a:pt x="880454" y="621645"/>
                  </a:lnTo>
                  <a:lnTo>
                    <a:pt x="835350" y="615601"/>
                  </a:lnTo>
                  <a:lnTo>
                    <a:pt x="794850" y="598538"/>
                  </a:lnTo>
                  <a:lnTo>
                    <a:pt x="760559" y="572059"/>
                  </a:lnTo>
                  <a:lnTo>
                    <a:pt x="734080" y="537768"/>
                  </a:lnTo>
                  <a:lnTo>
                    <a:pt x="729150" y="526067"/>
                  </a:lnTo>
                  <a:close/>
                </a:path>
                <a:path w="1145539" h="716914">
                  <a:moveTo>
                    <a:pt x="880454" y="282703"/>
                  </a:moveTo>
                  <a:lnTo>
                    <a:pt x="265070" y="282703"/>
                  </a:lnTo>
                  <a:lnTo>
                    <a:pt x="310166" y="288745"/>
                  </a:lnTo>
                  <a:lnTo>
                    <a:pt x="350660" y="305805"/>
                  </a:lnTo>
                  <a:lnTo>
                    <a:pt x="384947" y="332279"/>
                  </a:lnTo>
                  <a:lnTo>
                    <a:pt x="411424" y="366565"/>
                  </a:lnTo>
                  <a:lnTo>
                    <a:pt x="428487" y="407060"/>
                  </a:lnTo>
                  <a:lnTo>
                    <a:pt x="434482" y="451797"/>
                  </a:lnTo>
                  <a:lnTo>
                    <a:pt x="434518" y="452261"/>
                  </a:lnTo>
                  <a:lnTo>
                    <a:pt x="428487" y="497269"/>
                  </a:lnTo>
                  <a:lnTo>
                    <a:pt x="411424" y="537768"/>
                  </a:lnTo>
                  <a:lnTo>
                    <a:pt x="384947" y="572059"/>
                  </a:lnTo>
                  <a:lnTo>
                    <a:pt x="350660" y="598538"/>
                  </a:lnTo>
                  <a:lnTo>
                    <a:pt x="310166" y="615601"/>
                  </a:lnTo>
                  <a:lnTo>
                    <a:pt x="265070" y="621645"/>
                  </a:lnTo>
                  <a:lnTo>
                    <a:pt x="467422" y="621645"/>
                  </a:lnTo>
                  <a:lnTo>
                    <a:pt x="476001" y="612279"/>
                  </a:lnTo>
                  <a:lnTo>
                    <a:pt x="501585" y="571475"/>
                  </a:lnTo>
                  <a:lnTo>
                    <a:pt x="519460" y="526067"/>
                  </a:lnTo>
                  <a:lnTo>
                    <a:pt x="729150" y="526067"/>
                  </a:lnTo>
                  <a:lnTo>
                    <a:pt x="717017" y="497269"/>
                  </a:lnTo>
                  <a:lnTo>
                    <a:pt x="712893" y="466498"/>
                  </a:lnTo>
                  <a:lnTo>
                    <a:pt x="572757" y="466498"/>
                  </a:lnTo>
                  <a:lnTo>
                    <a:pt x="553801" y="462687"/>
                  </a:lnTo>
                  <a:lnTo>
                    <a:pt x="538253" y="452261"/>
                  </a:lnTo>
                  <a:lnTo>
                    <a:pt x="527735" y="436734"/>
                  </a:lnTo>
                  <a:lnTo>
                    <a:pt x="523868" y="417620"/>
                  </a:lnTo>
                  <a:lnTo>
                    <a:pt x="527680" y="398658"/>
                  </a:lnTo>
                  <a:lnTo>
                    <a:pt x="538107" y="383107"/>
                  </a:lnTo>
                  <a:lnTo>
                    <a:pt x="553637" y="372588"/>
                  </a:lnTo>
                  <a:lnTo>
                    <a:pt x="572757" y="368721"/>
                  </a:lnTo>
                  <a:lnTo>
                    <a:pt x="733171" y="368721"/>
                  </a:lnTo>
                  <a:lnTo>
                    <a:pt x="734080" y="366565"/>
                  </a:lnTo>
                  <a:lnTo>
                    <a:pt x="760559" y="332279"/>
                  </a:lnTo>
                  <a:lnTo>
                    <a:pt x="794850" y="305805"/>
                  </a:lnTo>
                  <a:lnTo>
                    <a:pt x="835350" y="288745"/>
                  </a:lnTo>
                  <a:lnTo>
                    <a:pt x="880454" y="282703"/>
                  </a:lnTo>
                  <a:close/>
                </a:path>
                <a:path w="1145539" h="716914">
                  <a:moveTo>
                    <a:pt x="1083631" y="282703"/>
                  </a:moveTo>
                  <a:lnTo>
                    <a:pt x="880454" y="282703"/>
                  </a:lnTo>
                  <a:lnTo>
                    <a:pt x="925559" y="288745"/>
                  </a:lnTo>
                  <a:lnTo>
                    <a:pt x="966059" y="305805"/>
                  </a:lnTo>
                  <a:lnTo>
                    <a:pt x="1000350" y="332279"/>
                  </a:lnTo>
                  <a:lnTo>
                    <a:pt x="1026829" y="366565"/>
                  </a:lnTo>
                  <a:lnTo>
                    <a:pt x="1043892" y="407060"/>
                  </a:lnTo>
                  <a:lnTo>
                    <a:pt x="1049887" y="451797"/>
                  </a:lnTo>
                  <a:lnTo>
                    <a:pt x="1049923" y="452261"/>
                  </a:lnTo>
                  <a:lnTo>
                    <a:pt x="1043892" y="497269"/>
                  </a:lnTo>
                  <a:lnTo>
                    <a:pt x="1026829" y="537768"/>
                  </a:lnTo>
                  <a:lnTo>
                    <a:pt x="1000350" y="572059"/>
                  </a:lnTo>
                  <a:lnTo>
                    <a:pt x="966059" y="598538"/>
                  </a:lnTo>
                  <a:lnTo>
                    <a:pt x="925559" y="615601"/>
                  </a:lnTo>
                  <a:lnTo>
                    <a:pt x="880454" y="621645"/>
                  </a:lnTo>
                  <a:lnTo>
                    <a:pt x="1083775" y="621645"/>
                  </a:lnTo>
                  <a:lnTo>
                    <a:pt x="1109298" y="585548"/>
                  </a:lnTo>
                  <a:lnTo>
                    <a:pt x="1128912" y="544258"/>
                  </a:lnTo>
                  <a:lnTo>
                    <a:pt x="1141231" y="499424"/>
                  </a:lnTo>
                  <a:lnTo>
                    <a:pt x="1145504" y="451797"/>
                  </a:lnTo>
                  <a:lnTo>
                    <a:pt x="1141017" y="402589"/>
                  </a:lnTo>
                  <a:lnTo>
                    <a:pt x="1127809" y="356175"/>
                  </a:lnTo>
                  <a:lnTo>
                    <a:pt x="1106264" y="312999"/>
                  </a:lnTo>
                  <a:lnTo>
                    <a:pt x="1083631" y="282703"/>
                  </a:lnTo>
                  <a:close/>
                </a:path>
                <a:path w="1145539" h="716914">
                  <a:moveTo>
                    <a:pt x="626075" y="526067"/>
                  </a:moveTo>
                  <a:lnTo>
                    <a:pt x="519460" y="526067"/>
                  </a:lnTo>
                  <a:lnTo>
                    <a:pt x="531918" y="531215"/>
                  </a:lnTo>
                  <a:lnTo>
                    <a:pt x="545005" y="535025"/>
                  </a:lnTo>
                  <a:lnTo>
                    <a:pt x="558644" y="537391"/>
                  </a:lnTo>
                  <a:lnTo>
                    <a:pt x="572757" y="538203"/>
                  </a:lnTo>
                  <a:lnTo>
                    <a:pt x="586878" y="537391"/>
                  </a:lnTo>
                  <a:lnTo>
                    <a:pt x="600515" y="535025"/>
                  </a:lnTo>
                  <a:lnTo>
                    <a:pt x="613603" y="531215"/>
                  </a:lnTo>
                  <a:lnTo>
                    <a:pt x="626075" y="526067"/>
                  </a:lnTo>
                  <a:close/>
                </a:path>
                <a:path w="1145539" h="716914">
                  <a:moveTo>
                    <a:pt x="733171" y="368721"/>
                  </a:moveTo>
                  <a:lnTo>
                    <a:pt x="572757" y="368721"/>
                  </a:lnTo>
                  <a:lnTo>
                    <a:pt x="591725" y="372536"/>
                  </a:lnTo>
                  <a:lnTo>
                    <a:pt x="607279" y="382970"/>
                  </a:lnTo>
                  <a:lnTo>
                    <a:pt x="617800" y="398503"/>
                  </a:lnTo>
                  <a:lnTo>
                    <a:pt x="621666" y="417620"/>
                  </a:lnTo>
                  <a:lnTo>
                    <a:pt x="617850" y="436579"/>
                  </a:lnTo>
                  <a:lnTo>
                    <a:pt x="607413" y="452123"/>
                  </a:lnTo>
                  <a:lnTo>
                    <a:pt x="591875" y="462635"/>
                  </a:lnTo>
                  <a:lnTo>
                    <a:pt x="572757" y="466498"/>
                  </a:lnTo>
                  <a:lnTo>
                    <a:pt x="712893" y="466498"/>
                  </a:lnTo>
                  <a:lnTo>
                    <a:pt x="710986" y="452261"/>
                  </a:lnTo>
                  <a:lnTo>
                    <a:pt x="711022" y="451797"/>
                  </a:lnTo>
                  <a:lnTo>
                    <a:pt x="717017" y="407060"/>
                  </a:lnTo>
                  <a:lnTo>
                    <a:pt x="733171" y="368721"/>
                  </a:lnTo>
                  <a:close/>
                </a:path>
                <a:path w="1145539" h="716914">
                  <a:moveTo>
                    <a:pt x="572757" y="164319"/>
                  </a:moveTo>
                  <a:lnTo>
                    <a:pt x="562978" y="164798"/>
                  </a:lnTo>
                  <a:lnTo>
                    <a:pt x="553504" y="166209"/>
                  </a:lnTo>
                  <a:lnTo>
                    <a:pt x="544371" y="168516"/>
                  </a:lnTo>
                  <a:lnTo>
                    <a:pt x="535617" y="171680"/>
                  </a:lnTo>
                  <a:lnTo>
                    <a:pt x="609887" y="171680"/>
                  </a:lnTo>
                  <a:lnTo>
                    <a:pt x="601137" y="168516"/>
                  </a:lnTo>
                  <a:lnTo>
                    <a:pt x="592013" y="166209"/>
                  </a:lnTo>
                  <a:lnTo>
                    <a:pt x="582543" y="164798"/>
                  </a:lnTo>
                  <a:lnTo>
                    <a:pt x="572757" y="164319"/>
                  </a:lnTo>
                  <a:close/>
                </a:path>
                <a:path w="1145539" h="716914">
                  <a:moveTo>
                    <a:pt x="726428" y="0"/>
                  </a:moveTo>
                  <a:lnTo>
                    <a:pt x="677677" y="9867"/>
                  </a:lnTo>
                  <a:lnTo>
                    <a:pt x="637826" y="36759"/>
                  </a:lnTo>
                  <a:lnTo>
                    <a:pt x="610936" y="76611"/>
                  </a:lnTo>
                  <a:lnTo>
                    <a:pt x="601070" y="125357"/>
                  </a:lnTo>
                  <a:lnTo>
                    <a:pt x="601622" y="137404"/>
                  </a:lnTo>
                  <a:lnTo>
                    <a:pt x="603276" y="149210"/>
                  </a:lnTo>
                  <a:lnTo>
                    <a:pt x="606049" y="160721"/>
                  </a:lnTo>
                  <a:lnTo>
                    <a:pt x="609887" y="171680"/>
                  </a:lnTo>
                  <a:lnTo>
                    <a:pt x="985157" y="171680"/>
                  </a:lnTo>
                  <a:lnTo>
                    <a:pt x="977875" y="163586"/>
                  </a:lnTo>
                  <a:lnTo>
                    <a:pt x="975289" y="160654"/>
                  </a:lnTo>
                  <a:lnTo>
                    <a:pt x="943747" y="133100"/>
                  </a:lnTo>
                  <a:lnTo>
                    <a:pt x="882271" y="102404"/>
                  </a:lnTo>
                  <a:lnTo>
                    <a:pt x="847733" y="94845"/>
                  </a:lnTo>
                  <a:lnTo>
                    <a:pt x="831261" y="57072"/>
                  </a:lnTo>
                  <a:lnTo>
                    <a:pt x="803902" y="27020"/>
                  </a:lnTo>
                  <a:lnTo>
                    <a:pt x="768131" y="7168"/>
                  </a:lnTo>
                  <a:lnTo>
                    <a:pt x="726428" y="0"/>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sp>
          <p:nvSpPr>
            <p:cNvPr id="11" name="object 11"/>
            <p:cNvSpPr/>
            <p:nvPr/>
          </p:nvSpPr>
          <p:spPr>
            <a:xfrm>
              <a:off x="1692837" y="1457149"/>
              <a:ext cx="793750" cy="196215"/>
            </a:xfrm>
            <a:custGeom>
              <a:avLst/>
              <a:gdLst/>
              <a:ahLst/>
              <a:cxnLst/>
              <a:rect l="l" t="t" r="r" b="b"/>
              <a:pathLst>
                <a:path w="793750" h="196214">
                  <a:moveTo>
                    <a:pt x="114331" y="0"/>
                  </a:moveTo>
                  <a:lnTo>
                    <a:pt x="69742" y="9006"/>
                  </a:lnTo>
                  <a:lnTo>
                    <a:pt x="33454" y="33444"/>
                  </a:lnTo>
                  <a:lnTo>
                    <a:pt x="9003" y="69751"/>
                  </a:lnTo>
                  <a:lnTo>
                    <a:pt x="0" y="114321"/>
                  </a:lnTo>
                  <a:lnTo>
                    <a:pt x="2330" y="137405"/>
                  </a:lnTo>
                  <a:lnTo>
                    <a:pt x="9003" y="158902"/>
                  </a:lnTo>
                  <a:lnTo>
                    <a:pt x="19538" y="178327"/>
                  </a:lnTo>
                  <a:lnTo>
                    <a:pt x="33454" y="195198"/>
                  </a:lnTo>
                  <a:lnTo>
                    <a:pt x="34187" y="195931"/>
                  </a:lnTo>
                  <a:lnTo>
                    <a:pt x="32951" y="188704"/>
                  </a:lnTo>
                  <a:lnTo>
                    <a:pt x="32030" y="181371"/>
                  </a:lnTo>
                  <a:lnTo>
                    <a:pt x="31454" y="173967"/>
                  </a:lnTo>
                  <a:lnTo>
                    <a:pt x="31255" y="166528"/>
                  </a:lnTo>
                  <a:lnTo>
                    <a:pt x="34252" y="136773"/>
                  </a:lnTo>
                  <a:lnTo>
                    <a:pt x="56372" y="84011"/>
                  </a:lnTo>
                  <a:lnTo>
                    <a:pt x="95824" y="44315"/>
                  </a:lnTo>
                  <a:lnTo>
                    <a:pt x="147962" y="22219"/>
                  </a:lnTo>
                  <a:lnTo>
                    <a:pt x="177313" y="19140"/>
                  </a:lnTo>
                  <a:lnTo>
                    <a:pt x="163049" y="11123"/>
                  </a:lnTo>
                  <a:lnTo>
                    <a:pt x="147707" y="5101"/>
                  </a:lnTo>
                  <a:lnTo>
                    <a:pt x="131423" y="1315"/>
                  </a:lnTo>
                  <a:lnTo>
                    <a:pt x="114331" y="0"/>
                  </a:lnTo>
                  <a:close/>
                </a:path>
                <a:path w="793750" h="196214">
                  <a:moveTo>
                    <a:pt x="177910" y="19109"/>
                  </a:moveTo>
                  <a:lnTo>
                    <a:pt x="177711" y="19109"/>
                  </a:lnTo>
                  <a:lnTo>
                    <a:pt x="177512" y="19140"/>
                  </a:lnTo>
                  <a:lnTo>
                    <a:pt x="177313" y="19140"/>
                  </a:lnTo>
                  <a:lnTo>
                    <a:pt x="177502" y="19255"/>
                  </a:lnTo>
                  <a:lnTo>
                    <a:pt x="177722" y="19350"/>
                  </a:lnTo>
                  <a:lnTo>
                    <a:pt x="177910" y="19475"/>
                  </a:lnTo>
                  <a:lnTo>
                    <a:pt x="177910" y="19109"/>
                  </a:lnTo>
                  <a:close/>
                </a:path>
                <a:path w="793750" h="196214">
                  <a:moveTo>
                    <a:pt x="729716" y="0"/>
                  </a:moveTo>
                  <a:lnTo>
                    <a:pt x="685142" y="9006"/>
                  </a:lnTo>
                  <a:lnTo>
                    <a:pt x="648838" y="33444"/>
                  </a:lnTo>
                  <a:lnTo>
                    <a:pt x="624382" y="69751"/>
                  </a:lnTo>
                  <a:lnTo>
                    <a:pt x="615373" y="114321"/>
                  </a:lnTo>
                  <a:lnTo>
                    <a:pt x="617706" y="137405"/>
                  </a:lnTo>
                  <a:lnTo>
                    <a:pt x="624382" y="158902"/>
                  </a:lnTo>
                  <a:lnTo>
                    <a:pt x="634920" y="178327"/>
                  </a:lnTo>
                  <a:lnTo>
                    <a:pt x="648838" y="195198"/>
                  </a:lnTo>
                  <a:lnTo>
                    <a:pt x="649571" y="195931"/>
                  </a:lnTo>
                  <a:lnTo>
                    <a:pt x="648343" y="188704"/>
                  </a:lnTo>
                  <a:lnTo>
                    <a:pt x="647417" y="181371"/>
                  </a:lnTo>
                  <a:lnTo>
                    <a:pt x="646833" y="173967"/>
                  </a:lnTo>
                  <a:lnTo>
                    <a:pt x="646629" y="166528"/>
                  </a:lnTo>
                  <a:lnTo>
                    <a:pt x="649628" y="136773"/>
                  </a:lnTo>
                  <a:lnTo>
                    <a:pt x="671755" y="84011"/>
                  </a:lnTo>
                  <a:lnTo>
                    <a:pt x="711209" y="44315"/>
                  </a:lnTo>
                  <a:lnTo>
                    <a:pt x="763355" y="22219"/>
                  </a:lnTo>
                  <a:lnTo>
                    <a:pt x="792719" y="19140"/>
                  </a:lnTo>
                  <a:lnTo>
                    <a:pt x="778445" y="11123"/>
                  </a:lnTo>
                  <a:lnTo>
                    <a:pt x="763102" y="5101"/>
                  </a:lnTo>
                  <a:lnTo>
                    <a:pt x="746816" y="1315"/>
                  </a:lnTo>
                  <a:lnTo>
                    <a:pt x="729716" y="0"/>
                  </a:lnTo>
                  <a:close/>
                </a:path>
                <a:path w="793750" h="196214">
                  <a:moveTo>
                    <a:pt x="793316" y="19109"/>
                  </a:moveTo>
                  <a:lnTo>
                    <a:pt x="793117" y="19109"/>
                  </a:lnTo>
                  <a:lnTo>
                    <a:pt x="792918" y="19140"/>
                  </a:lnTo>
                  <a:lnTo>
                    <a:pt x="792719" y="19140"/>
                  </a:lnTo>
                  <a:lnTo>
                    <a:pt x="792907" y="19255"/>
                  </a:lnTo>
                  <a:lnTo>
                    <a:pt x="793127" y="19350"/>
                  </a:lnTo>
                  <a:lnTo>
                    <a:pt x="793316" y="19475"/>
                  </a:lnTo>
                  <a:lnTo>
                    <a:pt x="793316" y="19109"/>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grpSp>
      <p:sp>
        <p:nvSpPr>
          <p:cNvPr id="12" name="object 12"/>
          <p:cNvSpPr txBox="1">
            <a:spLocks noGrp="1"/>
          </p:cNvSpPr>
          <p:nvPr>
            <p:ph type="title"/>
          </p:nvPr>
        </p:nvSpPr>
        <p:spPr>
          <a:xfrm>
            <a:off x="1810547" y="685082"/>
            <a:ext cx="3647717" cy="931358"/>
          </a:xfrm>
          <a:prstGeom prst="rect">
            <a:avLst/>
          </a:prstGeom>
        </p:spPr>
        <p:txBody>
          <a:bodyPr vert="horz" wrap="square" lIns="0" tIns="7316" rIns="0" bIns="0" rtlCol="0">
            <a:spAutoFit/>
          </a:bodyPr>
          <a:lstStyle/>
          <a:p>
            <a:pPr marL="7701">
              <a:spcBef>
                <a:spcPts val="58"/>
              </a:spcBef>
            </a:pPr>
            <a:r>
              <a:rPr spc="-115" dirty="0"/>
              <a:t>Qui</a:t>
            </a:r>
            <a:r>
              <a:rPr spc="-100" dirty="0"/>
              <a:t> </a:t>
            </a:r>
            <a:r>
              <a:rPr spc="-139" dirty="0" err="1"/>
              <a:t>sommes</a:t>
            </a:r>
            <a:r>
              <a:rPr spc="-139" dirty="0"/>
              <a:t>-</a:t>
            </a:r>
            <a:r>
              <a:rPr spc="-52" dirty="0"/>
              <a:t>nous?</a:t>
            </a:r>
            <a:r>
              <a:rPr lang="fr-CA" spc="-52" dirty="0"/>
              <a:t>	</a:t>
            </a:r>
            <a:endParaRPr spc="-52" dirty="0"/>
          </a:p>
        </p:txBody>
      </p:sp>
      <p:sp>
        <p:nvSpPr>
          <p:cNvPr id="18" name="object 18"/>
          <p:cNvSpPr txBox="1">
            <a:spLocks noGrp="1"/>
          </p:cNvSpPr>
          <p:nvPr>
            <p:ph type="ftr" sz="quarter" idx="5"/>
          </p:nvPr>
        </p:nvSpPr>
        <p:spPr>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19" name="object 19"/>
          <p:cNvSpPr txBox="1">
            <a:spLocks noGrp="1"/>
          </p:cNvSpPr>
          <p:nvPr>
            <p:ph type="dt" sz="half" idx="6"/>
          </p:nvPr>
        </p:nvSpPr>
        <p:spPr>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13" name="object 13"/>
          <p:cNvSpPr txBox="1">
            <a:spLocks noGrp="1"/>
          </p:cNvSpPr>
          <p:nvPr>
            <p:ph type="body" idx="1"/>
          </p:nvPr>
        </p:nvSpPr>
        <p:spPr>
          <a:xfrm>
            <a:off x="532617" y="1706455"/>
            <a:ext cx="11126765" cy="1912785"/>
          </a:xfrm>
          <a:prstGeom prst="rect">
            <a:avLst/>
          </a:prstGeom>
        </p:spPr>
        <p:txBody>
          <a:bodyPr vert="horz" wrap="square" lIns="0" tIns="7701" rIns="0" bIns="0" rtlCol="0">
            <a:spAutoFit/>
          </a:bodyPr>
          <a:lstStyle/>
          <a:p>
            <a:pPr marL="7701" marR="3081">
              <a:lnSpc>
                <a:spcPts val="2498"/>
              </a:lnSpc>
              <a:spcBef>
                <a:spcPts val="61"/>
              </a:spcBef>
            </a:pPr>
            <a:r>
              <a:rPr b="1" spc="-103" dirty="0">
                <a:latin typeface="Gotham Black"/>
                <a:cs typeface="Gotham Black"/>
              </a:rPr>
              <a:t>Évimbec</a:t>
            </a:r>
            <a:r>
              <a:rPr b="1" spc="-136" dirty="0">
                <a:latin typeface="Gotham Black"/>
                <a:cs typeface="Gotham Black"/>
              </a:rPr>
              <a:t> </a:t>
            </a:r>
            <a:r>
              <a:rPr b="1" spc="-97" dirty="0">
                <a:latin typeface="Gotham Black"/>
                <a:cs typeface="Gotham Black"/>
              </a:rPr>
              <a:t>ltée</a:t>
            </a:r>
            <a:r>
              <a:rPr lang="fr-CA" b="1" spc="-91" dirty="0">
                <a:latin typeface="Gotham Black"/>
                <a:cs typeface="Gotham Black"/>
              </a:rPr>
              <a:t> </a:t>
            </a:r>
            <a:r>
              <a:rPr spc="-33" dirty="0" err="1"/>
              <a:t>est</a:t>
            </a:r>
            <a:r>
              <a:rPr spc="-103" dirty="0"/>
              <a:t> </a:t>
            </a:r>
            <a:r>
              <a:rPr spc="-27" dirty="0"/>
              <a:t>une</a:t>
            </a:r>
            <a:r>
              <a:rPr spc="-91" dirty="0"/>
              <a:t> </a:t>
            </a:r>
            <a:r>
              <a:rPr spc="-52" dirty="0"/>
              <a:t>importante</a:t>
            </a:r>
            <a:r>
              <a:rPr spc="-88" dirty="0"/>
              <a:t> </a:t>
            </a:r>
            <a:r>
              <a:rPr spc="-42" dirty="0"/>
              <a:t>firme</a:t>
            </a:r>
            <a:r>
              <a:rPr spc="-91" dirty="0"/>
              <a:t> </a:t>
            </a:r>
            <a:r>
              <a:rPr spc="-58" dirty="0"/>
              <a:t>d’évaluation</a:t>
            </a:r>
            <a:r>
              <a:rPr spc="-88" dirty="0"/>
              <a:t> </a:t>
            </a:r>
            <a:r>
              <a:rPr spc="-58" dirty="0"/>
              <a:t>foncière</a:t>
            </a:r>
            <a:r>
              <a:rPr spc="-91" dirty="0"/>
              <a:t> </a:t>
            </a:r>
            <a:r>
              <a:rPr dirty="0"/>
              <a:t>et</a:t>
            </a:r>
            <a:r>
              <a:rPr spc="-88" dirty="0"/>
              <a:t> </a:t>
            </a:r>
            <a:r>
              <a:rPr spc="-58" dirty="0"/>
              <a:t>immobilière</a:t>
            </a:r>
            <a:r>
              <a:rPr spc="-88" dirty="0"/>
              <a:t> </a:t>
            </a:r>
            <a:r>
              <a:rPr dirty="0"/>
              <a:t>au</a:t>
            </a:r>
            <a:r>
              <a:rPr spc="-91" dirty="0"/>
              <a:t> </a:t>
            </a:r>
            <a:r>
              <a:rPr spc="-6" dirty="0"/>
              <a:t>Québec. </a:t>
            </a:r>
            <a:r>
              <a:rPr dirty="0"/>
              <a:t>Elle</a:t>
            </a:r>
            <a:r>
              <a:rPr spc="-112" dirty="0"/>
              <a:t> </a:t>
            </a:r>
            <a:r>
              <a:rPr dirty="0"/>
              <a:t>est</a:t>
            </a:r>
            <a:r>
              <a:rPr spc="-109" dirty="0"/>
              <a:t> </a:t>
            </a:r>
            <a:r>
              <a:rPr spc="-15" dirty="0"/>
              <a:t>issue</a:t>
            </a:r>
            <a:r>
              <a:rPr spc="-109" dirty="0"/>
              <a:t> </a:t>
            </a:r>
            <a:r>
              <a:rPr dirty="0"/>
              <a:t>de</a:t>
            </a:r>
            <a:r>
              <a:rPr lang="fr-CA" spc="-109" dirty="0"/>
              <a:t> </a:t>
            </a:r>
            <a:r>
              <a:rPr spc="-30" dirty="0" err="1"/>
              <a:t>l’acquisition</a:t>
            </a:r>
            <a:r>
              <a:rPr spc="-109" dirty="0"/>
              <a:t> </a:t>
            </a:r>
            <a:r>
              <a:rPr dirty="0"/>
              <a:t>de</a:t>
            </a:r>
            <a:r>
              <a:rPr spc="-109" dirty="0"/>
              <a:t> </a:t>
            </a:r>
            <a:r>
              <a:rPr spc="-21" dirty="0"/>
              <a:t>plusieurs</a:t>
            </a:r>
            <a:r>
              <a:rPr spc="-109" dirty="0"/>
              <a:t> </a:t>
            </a:r>
            <a:r>
              <a:rPr spc="-15" dirty="0"/>
              <a:t>firmes</a:t>
            </a:r>
            <a:r>
              <a:rPr spc="-109" dirty="0"/>
              <a:t> </a:t>
            </a:r>
            <a:r>
              <a:rPr spc="-30" dirty="0"/>
              <a:t>d’évaluation</a:t>
            </a:r>
            <a:r>
              <a:rPr spc="-109" dirty="0"/>
              <a:t> </a:t>
            </a:r>
            <a:r>
              <a:rPr dirty="0"/>
              <a:t>au</a:t>
            </a:r>
            <a:r>
              <a:rPr spc="-109" dirty="0"/>
              <a:t> </a:t>
            </a:r>
            <a:r>
              <a:rPr spc="-18" dirty="0"/>
              <a:t>cours</a:t>
            </a:r>
            <a:r>
              <a:rPr spc="-109" dirty="0"/>
              <a:t> </a:t>
            </a:r>
            <a:r>
              <a:rPr dirty="0"/>
              <a:t>des</a:t>
            </a:r>
            <a:r>
              <a:rPr spc="-109" dirty="0"/>
              <a:t> </a:t>
            </a:r>
            <a:r>
              <a:rPr spc="-6" dirty="0"/>
              <a:t>dernières </a:t>
            </a:r>
            <a:r>
              <a:rPr spc="-18" dirty="0"/>
              <a:t>années.</a:t>
            </a:r>
            <a:r>
              <a:rPr spc="-106" dirty="0"/>
              <a:t> </a:t>
            </a:r>
            <a:r>
              <a:rPr dirty="0"/>
              <a:t>Ces</a:t>
            </a:r>
            <a:r>
              <a:rPr spc="-103" dirty="0"/>
              <a:t> </a:t>
            </a:r>
            <a:r>
              <a:rPr spc="-27" dirty="0"/>
              <a:t>acquisitions</a:t>
            </a:r>
            <a:r>
              <a:rPr spc="-103" dirty="0"/>
              <a:t> </a:t>
            </a:r>
            <a:r>
              <a:rPr dirty="0"/>
              <a:t>ont</a:t>
            </a:r>
            <a:r>
              <a:rPr spc="-106" dirty="0"/>
              <a:t> </a:t>
            </a:r>
            <a:r>
              <a:rPr spc="-15" dirty="0"/>
              <a:t>permis</a:t>
            </a:r>
            <a:r>
              <a:rPr spc="-103" dirty="0"/>
              <a:t> </a:t>
            </a:r>
            <a:r>
              <a:rPr dirty="0"/>
              <a:t>à</a:t>
            </a:r>
            <a:r>
              <a:rPr spc="-103" dirty="0"/>
              <a:t> </a:t>
            </a:r>
            <a:r>
              <a:rPr spc="-36" dirty="0"/>
              <a:t>l’entreprise</a:t>
            </a:r>
            <a:r>
              <a:rPr spc="-103" dirty="0"/>
              <a:t> </a:t>
            </a:r>
            <a:r>
              <a:rPr dirty="0"/>
              <a:t>de</a:t>
            </a:r>
            <a:r>
              <a:rPr spc="-106" dirty="0"/>
              <a:t> </a:t>
            </a:r>
            <a:r>
              <a:rPr spc="-18" dirty="0"/>
              <a:t>doubler</a:t>
            </a:r>
            <a:r>
              <a:rPr spc="-103" dirty="0"/>
              <a:t> </a:t>
            </a:r>
            <a:r>
              <a:rPr dirty="0"/>
              <a:t>son</a:t>
            </a:r>
            <a:r>
              <a:rPr spc="-103" dirty="0"/>
              <a:t> </a:t>
            </a:r>
            <a:r>
              <a:rPr spc="-30" dirty="0"/>
              <a:t>nombre</a:t>
            </a:r>
            <a:r>
              <a:rPr spc="-106" dirty="0"/>
              <a:t> </a:t>
            </a:r>
            <a:r>
              <a:rPr spc="-6" dirty="0"/>
              <a:t>d’employés </a:t>
            </a:r>
            <a:r>
              <a:rPr dirty="0"/>
              <a:t>et</a:t>
            </a:r>
            <a:r>
              <a:rPr spc="-85" dirty="0"/>
              <a:t> </a:t>
            </a:r>
            <a:r>
              <a:rPr spc="-30" dirty="0"/>
              <a:t>d’étendre</a:t>
            </a:r>
            <a:r>
              <a:rPr spc="-82" dirty="0"/>
              <a:t> </a:t>
            </a:r>
            <a:r>
              <a:rPr dirty="0"/>
              <a:t>sa</a:t>
            </a:r>
            <a:r>
              <a:rPr spc="-85" dirty="0"/>
              <a:t> </a:t>
            </a:r>
            <a:r>
              <a:rPr spc="-42" dirty="0"/>
              <a:t>couverture</a:t>
            </a:r>
            <a:r>
              <a:rPr spc="-82" dirty="0"/>
              <a:t> </a:t>
            </a:r>
            <a:r>
              <a:rPr spc="-30" dirty="0"/>
              <a:t>géographique</a:t>
            </a:r>
            <a:r>
              <a:rPr spc="-85" dirty="0"/>
              <a:t> </a:t>
            </a:r>
            <a:r>
              <a:rPr dirty="0"/>
              <a:t>à</a:t>
            </a:r>
            <a:r>
              <a:rPr spc="-82" dirty="0"/>
              <a:t> </a:t>
            </a:r>
            <a:r>
              <a:rPr spc="-33" dirty="0"/>
              <a:t>l’ensemble</a:t>
            </a:r>
            <a:r>
              <a:rPr spc="-82" dirty="0"/>
              <a:t> </a:t>
            </a:r>
            <a:r>
              <a:rPr dirty="0"/>
              <a:t>de</a:t>
            </a:r>
            <a:r>
              <a:rPr spc="-85" dirty="0"/>
              <a:t> </a:t>
            </a:r>
            <a:r>
              <a:rPr dirty="0"/>
              <a:t>la</a:t>
            </a:r>
            <a:r>
              <a:rPr spc="-82" dirty="0"/>
              <a:t> </a:t>
            </a:r>
            <a:r>
              <a:rPr spc="-42" dirty="0"/>
              <a:t>province</a:t>
            </a:r>
            <a:r>
              <a:rPr spc="-85" dirty="0"/>
              <a:t> </a:t>
            </a:r>
            <a:r>
              <a:rPr dirty="0"/>
              <a:t>de</a:t>
            </a:r>
            <a:r>
              <a:rPr spc="-82" dirty="0"/>
              <a:t> </a:t>
            </a:r>
            <a:r>
              <a:rPr spc="-6" dirty="0"/>
              <a:t>Québec.</a:t>
            </a:r>
          </a:p>
          <a:p>
            <a:pPr marL="7701" marR="167503">
              <a:lnSpc>
                <a:spcPts val="2498"/>
              </a:lnSpc>
            </a:pPr>
            <a:r>
              <a:rPr spc="-18" dirty="0"/>
              <a:t>Évimbec</a:t>
            </a:r>
            <a:r>
              <a:rPr spc="-100" dirty="0"/>
              <a:t> </a:t>
            </a:r>
            <a:r>
              <a:rPr dirty="0"/>
              <a:t>ltée</a:t>
            </a:r>
            <a:r>
              <a:rPr spc="-100" dirty="0"/>
              <a:t> </a:t>
            </a:r>
            <a:r>
              <a:rPr dirty="0"/>
              <a:t>a</a:t>
            </a:r>
            <a:r>
              <a:rPr spc="-100" dirty="0"/>
              <a:t> </a:t>
            </a:r>
            <a:r>
              <a:rPr spc="-30" dirty="0"/>
              <a:t>développé</a:t>
            </a:r>
            <a:r>
              <a:rPr spc="-100" dirty="0"/>
              <a:t> </a:t>
            </a:r>
            <a:r>
              <a:rPr dirty="0"/>
              <a:t>un</a:t>
            </a:r>
            <a:r>
              <a:rPr spc="-100" dirty="0"/>
              <a:t> </a:t>
            </a:r>
            <a:r>
              <a:rPr spc="-49" dirty="0"/>
              <a:t>savoir-</a:t>
            </a:r>
            <a:r>
              <a:rPr spc="-30" dirty="0"/>
              <a:t>faire</a:t>
            </a:r>
            <a:r>
              <a:rPr spc="-100" dirty="0"/>
              <a:t> </a:t>
            </a:r>
            <a:r>
              <a:rPr spc="-15" dirty="0"/>
              <a:t>unique</a:t>
            </a:r>
            <a:r>
              <a:rPr spc="-100" dirty="0"/>
              <a:t> </a:t>
            </a:r>
            <a:r>
              <a:rPr dirty="0"/>
              <a:t>et</a:t>
            </a:r>
            <a:r>
              <a:rPr spc="-100" dirty="0"/>
              <a:t> </a:t>
            </a:r>
            <a:r>
              <a:rPr dirty="0"/>
              <a:t>se</a:t>
            </a:r>
            <a:r>
              <a:rPr spc="-100" dirty="0"/>
              <a:t> </a:t>
            </a:r>
            <a:r>
              <a:rPr spc="-24" dirty="0"/>
              <a:t>distingue</a:t>
            </a:r>
            <a:r>
              <a:rPr spc="-100" dirty="0"/>
              <a:t> </a:t>
            </a:r>
            <a:r>
              <a:rPr dirty="0"/>
              <a:t>par</a:t>
            </a:r>
            <a:r>
              <a:rPr spc="-100" dirty="0"/>
              <a:t> </a:t>
            </a:r>
            <a:r>
              <a:rPr dirty="0"/>
              <a:t>sa</a:t>
            </a:r>
            <a:r>
              <a:rPr spc="-100" dirty="0"/>
              <a:t> </a:t>
            </a:r>
            <a:r>
              <a:rPr spc="-36" dirty="0"/>
              <a:t>vaste</a:t>
            </a:r>
            <a:r>
              <a:rPr spc="-97" dirty="0"/>
              <a:t> </a:t>
            </a:r>
            <a:r>
              <a:rPr spc="-6" dirty="0"/>
              <a:t>gamme </a:t>
            </a:r>
            <a:r>
              <a:rPr dirty="0"/>
              <a:t>de</a:t>
            </a:r>
            <a:r>
              <a:rPr spc="-103" dirty="0"/>
              <a:t> </a:t>
            </a:r>
            <a:r>
              <a:rPr spc="-24" dirty="0"/>
              <a:t>services,</a:t>
            </a:r>
            <a:r>
              <a:rPr spc="-103" dirty="0"/>
              <a:t> </a:t>
            </a:r>
            <a:r>
              <a:rPr spc="-24" dirty="0"/>
              <a:t>l’étendue</a:t>
            </a:r>
            <a:r>
              <a:rPr spc="-103" dirty="0"/>
              <a:t> </a:t>
            </a:r>
            <a:r>
              <a:rPr dirty="0"/>
              <a:t>de</a:t>
            </a:r>
            <a:r>
              <a:rPr spc="-100" dirty="0"/>
              <a:t> </a:t>
            </a:r>
            <a:r>
              <a:rPr dirty="0"/>
              <a:t>son</a:t>
            </a:r>
            <a:r>
              <a:rPr spc="-103" dirty="0"/>
              <a:t> </a:t>
            </a:r>
            <a:r>
              <a:rPr spc="-27" dirty="0"/>
              <a:t>expertise</a:t>
            </a:r>
            <a:r>
              <a:rPr spc="-103" dirty="0"/>
              <a:t> </a:t>
            </a:r>
            <a:r>
              <a:rPr dirty="0"/>
              <a:t>et</a:t>
            </a:r>
            <a:r>
              <a:rPr spc="-103" dirty="0"/>
              <a:t> </a:t>
            </a:r>
            <a:r>
              <a:rPr dirty="0"/>
              <a:t>le</a:t>
            </a:r>
            <a:r>
              <a:rPr spc="-100" dirty="0"/>
              <a:t> </a:t>
            </a:r>
            <a:r>
              <a:rPr spc="-30" dirty="0"/>
              <a:t>pragmatisme</a:t>
            </a:r>
            <a:r>
              <a:rPr spc="-103" dirty="0"/>
              <a:t> </a:t>
            </a:r>
            <a:r>
              <a:rPr dirty="0"/>
              <a:t>de</a:t>
            </a:r>
            <a:r>
              <a:rPr spc="-103" dirty="0"/>
              <a:t> </a:t>
            </a:r>
            <a:r>
              <a:rPr dirty="0"/>
              <a:t>ses</a:t>
            </a:r>
            <a:r>
              <a:rPr spc="-100" dirty="0"/>
              <a:t> </a:t>
            </a:r>
            <a:r>
              <a:rPr spc="-6" dirty="0"/>
              <a:t>interventions.</a:t>
            </a:r>
          </a:p>
        </p:txBody>
      </p:sp>
      <p:sp>
        <p:nvSpPr>
          <p:cNvPr id="14" name="object 14"/>
          <p:cNvSpPr txBox="1"/>
          <p:nvPr/>
        </p:nvSpPr>
        <p:spPr>
          <a:xfrm>
            <a:off x="954698" y="4080675"/>
            <a:ext cx="3334274" cy="315292"/>
          </a:xfrm>
          <a:prstGeom prst="rect">
            <a:avLst/>
          </a:prstGeom>
        </p:spPr>
        <p:txBody>
          <a:bodyPr vert="horz" wrap="square" lIns="0" tIns="7316" rIns="0" bIns="0" rtlCol="0">
            <a:spAutoFit/>
          </a:bodyPr>
          <a:lstStyle/>
          <a:p>
            <a:pPr marL="205624" indent="-198308" defTabSz="554492">
              <a:spcBef>
                <a:spcPts val="58"/>
              </a:spcBef>
              <a:buClr>
                <a:srgbClr val="54575A"/>
              </a:buClr>
              <a:buFontTx/>
              <a:buChar char="•"/>
              <a:tabLst>
                <a:tab pos="206009" algn="l"/>
              </a:tabLst>
            </a:pPr>
            <a:r>
              <a:rPr sz="2001" b="1" kern="0" spc="-21" dirty="0">
                <a:solidFill>
                  <a:srgbClr val="005289"/>
                </a:solidFill>
                <a:latin typeface="Gotham"/>
                <a:cs typeface="Gotham"/>
              </a:rPr>
              <a:t>Fondée</a:t>
            </a:r>
            <a:r>
              <a:rPr sz="2001" b="1" kern="0" spc="-121" dirty="0">
                <a:solidFill>
                  <a:srgbClr val="005289"/>
                </a:solidFill>
                <a:latin typeface="Gotham"/>
                <a:cs typeface="Gotham"/>
              </a:rPr>
              <a:t> </a:t>
            </a:r>
            <a:r>
              <a:rPr sz="2001" b="1" kern="0" dirty="0">
                <a:solidFill>
                  <a:srgbClr val="005289"/>
                </a:solidFill>
                <a:latin typeface="Gotham"/>
                <a:cs typeface="Gotham"/>
              </a:rPr>
              <a:t>en</a:t>
            </a:r>
            <a:r>
              <a:rPr sz="2001" b="1" kern="0" spc="-121" dirty="0">
                <a:solidFill>
                  <a:srgbClr val="005289"/>
                </a:solidFill>
                <a:latin typeface="Gotham"/>
                <a:cs typeface="Gotham"/>
              </a:rPr>
              <a:t> </a:t>
            </a:r>
            <a:r>
              <a:rPr sz="2001" b="1" kern="0" spc="-12" dirty="0">
                <a:solidFill>
                  <a:srgbClr val="005289"/>
                </a:solidFill>
                <a:latin typeface="Gotham"/>
                <a:cs typeface="Gotham"/>
              </a:rPr>
              <a:t>1953</a:t>
            </a:r>
            <a:r>
              <a:rPr sz="2001" b="1" kern="0" spc="-121" dirty="0">
                <a:solidFill>
                  <a:srgbClr val="005289"/>
                </a:solidFill>
                <a:latin typeface="Gotham"/>
                <a:cs typeface="Gotham"/>
              </a:rPr>
              <a:t> </a:t>
            </a:r>
            <a:r>
              <a:rPr sz="2001" b="1" kern="0" spc="-6" dirty="0">
                <a:solidFill>
                  <a:srgbClr val="005289"/>
                </a:solidFill>
                <a:latin typeface="Gotham"/>
                <a:cs typeface="Gotham"/>
              </a:rPr>
              <a:t>(70</a:t>
            </a:r>
            <a:r>
              <a:rPr sz="2001" b="1" kern="0" spc="-118" dirty="0">
                <a:solidFill>
                  <a:srgbClr val="005289"/>
                </a:solidFill>
                <a:latin typeface="Gotham"/>
                <a:cs typeface="Gotham"/>
              </a:rPr>
              <a:t> </a:t>
            </a:r>
            <a:r>
              <a:rPr sz="2001" b="1" kern="0" spc="-12" dirty="0">
                <a:solidFill>
                  <a:srgbClr val="005289"/>
                </a:solidFill>
                <a:latin typeface="Gotham"/>
                <a:cs typeface="Gotham"/>
              </a:rPr>
              <a:t>ans)</a:t>
            </a:r>
            <a:endParaRPr sz="2001" kern="0" dirty="0">
              <a:solidFill>
                <a:sysClr val="windowText" lastClr="000000"/>
              </a:solidFill>
              <a:latin typeface="Gotham"/>
              <a:cs typeface="Gotham"/>
            </a:endParaRPr>
          </a:p>
        </p:txBody>
      </p:sp>
      <p:sp>
        <p:nvSpPr>
          <p:cNvPr id="15" name="object 15"/>
          <p:cNvSpPr txBox="1"/>
          <p:nvPr/>
        </p:nvSpPr>
        <p:spPr>
          <a:xfrm>
            <a:off x="954697" y="4683883"/>
            <a:ext cx="1953818" cy="315292"/>
          </a:xfrm>
          <a:prstGeom prst="rect">
            <a:avLst/>
          </a:prstGeom>
        </p:spPr>
        <p:txBody>
          <a:bodyPr vert="horz" wrap="square" lIns="0" tIns="7316" rIns="0" bIns="0" rtlCol="0">
            <a:spAutoFit/>
          </a:bodyPr>
          <a:lstStyle/>
          <a:p>
            <a:pPr marL="205624" indent="-198308" defTabSz="554492">
              <a:spcBef>
                <a:spcPts val="58"/>
              </a:spcBef>
              <a:buClr>
                <a:srgbClr val="54575A"/>
              </a:buClr>
              <a:buFontTx/>
              <a:buChar char="•"/>
              <a:tabLst>
                <a:tab pos="206009" algn="l"/>
              </a:tabLst>
            </a:pPr>
            <a:r>
              <a:rPr sz="2001" b="1" kern="0" dirty="0">
                <a:solidFill>
                  <a:srgbClr val="005289"/>
                </a:solidFill>
                <a:latin typeface="Gotham"/>
                <a:cs typeface="Gotham"/>
              </a:rPr>
              <a:t>1</a:t>
            </a:r>
            <a:r>
              <a:rPr lang="fr-CA" sz="2001" b="1" kern="0" dirty="0">
                <a:solidFill>
                  <a:srgbClr val="005289"/>
                </a:solidFill>
                <a:latin typeface="Gotham"/>
                <a:cs typeface="Gotham"/>
              </a:rPr>
              <a:t>05</a:t>
            </a:r>
            <a:r>
              <a:rPr sz="2001" b="1" kern="0" spc="-121" dirty="0">
                <a:solidFill>
                  <a:srgbClr val="005289"/>
                </a:solidFill>
                <a:latin typeface="Gotham"/>
                <a:cs typeface="Gotham"/>
              </a:rPr>
              <a:t> </a:t>
            </a:r>
            <a:r>
              <a:rPr sz="2001" b="1" kern="0" spc="-24" dirty="0">
                <a:solidFill>
                  <a:srgbClr val="005289"/>
                </a:solidFill>
                <a:latin typeface="Gotham"/>
                <a:cs typeface="Gotham"/>
              </a:rPr>
              <a:t>employés</a:t>
            </a:r>
            <a:endParaRPr sz="2001" kern="0" dirty="0">
              <a:solidFill>
                <a:sysClr val="windowText" lastClr="000000"/>
              </a:solidFill>
              <a:latin typeface="Gotham"/>
              <a:cs typeface="Gotham"/>
            </a:endParaRPr>
          </a:p>
        </p:txBody>
      </p:sp>
      <p:sp>
        <p:nvSpPr>
          <p:cNvPr id="16" name="object 16"/>
          <p:cNvSpPr txBox="1"/>
          <p:nvPr/>
        </p:nvSpPr>
        <p:spPr>
          <a:xfrm>
            <a:off x="5183246" y="4080675"/>
            <a:ext cx="4206445" cy="315292"/>
          </a:xfrm>
          <a:prstGeom prst="rect">
            <a:avLst/>
          </a:prstGeom>
        </p:spPr>
        <p:txBody>
          <a:bodyPr vert="horz" wrap="square" lIns="0" tIns="7316" rIns="0" bIns="0" rtlCol="0">
            <a:spAutoFit/>
          </a:bodyPr>
          <a:lstStyle/>
          <a:p>
            <a:pPr marL="205624" indent="-198308" defTabSz="554492">
              <a:spcBef>
                <a:spcPts val="58"/>
              </a:spcBef>
              <a:buClr>
                <a:srgbClr val="54575A"/>
              </a:buClr>
              <a:buFontTx/>
              <a:buChar char="•"/>
              <a:tabLst>
                <a:tab pos="206009" algn="l"/>
              </a:tabLst>
            </a:pPr>
            <a:r>
              <a:rPr lang="fr-CA" sz="2001" b="1" kern="0" spc="-82" dirty="0">
                <a:solidFill>
                  <a:srgbClr val="005289"/>
                </a:solidFill>
                <a:latin typeface="Gotham"/>
                <a:cs typeface="Gotham"/>
              </a:rPr>
              <a:t>8</a:t>
            </a:r>
            <a:r>
              <a:rPr sz="2001" b="1" kern="0" spc="-82" dirty="0">
                <a:solidFill>
                  <a:srgbClr val="005289"/>
                </a:solidFill>
                <a:latin typeface="Gotham"/>
                <a:cs typeface="Gotham"/>
              </a:rPr>
              <a:t> </a:t>
            </a:r>
            <a:r>
              <a:rPr sz="2001" b="1" kern="0" spc="-24" dirty="0">
                <a:solidFill>
                  <a:srgbClr val="005289"/>
                </a:solidFill>
                <a:latin typeface="Gotham"/>
                <a:cs typeface="Gotham"/>
              </a:rPr>
              <a:t>bureaux</a:t>
            </a:r>
            <a:r>
              <a:rPr sz="2001" b="1" kern="0" spc="-82" dirty="0">
                <a:solidFill>
                  <a:srgbClr val="005289"/>
                </a:solidFill>
                <a:latin typeface="Gotham"/>
                <a:cs typeface="Gotham"/>
              </a:rPr>
              <a:t> </a:t>
            </a:r>
            <a:r>
              <a:rPr sz="2001" b="1" kern="0" dirty="0">
                <a:solidFill>
                  <a:srgbClr val="005289"/>
                </a:solidFill>
                <a:latin typeface="Gotham"/>
                <a:cs typeface="Gotham"/>
              </a:rPr>
              <a:t>à</a:t>
            </a:r>
            <a:r>
              <a:rPr sz="2001" b="1" kern="0" spc="-82" dirty="0">
                <a:solidFill>
                  <a:srgbClr val="005289"/>
                </a:solidFill>
                <a:latin typeface="Gotham"/>
                <a:cs typeface="Gotham"/>
              </a:rPr>
              <a:t> </a:t>
            </a:r>
            <a:r>
              <a:rPr sz="2001" b="1" kern="0" spc="-45" dirty="0">
                <a:solidFill>
                  <a:srgbClr val="005289"/>
                </a:solidFill>
                <a:latin typeface="Gotham"/>
                <a:cs typeface="Gotham"/>
              </a:rPr>
              <a:t>travers</a:t>
            </a:r>
            <a:r>
              <a:rPr sz="2001" b="1" kern="0" spc="-82" dirty="0">
                <a:solidFill>
                  <a:srgbClr val="005289"/>
                </a:solidFill>
                <a:latin typeface="Gotham"/>
                <a:cs typeface="Gotham"/>
              </a:rPr>
              <a:t> </a:t>
            </a:r>
            <a:r>
              <a:rPr sz="2001" b="1" kern="0" dirty="0">
                <a:solidFill>
                  <a:srgbClr val="005289"/>
                </a:solidFill>
                <a:latin typeface="Gotham"/>
                <a:cs typeface="Gotham"/>
              </a:rPr>
              <a:t>la</a:t>
            </a:r>
            <a:r>
              <a:rPr sz="2001" b="1" kern="0" spc="-82" dirty="0">
                <a:solidFill>
                  <a:srgbClr val="005289"/>
                </a:solidFill>
                <a:latin typeface="Gotham"/>
                <a:cs typeface="Gotham"/>
              </a:rPr>
              <a:t> </a:t>
            </a:r>
            <a:r>
              <a:rPr sz="2001" b="1" kern="0" spc="-6" dirty="0">
                <a:solidFill>
                  <a:srgbClr val="005289"/>
                </a:solidFill>
                <a:latin typeface="Gotham"/>
                <a:cs typeface="Gotham"/>
              </a:rPr>
              <a:t>province</a:t>
            </a:r>
            <a:endParaRPr sz="2001" kern="0" dirty="0">
              <a:solidFill>
                <a:sysClr val="windowText" lastClr="000000"/>
              </a:solidFill>
              <a:latin typeface="Gotham"/>
              <a:cs typeface="Gotham"/>
            </a:endParaRPr>
          </a:p>
        </p:txBody>
      </p:sp>
      <p:sp>
        <p:nvSpPr>
          <p:cNvPr id="17" name="object 17"/>
          <p:cNvSpPr txBox="1"/>
          <p:nvPr/>
        </p:nvSpPr>
        <p:spPr>
          <a:xfrm>
            <a:off x="5183246" y="4683883"/>
            <a:ext cx="5232257" cy="315292"/>
          </a:xfrm>
          <a:prstGeom prst="rect">
            <a:avLst/>
          </a:prstGeom>
        </p:spPr>
        <p:txBody>
          <a:bodyPr vert="horz" wrap="square" lIns="0" tIns="7316" rIns="0" bIns="0" rtlCol="0">
            <a:spAutoFit/>
          </a:bodyPr>
          <a:lstStyle/>
          <a:p>
            <a:pPr marL="205624" indent="-198308" defTabSz="554492">
              <a:spcBef>
                <a:spcPts val="58"/>
              </a:spcBef>
              <a:buClr>
                <a:srgbClr val="54575A"/>
              </a:buClr>
              <a:buFontTx/>
              <a:buChar char="•"/>
              <a:tabLst>
                <a:tab pos="206009" algn="l"/>
              </a:tabLst>
            </a:pPr>
            <a:r>
              <a:rPr sz="2001" b="1" kern="0" spc="-21" dirty="0">
                <a:solidFill>
                  <a:srgbClr val="005289"/>
                </a:solidFill>
                <a:latin typeface="Gotham"/>
                <a:cs typeface="Gotham"/>
              </a:rPr>
              <a:t>Dessert</a:t>
            </a:r>
            <a:r>
              <a:rPr sz="2001" b="1" kern="0" spc="-112" dirty="0">
                <a:solidFill>
                  <a:srgbClr val="005289"/>
                </a:solidFill>
                <a:latin typeface="Gotham"/>
                <a:cs typeface="Gotham"/>
              </a:rPr>
              <a:t> </a:t>
            </a:r>
            <a:r>
              <a:rPr sz="2001" b="1" kern="0" dirty="0">
                <a:solidFill>
                  <a:srgbClr val="005289"/>
                </a:solidFill>
                <a:latin typeface="Gotham"/>
                <a:cs typeface="Gotham"/>
              </a:rPr>
              <a:t>124</a:t>
            </a:r>
            <a:r>
              <a:rPr sz="2001" b="1" kern="0" spc="-112" dirty="0">
                <a:solidFill>
                  <a:srgbClr val="005289"/>
                </a:solidFill>
                <a:latin typeface="Gotham"/>
                <a:cs typeface="Gotham"/>
              </a:rPr>
              <a:t> </a:t>
            </a:r>
            <a:r>
              <a:rPr sz="2001" b="1" kern="0" spc="-27" dirty="0">
                <a:solidFill>
                  <a:srgbClr val="005289"/>
                </a:solidFill>
                <a:latin typeface="Gotham"/>
                <a:cs typeface="Gotham"/>
              </a:rPr>
              <a:t>municipalités,</a:t>
            </a:r>
            <a:r>
              <a:rPr sz="2001" b="1" kern="0" spc="-112" dirty="0">
                <a:solidFill>
                  <a:srgbClr val="005289"/>
                </a:solidFill>
                <a:latin typeface="Gotham"/>
                <a:cs typeface="Gotham"/>
              </a:rPr>
              <a:t> </a:t>
            </a:r>
            <a:r>
              <a:rPr sz="2001" b="1" kern="0" spc="-6" dirty="0">
                <a:solidFill>
                  <a:srgbClr val="005289"/>
                </a:solidFill>
                <a:latin typeface="Gotham"/>
                <a:cs typeface="Gotham"/>
              </a:rPr>
              <a:t>dont</a:t>
            </a:r>
            <a:r>
              <a:rPr sz="2001" b="1" kern="0" spc="-112" dirty="0">
                <a:solidFill>
                  <a:srgbClr val="005289"/>
                </a:solidFill>
                <a:latin typeface="Gotham"/>
                <a:cs typeface="Gotham"/>
              </a:rPr>
              <a:t> </a:t>
            </a:r>
            <a:r>
              <a:rPr sz="2001" b="1" kern="0" dirty="0">
                <a:solidFill>
                  <a:srgbClr val="005289"/>
                </a:solidFill>
                <a:latin typeface="Gotham"/>
                <a:cs typeface="Gotham"/>
              </a:rPr>
              <a:t>12</a:t>
            </a:r>
            <a:r>
              <a:rPr sz="2001" b="1" kern="0" spc="-112" dirty="0">
                <a:solidFill>
                  <a:srgbClr val="005289"/>
                </a:solidFill>
                <a:latin typeface="Gotham"/>
                <a:cs typeface="Gotham"/>
              </a:rPr>
              <a:t> </a:t>
            </a:r>
            <a:r>
              <a:rPr sz="2001" b="1" kern="0" spc="-12" dirty="0">
                <a:solidFill>
                  <a:srgbClr val="005289"/>
                </a:solidFill>
                <a:latin typeface="Gotham"/>
                <a:cs typeface="Gotham"/>
              </a:rPr>
              <a:t>MRC.</a:t>
            </a:r>
            <a:endParaRPr sz="2001" kern="0" dirty="0">
              <a:solidFill>
                <a:sysClr val="windowText" lastClr="000000"/>
              </a:solidFill>
              <a:latin typeface="Gotham"/>
              <a:cs typeface="Gotham"/>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88576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lvl="0" rtl="0"/>
            <a:r>
              <a:rPr lang="fr-FR" sz="3600" dirty="0"/>
              <a:t>Demande d’information</a:t>
            </a:r>
          </a:p>
          <a:p>
            <a:pPr lvl="0" rtl="0"/>
            <a:r>
              <a:rPr lang="fr-FR" sz="3600" dirty="0"/>
              <a:t>Rappel : La valeur réelle</a:t>
            </a:r>
          </a:p>
          <a:p>
            <a:pPr lvl="0" rtl="0"/>
            <a:r>
              <a:rPr lang="fr-FR" sz="3600" dirty="0"/>
              <a:t>Contribuable :Prouver sa demande</a:t>
            </a:r>
          </a:p>
          <a:p>
            <a:pPr lvl="0" rtl="0"/>
            <a:r>
              <a:rPr lang="fr-CA" sz="3600" dirty="0"/>
              <a:t>Motifs non-valides</a:t>
            </a:r>
          </a:p>
          <a:p>
            <a:pPr lvl="0" rtl="0"/>
            <a:r>
              <a:rPr lang="fr-CA" sz="3600" dirty="0"/>
              <a:t>Motifs valides</a:t>
            </a:r>
          </a:p>
          <a:p>
            <a:pPr lvl="0" rtl="0"/>
            <a:r>
              <a:rPr lang="fr-CA" sz="3600" dirty="0"/>
              <a:t>Demande de validation</a:t>
            </a:r>
          </a:p>
          <a:p>
            <a:pPr lvl="0" rtl="0"/>
            <a:r>
              <a:rPr lang="fr-CA" sz="3600" dirty="0"/>
              <a:t>Demande de révision</a:t>
            </a:r>
            <a:endParaRPr lang="fr-CA" kern="0" spc="-33" dirty="0">
              <a:solidFill>
                <a:sysClr val="windowText" lastClr="000000"/>
              </a:solidFill>
            </a:endParaRP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9482788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22376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t>Les représentants de la municipalité sont les premiers répondants.</a:t>
            </a:r>
          </a:p>
          <a:p>
            <a:pPr marL="0" indent="0">
              <a:buNone/>
            </a:pPr>
            <a:endParaRPr lang="fr-CA" altLang="fr-FR" sz="2400" dirty="0"/>
          </a:p>
          <a:p>
            <a:pPr marL="0" indent="0">
              <a:buNone/>
            </a:pPr>
            <a:r>
              <a:rPr lang="fr-CA" altLang="fr-FR" sz="2400" dirty="0"/>
              <a:t>Avant de formuler une demande de révision ou de faire une demande de validation, il est recommandé de communiquer avec la municipalité. Il sera possible pour le contribuable d’obtenir des informations de base.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Demande d’information</a:t>
            </a:r>
            <a:endParaRPr lang="fr-CA" sz="2400" dirty="0">
              <a:highlight>
                <a:srgbClr val="FFFFFF"/>
              </a:highlight>
            </a:endParaRPr>
          </a:p>
        </p:txBody>
      </p:sp>
    </p:spTree>
    <p:extLst>
      <p:ext uri="{BB962C8B-B14F-4D97-AF65-F5344CB8AC3E}">
        <p14:creationId xmlns:p14="http://schemas.microsoft.com/office/powerpoint/2010/main" val="36505103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33973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r>
              <a:rPr lang="fr-CA" altLang="fr-FR" sz="2400" dirty="0"/>
              <a:t>La valeur réelle d’une unité d’évaluation est sa valeur d’échange sur un marché libre et ouvert à la concurrence, soit le prix le plus probable qui peut être payé lors d’une vente de gré à gré.</a:t>
            </a:r>
          </a:p>
          <a:p>
            <a:pPr marL="0" indent="0" algn="just">
              <a:buNone/>
            </a:pPr>
            <a:endParaRPr lang="fr-CA" sz="3000" b="1" spc="-30" dirty="0">
              <a:solidFill>
                <a:srgbClr val="54575A"/>
              </a:solidFill>
              <a:latin typeface="Gotham Book"/>
            </a:endParaRPr>
          </a:p>
          <a:p>
            <a:pPr marL="0" marR="3081" lvl="1" algn="just">
              <a:lnSpc>
                <a:spcPts val="2498"/>
              </a:lnSpc>
              <a:spcBef>
                <a:spcPts val="61"/>
              </a:spcBef>
            </a:pPr>
            <a:r>
              <a:rPr lang="fr-CA" sz="3000" b="1" spc="-30" dirty="0">
                <a:solidFill>
                  <a:srgbClr val="54575A"/>
                </a:solidFill>
                <a:latin typeface="Gotham Book"/>
              </a:rPr>
              <a:t>	Vendeur et acheteur libres</a:t>
            </a:r>
            <a:endParaRPr lang="fr-CA" sz="2400" dirty="0"/>
          </a:p>
          <a:p>
            <a:pPr marL="284947" marR="3081" lvl="1">
              <a:lnSpc>
                <a:spcPts val="2498"/>
              </a:lnSpc>
              <a:spcBef>
                <a:spcPts val="61"/>
              </a:spcBef>
            </a:pPr>
            <a:r>
              <a:rPr lang="fr-CA" sz="2400" dirty="0"/>
              <a:t>	Le vendeur et l’acheteur désirent respectivement vendre et acheter l’unité 	d’évaluation, mais n’y sont pas obligés;</a:t>
            </a:r>
          </a:p>
          <a:p>
            <a:pPr marL="284947" marR="3081" lvl="1">
              <a:lnSpc>
                <a:spcPts val="2498"/>
              </a:lnSpc>
              <a:spcBef>
                <a:spcPts val="61"/>
              </a:spcBef>
            </a:pPr>
            <a:endParaRPr lang="fr-CA" sz="2400" dirty="0"/>
          </a:p>
          <a:p>
            <a:pPr marL="0" marR="3081" lvl="1" algn="just">
              <a:lnSpc>
                <a:spcPts val="2498"/>
              </a:lnSpc>
              <a:spcBef>
                <a:spcPts val="61"/>
              </a:spcBef>
            </a:pPr>
            <a:r>
              <a:rPr lang="fr-CA" sz="3000" b="1" spc="-30" dirty="0">
                <a:solidFill>
                  <a:srgbClr val="54575A"/>
                </a:solidFill>
                <a:latin typeface="Gotham Book"/>
              </a:rPr>
              <a:t>	Vendeur et acheteur informés</a:t>
            </a:r>
            <a:endParaRPr lang="fr-CA" sz="2400" dirty="0"/>
          </a:p>
          <a:p>
            <a:pPr marL="0" indent="0" algn="just">
              <a:buNone/>
            </a:pPr>
            <a:r>
              <a:rPr lang="fr-CA" sz="2400" dirty="0"/>
              <a:t>	Le vendeur et l’acheteur sont raisonnablement informés de l’état de </a:t>
            </a:r>
          </a:p>
          <a:p>
            <a:pPr marL="0" indent="0" algn="just">
              <a:buNone/>
            </a:pPr>
            <a:r>
              <a:rPr lang="fr-CA" sz="2400" dirty="0"/>
              <a:t>	l’unité 	d’évaluation, de l’utilisation qui peut le plus probablement en être faite et 	des conditions du marché immobilier.</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Rappel : La valeur réelle </a:t>
            </a:r>
            <a:r>
              <a:rPr lang="fr-CA" sz="2000" b="1" i="1" spc="-30" dirty="0">
                <a:solidFill>
                  <a:srgbClr val="54575A"/>
                </a:solidFill>
                <a:latin typeface="Gotham Book"/>
              </a:rPr>
              <a:t>(LFM Art. 43)</a:t>
            </a:r>
            <a:endParaRPr lang="fr-CA" sz="2000" i="1" dirty="0">
              <a:highlight>
                <a:srgbClr val="FFFFFF"/>
              </a:highlight>
            </a:endParaRPr>
          </a:p>
        </p:txBody>
      </p:sp>
    </p:spTree>
    <p:extLst>
      <p:ext uri="{BB962C8B-B14F-4D97-AF65-F5344CB8AC3E}">
        <p14:creationId xmlns:p14="http://schemas.microsoft.com/office/powerpoint/2010/main" val="18889736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43975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endParaRPr lang="fr-CA" sz="2400" dirty="0"/>
          </a:p>
          <a:p>
            <a:r>
              <a:rPr lang="fr-CA" sz="2400" dirty="0"/>
              <a:t>Avant de contester, faites vos devoirs! Il faut des motifs sérieux qui justifient une demande de révision.</a:t>
            </a:r>
          </a:p>
          <a:p>
            <a:endParaRPr lang="fr-CA" sz="2400" dirty="0"/>
          </a:p>
          <a:p>
            <a:r>
              <a:rPr lang="fr-CA" altLang="fr-FR" sz="2400" dirty="0"/>
              <a:t>N'oubliez pas qu’</a:t>
            </a:r>
            <a:r>
              <a:rPr lang="fr-CA" altLang="fr-FR" sz="2400" u="sng" dirty="0"/>
              <a:t>on ne conteste pas une augmentation de taxes foncières.</a:t>
            </a:r>
            <a:r>
              <a:rPr lang="fr-CA" altLang="fr-FR" sz="2400" dirty="0"/>
              <a:t> </a:t>
            </a:r>
            <a:r>
              <a:rPr lang="fr-CA" sz="2400" dirty="0"/>
              <a:t>Vous devez détenir des preuves significatives pour appuyer vos arguments. Il ne s’agit pas de comparer l’augmentation de la valeur avec l’ancienne évaluation ou l’écart avec vos voisins.</a:t>
            </a:r>
          </a:p>
          <a:p>
            <a:endParaRPr lang="fr-CA" sz="2400" dirty="0"/>
          </a:p>
          <a:p>
            <a:r>
              <a:rPr lang="fr-CA" sz="2400" dirty="0"/>
              <a:t>Il faut se poser la question : « Est-ce que l’évaluation reflète la valeur de ma propriété à la date de référence, soit au 1</a:t>
            </a:r>
            <a:r>
              <a:rPr lang="fr-CA" sz="2400" baseline="30000" dirty="0"/>
              <a:t>er</a:t>
            </a:r>
            <a:r>
              <a:rPr lang="fr-CA" sz="2400" dirty="0"/>
              <a:t>  juillet 2022 pour le rôle triennal 2024-2025-2026? »</a:t>
            </a:r>
          </a:p>
          <a:p>
            <a:pPr marL="0" indent="0">
              <a:buNone/>
            </a:pPr>
            <a:endParaRPr lang="fr-CA" altLang="fr-FR" sz="24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Contribuable : Prouver sa demande</a:t>
            </a:r>
            <a:endParaRPr lang="fr-CA" sz="2000" i="1" dirty="0">
              <a:highlight>
                <a:srgbClr val="FFFFFF"/>
              </a:highlight>
            </a:endParaRPr>
          </a:p>
        </p:txBody>
      </p:sp>
    </p:spTree>
    <p:extLst>
      <p:ext uri="{BB962C8B-B14F-4D97-AF65-F5344CB8AC3E}">
        <p14:creationId xmlns:p14="http://schemas.microsoft.com/office/powerpoint/2010/main" val="2954649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085542"/>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000" dirty="0"/>
          </a:p>
          <a:p>
            <a:pPr marL="0" indent="0">
              <a:buNone/>
            </a:pPr>
            <a:endParaRPr lang="fr-CA" altLang="fr-FR" sz="2000" dirty="0"/>
          </a:p>
          <a:p>
            <a:pPr marL="0" indent="0">
              <a:buNone/>
            </a:pPr>
            <a:r>
              <a:rPr lang="fr-CA" altLang="fr-FR" sz="2000" dirty="0"/>
              <a:t>Il ne suffit donc pas seulement d’être en désaccord avec la valeur établie d’un immeuble pour effectuer une demande de révision :</a:t>
            </a:r>
          </a:p>
          <a:p>
            <a:pPr marL="0" indent="0" algn="ctr">
              <a:buNone/>
            </a:pPr>
            <a:r>
              <a:rPr lang="fr-CA" altLang="fr-FR" sz="2000" u="sng" dirty="0"/>
              <a:t>Il faut pouvoir démontrer qu’elle est inexacte!</a:t>
            </a:r>
            <a:endParaRPr lang="fr-CA" altLang="fr-FR" sz="2000" dirty="0"/>
          </a:p>
          <a:p>
            <a:pPr marL="0" indent="0" algn="just">
              <a:buNone/>
            </a:pPr>
            <a:endParaRPr lang="fr-CA" sz="2000" dirty="0"/>
          </a:p>
          <a:p>
            <a:pPr marL="0" indent="0" algn="just">
              <a:buNone/>
            </a:pPr>
            <a:endParaRPr lang="fr-CA" sz="2000" dirty="0"/>
          </a:p>
          <a:p>
            <a:pPr marL="0" indent="0" algn="just">
              <a:buNone/>
            </a:pPr>
            <a:r>
              <a:rPr lang="fr-CA" sz="2000" dirty="0"/>
              <a:t>Si ce n’est pas le cas, il sera bien difficile de faire les représentations auprès du Tribunal administratif du Québec.</a:t>
            </a:r>
          </a:p>
          <a:p>
            <a:pPr marL="0" indent="0" algn="ctr">
              <a:buNone/>
            </a:pPr>
            <a:r>
              <a:rPr lang="fr-CA" sz="2000" dirty="0"/>
              <a:t> </a:t>
            </a:r>
            <a:r>
              <a:rPr lang="fr-CA" sz="2000" u="sng" dirty="0"/>
              <a:t>N’oubliez pas que vous avez la responsabilité du fardeau de la preuve.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Prouver sa demande</a:t>
            </a:r>
            <a:endParaRPr lang="fr-CA" sz="2000" i="1" dirty="0">
              <a:highlight>
                <a:srgbClr val="FFFFFF"/>
              </a:highlight>
            </a:endParaRPr>
          </a:p>
        </p:txBody>
      </p:sp>
    </p:spTree>
    <p:extLst>
      <p:ext uri="{BB962C8B-B14F-4D97-AF65-F5344CB8AC3E}">
        <p14:creationId xmlns:p14="http://schemas.microsoft.com/office/powerpoint/2010/main" val="17026189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96243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342900" indent="-342900">
              <a:buFont typeface="Arial" panose="020B0604020202020204" pitchFamily="34" charset="0"/>
              <a:buChar char="•"/>
            </a:pPr>
            <a:r>
              <a:rPr lang="fr-CA" altLang="fr-FR" sz="2400" dirty="0"/>
              <a:t>Le montant des taxes à payer;</a:t>
            </a:r>
          </a:p>
          <a:p>
            <a:endParaRPr lang="fr-CA" altLang="fr-FR" sz="2400" dirty="0"/>
          </a:p>
          <a:p>
            <a:pPr marL="342900" indent="-342900">
              <a:buFont typeface="Arial" panose="020B0604020202020204" pitchFamily="34" charset="0"/>
              <a:buChar char="•"/>
            </a:pPr>
            <a:r>
              <a:rPr lang="fr-CA" altLang="fr-FR" sz="2400" dirty="0"/>
              <a:t>La perception que la valeur est élevée;</a:t>
            </a:r>
          </a:p>
          <a:p>
            <a:endParaRPr lang="fr-CA" altLang="fr-FR" sz="2400" dirty="0"/>
          </a:p>
          <a:p>
            <a:pPr marL="342900" indent="-342900">
              <a:buFont typeface="Arial" panose="020B0604020202020204" pitchFamily="34" charset="0"/>
              <a:buChar char="•"/>
            </a:pPr>
            <a:r>
              <a:rPr lang="fr-CA" altLang="fr-FR" sz="2400" dirty="0"/>
              <a:t>La variation de valeur en pourcentage déroge de la moyenne des voisins, du secteur ou de la municipalité (une variation de valeur supérieure à la moyenne ne signifie pas nécessairement que la valeur est erronée : chaque cas est unique).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Motifs non-valides</a:t>
            </a:r>
            <a:endParaRPr lang="fr-CA" sz="2000" i="1" dirty="0">
              <a:highlight>
                <a:srgbClr val="FFFFFF"/>
              </a:highlight>
            </a:endParaRPr>
          </a:p>
        </p:txBody>
      </p:sp>
    </p:spTree>
    <p:extLst>
      <p:ext uri="{BB962C8B-B14F-4D97-AF65-F5344CB8AC3E}">
        <p14:creationId xmlns:p14="http://schemas.microsoft.com/office/powerpoint/2010/main" val="8368882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824206"/>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342900" indent="-342900">
              <a:buFont typeface="Arial" panose="020B0604020202020204" pitchFamily="34" charset="0"/>
              <a:buChar char="•"/>
            </a:pPr>
            <a:r>
              <a:rPr lang="fr-CA" altLang="fr-FR" sz="2400" dirty="0"/>
              <a:t>Défectuosité de l’immeuble (bris, vice de construction, détérioration importante, etc…)</a:t>
            </a:r>
          </a:p>
          <a:p>
            <a:pPr marL="342900" indent="-342900">
              <a:buFont typeface="Arial" panose="020B0604020202020204" pitchFamily="34" charset="0"/>
              <a:buChar char="•"/>
            </a:pPr>
            <a:r>
              <a:rPr lang="fr-CA" altLang="fr-FR" sz="2400" dirty="0"/>
              <a:t>Nuisance (bruit, pollution, inondation, etc…)</a:t>
            </a:r>
          </a:p>
          <a:p>
            <a:pPr marL="342900" indent="-342900">
              <a:buFont typeface="Arial" panose="020B0604020202020204" pitchFamily="34" charset="0"/>
              <a:buChar char="•"/>
            </a:pPr>
            <a:r>
              <a:rPr lang="fr-CA" altLang="fr-FR" sz="2400" dirty="0"/>
              <a:t>Situation légale ou règlementaire (servitude limitative, non-conformité au zonage, terrain non-constructible, etc…)</a:t>
            </a:r>
          </a:p>
          <a:p>
            <a:pPr marL="342900" indent="-342900">
              <a:buFont typeface="Arial" panose="020B0604020202020204" pitchFamily="34" charset="0"/>
              <a:buChar char="•"/>
            </a:pPr>
            <a:r>
              <a:rPr lang="fr-CA" altLang="fr-FR" sz="2400" dirty="0"/>
              <a:t>Autres facteurs basé sur des ventes de propriétés comparables, des dépenses élevées, etc…</a:t>
            </a:r>
          </a:p>
          <a:p>
            <a:endParaRPr lang="fr-CA" altLang="fr-FR" sz="2400" dirty="0"/>
          </a:p>
          <a:p>
            <a:endParaRPr lang="fr-CA" altLang="fr-FR" sz="800" dirty="0"/>
          </a:p>
          <a:p>
            <a:pPr marL="0" indent="0">
              <a:buNone/>
            </a:pPr>
            <a:r>
              <a:rPr lang="fr-CA" altLang="fr-FR" sz="2400" dirty="0"/>
              <a:t>En cas de doute ou si l’insatisfaction du contribuable persiste après avoir donné les informations, les représentants de la municipalité peuvent le référer au service d'évaluation foncière ou lui conseiller de formuler une demande de révision formelle.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Motifs valides</a:t>
            </a:r>
            <a:endParaRPr lang="fr-CA" sz="2000" i="1" dirty="0">
              <a:highlight>
                <a:srgbClr val="FFFFFF"/>
              </a:highlight>
            </a:endParaRPr>
          </a:p>
        </p:txBody>
      </p:sp>
    </p:spTree>
    <p:extLst>
      <p:ext uri="{BB962C8B-B14F-4D97-AF65-F5344CB8AC3E}">
        <p14:creationId xmlns:p14="http://schemas.microsoft.com/office/powerpoint/2010/main" val="39019837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43975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400" dirty="0"/>
          </a:p>
          <a:p>
            <a:pPr marL="0" indent="0">
              <a:buNone/>
            </a:pPr>
            <a:r>
              <a:rPr lang="fr-CA" altLang="fr-FR" sz="2400" dirty="0"/>
              <a:t>Jusqu’au 15 avril : Sans frais pour le contribuable</a:t>
            </a:r>
          </a:p>
          <a:p>
            <a:pPr marL="0" indent="0">
              <a:buNone/>
            </a:pPr>
            <a:endParaRPr lang="fr-CA" altLang="fr-FR" sz="2400" dirty="0"/>
          </a:p>
          <a:p>
            <a:pPr marL="0" indent="0">
              <a:buNone/>
            </a:pPr>
            <a:r>
              <a:rPr lang="fr-CA" altLang="fr-FR" sz="2400" dirty="0"/>
              <a:t>La réception de la demande d’information se fera par le service d’évaluation foncière de la MRC des Appalaches : </a:t>
            </a:r>
          </a:p>
          <a:p>
            <a:pPr marL="0" indent="0" algn="ctr">
              <a:buNone/>
            </a:pPr>
            <a:r>
              <a:rPr lang="fr-CA" altLang="fr-FR" sz="2400" b="1" dirty="0"/>
              <a:t>Isabelle Lessard, coordonnatrice 418-332-2757 poste 231</a:t>
            </a:r>
          </a:p>
          <a:p>
            <a:pPr marL="0" indent="0">
              <a:buNone/>
            </a:pPr>
            <a:r>
              <a:rPr lang="fr-CA" altLang="fr-FR" sz="2400" dirty="0"/>
              <a:t>Une validation du dossier sera effectuée et un retour d’information sera fait au contribuable :</a:t>
            </a:r>
          </a:p>
          <a:p>
            <a:pPr marL="620146" lvl="1" indent="-342900">
              <a:buFont typeface="Arial" panose="020B0604020202020204" pitchFamily="34" charset="0"/>
              <a:buChar char="•"/>
            </a:pPr>
            <a:r>
              <a:rPr lang="fr-CA" altLang="fr-FR" sz="2400" dirty="0"/>
              <a:t>Aucun motif = Maintien de la valeur.</a:t>
            </a:r>
          </a:p>
          <a:p>
            <a:pPr marL="620146" lvl="1" indent="-342900">
              <a:buFont typeface="Arial" panose="020B0604020202020204" pitchFamily="34" charset="0"/>
              <a:buChar char="•"/>
            </a:pPr>
            <a:r>
              <a:rPr lang="fr-CA" altLang="fr-FR" sz="2400" dirty="0"/>
              <a:t>Correction d’erreur d’écriture = Émission d’un certificat d’évaluateur pour  </a:t>
            </a:r>
            <a:r>
              <a:rPr lang="fr-CA" sz="2400" dirty="0"/>
              <a:t>correction d'office</a:t>
            </a:r>
            <a:r>
              <a:rPr lang="fr-CA" altLang="fr-FR" sz="2400" dirty="0"/>
              <a:t>.</a:t>
            </a:r>
          </a:p>
          <a:p>
            <a:pPr marL="620146" lvl="1" indent="-342900">
              <a:buFont typeface="Arial" panose="020B0604020202020204" pitchFamily="34" charset="0"/>
              <a:buChar char="•"/>
            </a:pPr>
            <a:r>
              <a:rPr lang="fr-CA" altLang="fr-FR" sz="2400" dirty="0"/>
              <a:t>Contribuable en désaccord = Demande de révision formelle.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Demande de validation</a:t>
            </a:r>
            <a:endParaRPr lang="fr-CA" sz="2000" i="1" dirty="0">
              <a:highlight>
                <a:srgbClr val="FFFFFF"/>
              </a:highlight>
            </a:endParaRPr>
          </a:p>
        </p:txBody>
      </p:sp>
    </p:spTree>
    <p:extLst>
      <p:ext uri="{BB962C8B-B14F-4D97-AF65-F5344CB8AC3E}">
        <p14:creationId xmlns:p14="http://schemas.microsoft.com/office/powerpoint/2010/main" val="3935992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4316648"/>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2000" dirty="0"/>
              <a:t>Avant de contester l’évaluation foncière d’une propriété, il est sage de s’assurer que le jeu en vaut la chandelle. Quelle est la réduction envisageable? C’est 5, 10 ou 15 % ? Si elle est acceptée, quel en serait l’impact sur les comptes de taxes municipale et scolaire?</a:t>
            </a:r>
          </a:p>
          <a:p>
            <a:pPr marL="0" indent="0" algn="just">
              <a:buNone/>
            </a:pPr>
            <a:endParaRPr lang="fr-CA" sz="2000" dirty="0"/>
          </a:p>
          <a:p>
            <a:pPr algn="just"/>
            <a:r>
              <a:rPr lang="fr-CA" sz="2000" dirty="0"/>
              <a:t>D’autre part, quels sont les frais à prévoir pour la démarche? Ils peuvent inclure un rapport d’évaluation, les frais de demande de révision à chaque échelon, les honoraires des professionnels, etc…</a:t>
            </a:r>
          </a:p>
          <a:p>
            <a:pPr algn="just"/>
            <a:r>
              <a:rPr lang="fr-CA" sz="2000" dirty="0"/>
              <a:t>Une fois cette réflexion faite, le contribuable sera à même de juger si la valeur mérite d’être revue.</a:t>
            </a:r>
          </a:p>
          <a:p>
            <a:pPr marL="0" indent="0" algn="just">
              <a:buNone/>
            </a:pPr>
            <a:endParaRPr lang="fr-CA" sz="2000" dirty="0"/>
          </a:p>
          <a:p>
            <a:pPr marL="0" indent="0" algn="ctr">
              <a:buNone/>
            </a:pPr>
            <a:r>
              <a:rPr lang="fr-CA" sz="2000" dirty="0"/>
              <a:t>ATTENTION :</a:t>
            </a:r>
          </a:p>
          <a:p>
            <a:pPr marL="0" indent="0" algn="ctr">
              <a:buNone/>
            </a:pPr>
            <a:r>
              <a:rPr lang="fr-CA" sz="2000" u="sng" dirty="0"/>
              <a:t>Le dépôt d’une demande de révision ne constitue pas un engagement de modification de la valeur au rôle.</a:t>
            </a:r>
          </a:p>
          <a:p>
            <a:pPr marL="0" indent="0" algn="ctr">
              <a:buNone/>
            </a:pPr>
            <a:r>
              <a:rPr lang="fr-CA" sz="2000" dirty="0"/>
              <a:t>L’évaluateur peut recommander le maintien de la valeur, la révision à la baisse ou à la hausse de la valeur selon son analyse objective.</a:t>
            </a:r>
          </a:p>
          <a:p>
            <a:pPr marL="0" indent="0" algn="ctr">
              <a:buNone/>
            </a:pPr>
            <a:endParaRPr lang="fr-CA" sz="2000" dirty="0"/>
          </a:p>
          <a:p>
            <a:pPr marL="0" indent="0" algn="ctr">
              <a:buNone/>
            </a:pPr>
            <a:r>
              <a:rPr lang="fr-CA" sz="2000" dirty="0"/>
              <a:t>Chaque cas est </a:t>
            </a:r>
            <a:r>
              <a:rPr lang="fr-CA" sz="2000" i="1" dirty="0"/>
              <a:t>unique</a:t>
            </a:r>
            <a:r>
              <a:rPr lang="fr-CA" sz="2000" dirty="0"/>
              <a:t>!</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Un calcul à faire !</a:t>
            </a:r>
            <a:endParaRPr lang="fr-CA" sz="2000" i="1" dirty="0">
              <a:highlight>
                <a:srgbClr val="FFFFFF"/>
              </a:highlight>
            </a:endParaRPr>
          </a:p>
        </p:txBody>
      </p:sp>
    </p:spTree>
    <p:extLst>
      <p:ext uri="{BB962C8B-B14F-4D97-AF65-F5344CB8AC3E}">
        <p14:creationId xmlns:p14="http://schemas.microsoft.com/office/powerpoint/2010/main" val="18313361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54720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r>
              <a:rPr lang="fr-CA" altLang="fr-FR" sz="2000" dirty="0"/>
              <a:t>Date limite 30 avril : Avec frais pour le contribuable</a:t>
            </a:r>
          </a:p>
          <a:p>
            <a:pPr marL="0" indent="0">
              <a:buNone/>
            </a:pPr>
            <a:endParaRPr lang="fr-CA" altLang="fr-FR" sz="2000" dirty="0"/>
          </a:p>
          <a:p>
            <a:pPr marL="0" indent="0">
              <a:buNone/>
            </a:pPr>
            <a:r>
              <a:rPr lang="fr-CA" altLang="fr-FR" sz="2000" dirty="0"/>
              <a:t>Procédure prévue par la </a:t>
            </a:r>
            <a:r>
              <a:rPr lang="fr-CA" altLang="fr-FR" sz="2000" i="1" dirty="0"/>
              <a:t>Loi sur la fiscalité municipale </a:t>
            </a:r>
            <a:r>
              <a:rPr lang="fr-CA" altLang="fr-FR" sz="2000" dirty="0"/>
              <a:t>permettant au contribuable  de demander à l’évaluateur de réviser une ou plusieurs données apparaissant au rôle d’évaluation foncière.</a:t>
            </a:r>
          </a:p>
          <a:p>
            <a:pPr marL="0" indent="0">
              <a:buNone/>
            </a:pPr>
            <a:endParaRPr lang="fr-CA" altLang="fr-FR" sz="800" dirty="0"/>
          </a:p>
          <a:p>
            <a:pPr marL="0" indent="0" algn="ctr">
              <a:buNone/>
            </a:pPr>
            <a:r>
              <a:rPr lang="fr-CA" altLang="fr-FR" sz="3200" b="1" dirty="0"/>
              <a:t>Aucune demande ne peut être reçue après le 30 avril.</a:t>
            </a:r>
          </a:p>
          <a:p>
            <a:pPr marL="0" indent="0" algn="ctr">
              <a:buNone/>
            </a:pPr>
            <a:r>
              <a:rPr lang="fr-CA" altLang="fr-FR" sz="2000" u="sng" dirty="0"/>
              <a:t>Le demandeur doit remplir toutes les informations à la demande, inscrire le(s) motif(s) invoqué(s) ainsi que la valeur recherchée.</a:t>
            </a:r>
          </a:p>
          <a:p>
            <a:pPr marL="0" indent="0" algn="ctr">
              <a:buNone/>
            </a:pPr>
            <a:endParaRPr lang="fr-CA" altLang="fr-FR" sz="2000" u="sng" dirty="0"/>
          </a:p>
          <a:p>
            <a:pPr marL="0" indent="0" algn="ctr">
              <a:buNone/>
            </a:pPr>
            <a:endParaRPr lang="fr-CA" altLang="fr-FR" sz="1000" u="sng" dirty="0"/>
          </a:p>
          <a:p>
            <a:pPr marL="0" indent="0">
              <a:buNone/>
            </a:pPr>
            <a:r>
              <a:rPr lang="fr-CA" altLang="fr-FR" sz="2000" dirty="0"/>
              <a:t>Après examen du dossier, l’évaluateur municipal fournira une réponse écrite (modification ou maintien de la valeur réelle) au plus tard le 1</a:t>
            </a:r>
            <a:r>
              <a:rPr lang="fr-CA" altLang="fr-FR" sz="2000" baseline="30000" dirty="0"/>
              <a:t>er</a:t>
            </a:r>
            <a:r>
              <a:rPr lang="fr-CA" altLang="fr-FR" sz="2000" dirty="0"/>
              <a:t> septembre suivant l’entrée en vigueur du rôle.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Demande de révision</a:t>
            </a:r>
            <a:endParaRPr lang="fr-CA" sz="2000" i="1" dirty="0">
              <a:highlight>
                <a:srgbClr val="FFFFFF"/>
              </a:highlight>
            </a:endParaRPr>
          </a:p>
        </p:txBody>
      </p:sp>
    </p:spTree>
    <p:extLst>
      <p:ext uri="{BB962C8B-B14F-4D97-AF65-F5344CB8AC3E}">
        <p14:creationId xmlns:p14="http://schemas.microsoft.com/office/powerpoint/2010/main" val="3223778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56651" y="369226"/>
            <a:ext cx="6369995" cy="1213467"/>
          </a:xfrm>
          <a:prstGeom prst="rect">
            <a:avLst/>
          </a:prstGeom>
        </p:spPr>
        <p:txBody>
          <a:bodyPr vert="horz" wrap="square" lIns="0" tIns="83559" rIns="0" bIns="0" rtlCol="0">
            <a:spAutoFit/>
          </a:bodyPr>
          <a:lstStyle/>
          <a:p>
            <a:pPr marL="7701">
              <a:spcBef>
                <a:spcPts val="658"/>
              </a:spcBef>
            </a:pPr>
            <a:r>
              <a:rPr spc="-121" dirty="0"/>
              <a:t>Services</a:t>
            </a:r>
            <a:r>
              <a:rPr spc="-61" dirty="0"/>
              <a:t> </a:t>
            </a:r>
            <a:r>
              <a:rPr spc="-133" dirty="0"/>
              <a:t>d’évaluateur-</a:t>
            </a:r>
            <a:r>
              <a:rPr spc="-27" dirty="0"/>
              <a:t>conseil</a:t>
            </a:r>
          </a:p>
          <a:p>
            <a:pPr marL="7701">
              <a:spcBef>
                <a:spcPts val="397"/>
              </a:spcBef>
            </a:pPr>
            <a:r>
              <a:rPr sz="2001" b="0" spc="-18" dirty="0">
                <a:solidFill>
                  <a:srgbClr val="54575A"/>
                </a:solidFill>
                <a:latin typeface="Gotham Book"/>
                <a:cs typeface="Gotham Book"/>
              </a:rPr>
              <a:t>Évimbec</a:t>
            </a:r>
            <a:r>
              <a:rPr sz="2001" b="0" spc="-112" dirty="0">
                <a:solidFill>
                  <a:srgbClr val="54575A"/>
                </a:solidFill>
                <a:latin typeface="Gotham Book"/>
                <a:cs typeface="Gotham Book"/>
              </a:rPr>
              <a:t> </a:t>
            </a:r>
            <a:r>
              <a:rPr sz="2001" b="0" dirty="0">
                <a:solidFill>
                  <a:srgbClr val="54575A"/>
                </a:solidFill>
                <a:latin typeface="Gotham Book"/>
                <a:cs typeface="Gotham Book"/>
              </a:rPr>
              <a:t>ltée</a:t>
            </a:r>
            <a:r>
              <a:rPr sz="2001" b="0" spc="-109" dirty="0">
                <a:solidFill>
                  <a:srgbClr val="54575A"/>
                </a:solidFill>
                <a:latin typeface="Gotham Book"/>
                <a:cs typeface="Gotham Book"/>
              </a:rPr>
              <a:t> </a:t>
            </a:r>
            <a:r>
              <a:rPr sz="2001" b="0" spc="-27" dirty="0">
                <a:solidFill>
                  <a:srgbClr val="54575A"/>
                </a:solidFill>
                <a:latin typeface="Gotham Book"/>
                <a:cs typeface="Gotham Book"/>
              </a:rPr>
              <a:t>œuvre</a:t>
            </a:r>
            <a:r>
              <a:rPr sz="2001" b="0" spc="-109" dirty="0">
                <a:solidFill>
                  <a:srgbClr val="54575A"/>
                </a:solidFill>
                <a:latin typeface="Gotham Book"/>
                <a:cs typeface="Gotham Book"/>
              </a:rPr>
              <a:t> </a:t>
            </a:r>
            <a:r>
              <a:rPr sz="2001" b="0" spc="-6" dirty="0">
                <a:solidFill>
                  <a:srgbClr val="54575A"/>
                </a:solidFill>
                <a:latin typeface="Gotham Book"/>
                <a:cs typeface="Gotham Book"/>
              </a:rPr>
              <a:t>dans</a:t>
            </a:r>
            <a:r>
              <a:rPr sz="2001" b="0" spc="-109" dirty="0">
                <a:solidFill>
                  <a:srgbClr val="54575A"/>
                </a:solidFill>
                <a:latin typeface="Gotham Book"/>
                <a:cs typeface="Gotham Book"/>
              </a:rPr>
              <a:t> </a:t>
            </a:r>
            <a:r>
              <a:rPr sz="2001" b="0" spc="-12" dirty="0">
                <a:solidFill>
                  <a:srgbClr val="54575A"/>
                </a:solidFill>
                <a:latin typeface="Gotham Book"/>
                <a:cs typeface="Gotham Book"/>
              </a:rPr>
              <a:t>tous</a:t>
            </a:r>
            <a:r>
              <a:rPr sz="2001" b="0" spc="-109" dirty="0">
                <a:solidFill>
                  <a:srgbClr val="54575A"/>
                </a:solidFill>
                <a:latin typeface="Gotham Book"/>
                <a:cs typeface="Gotham Book"/>
              </a:rPr>
              <a:t> </a:t>
            </a:r>
            <a:r>
              <a:rPr sz="2001" b="0" dirty="0">
                <a:solidFill>
                  <a:srgbClr val="54575A"/>
                </a:solidFill>
                <a:latin typeface="Gotham Book"/>
                <a:cs typeface="Gotham Book"/>
              </a:rPr>
              <a:t>les</a:t>
            </a:r>
            <a:r>
              <a:rPr sz="2001" b="0" spc="-112" dirty="0">
                <a:solidFill>
                  <a:srgbClr val="54575A"/>
                </a:solidFill>
                <a:latin typeface="Gotham Book"/>
                <a:cs typeface="Gotham Book"/>
              </a:rPr>
              <a:t> </a:t>
            </a:r>
            <a:r>
              <a:rPr sz="2001" b="0" spc="-21" dirty="0">
                <a:solidFill>
                  <a:srgbClr val="54575A"/>
                </a:solidFill>
                <a:latin typeface="Gotham Book"/>
                <a:cs typeface="Gotham Book"/>
              </a:rPr>
              <a:t>domaines</a:t>
            </a:r>
            <a:r>
              <a:rPr sz="2001" b="0" spc="-109" dirty="0">
                <a:solidFill>
                  <a:srgbClr val="54575A"/>
                </a:solidFill>
                <a:latin typeface="Gotham Book"/>
                <a:cs typeface="Gotham Book"/>
              </a:rPr>
              <a:t> </a:t>
            </a:r>
            <a:r>
              <a:rPr sz="2001" b="0" spc="-42" dirty="0">
                <a:solidFill>
                  <a:srgbClr val="54575A"/>
                </a:solidFill>
                <a:latin typeface="Gotham Book"/>
                <a:cs typeface="Gotham Book"/>
              </a:rPr>
              <a:t>connexes</a:t>
            </a:r>
            <a:r>
              <a:rPr sz="2001" b="0" spc="-106" dirty="0">
                <a:solidFill>
                  <a:srgbClr val="54575A"/>
                </a:solidFill>
                <a:latin typeface="Gotham Book"/>
                <a:cs typeface="Gotham Book"/>
              </a:rPr>
              <a:t> </a:t>
            </a:r>
            <a:r>
              <a:rPr sz="2001" b="0" dirty="0">
                <a:solidFill>
                  <a:srgbClr val="54575A"/>
                </a:solidFill>
                <a:latin typeface="Gotham Book"/>
                <a:cs typeface="Gotham Book"/>
              </a:rPr>
              <a:t>à</a:t>
            </a:r>
            <a:r>
              <a:rPr sz="2001" b="0" spc="-109" dirty="0">
                <a:solidFill>
                  <a:srgbClr val="54575A"/>
                </a:solidFill>
                <a:latin typeface="Gotham Book"/>
                <a:cs typeface="Gotham Book"/>
              </a:rPr>
              <a:t> </a:t>
            </a:r>
            <a:r>
              <a:rPr sz="2001" b="0" spc="-30" dirty="0">
                <a:solidFill>
                  <a:srgbClr val="54575A"/>
                </a:solidFill>
                <a:latin typeface="Gotham Book"/>
                <a:cs typeface="Gotham Book"/>
              </a:rPr>
              <a:t>l'évaluation,</a:t>
            </a:r>
            <a:r>
              <a:rPr sz="2001" b="0" spc="-109" dirty="0">
                <a:solidFill>
                  <a:srgbClr val="54575A"/>
                </a:solidFill>
                <a:latin typeface="Gotham Book"/>
                <a:cs typeface="Gotham Book"/>
              </a:rPr>
              <a:t> </a:t>
            </a:r>
            <a:r>
              <a:rPr sz="2001" b="0" dirty="0">
                <a:solidFill>
                  <a:srgbClr val="54575A"/>
                </a:solidFill>
                <a:latin typeface="Gotham Book"/>
                <a:cs typeface="Gotham Book"/>
              </a:rPr>
              <a:t>soit</a:t>
            </a:r>
            <a:r>
              <a:rPr sz="2001" b="0" spc="-109" dirty="0">
                <a:solidFill>
                  <a:srgbClr val="54575A"/>
                </a:solidFill>
                <a:latin typeface="Gotham Book"/>
                <a:cs typeface="Gotham Book"/>
              </a:rPr>
              <a:t> </a:t>
            </a:r>
            <a:r>
              <a:rPr sz="2001" b="0" spc="-30" dirty="0">
                <a:solidFill>
                  <a:srgbClr val="54575A"/>
                </a:solidFill>
                <a:latin typeface="Gotham Book"/>
                <a:cs typeface="Gotham Book"/>
              </a:rPr>
              <a:t>:</a:t>
            </a:r>
            <a:endParaRPr sz="2001" dirty="0">
              <a:latin typeface="Gotham Book"/>
              <a:cs typeface="Gotham Book"/>
            </a:endParaRPr>
          </a:p>
        </p:txBody>
      </p:sp>
      <p:grpSp>
        <p:nvGrpSpPr>
          <p:cNvPr id="3" name="object 3"/>
          <p:cNvGrpSpPr/>
          <p:nvPr/>
        </p:nvGrpSpPr>
        <p:grpSpPr>
          <a:xfrm>
            <a:off x="6688854" y="2808174"/>
            <a:ext cx="752801" cy="1668485"/>
            <a:chOff x="11029710" y="4630887"/>
            <a:chExt cx="1241425" cy="2751455"/>
          </a:xfrm>
        </p:grpSpPr>
        <p:pic>
          <p:nvPicPr>
            <p:cNvPr id="4" name="object 4"/>
            <p:cNvPicPr/>
            <p:nvPr/>
          </p:nvPicPr>
          <p:blipFill>
            <a:blip r:embed="rId2" cstate="print"/>
            <a:stretch>
              <a:fillRect/>
            </a:stretch>
          </p:blipFill>
          <p:spPr>
            <a:xfrm>
              <a:off x="11029710" y="4630887"/>
              <a:ext cx="1216221" cy="975359"/>
            </a:xfrm>
            <a:prstGeom prst="rect">
              <a:avLst/>
            </a:prstGeom>
          </p:spPr>
        </p:pic>
        <p:pic>
          <p:nvPicPr>
            <p:cNvPr id="5" name="object 5"/>
            <p:cNvPicPr/>
            <p:nvPr/>
          </p:nvPicPr>
          <p:blipFill>
            <a:blip r:embed="rId3" cstate="print"/>
            <a:stretch>
              <a:fillRect/>
            </a:stretch>
          </p:blipFill>
          <p:spPr>
            <a:xfrm>
              <a:off x="11151881" y="6409448"/>
              <a:ext cx="938118" cy="972881"/>
            </a:xfrm>
            <a:prstGeom prst="rect">
              <a:avLst/>
            </a:prstGeom>
          </p:spPr>
        </p:pic>
        <p:pic>
          <p:nvPicPr>
            <p:cNvPr id="6" name="object 6"/>
            <p:cNvPicPr/>
            <p:nvPr/>
          </p:nvPicPr>
          <p:blipFill>
            <a:blip r:embed="rId4" cstate="print"/>
            <a:stretch>
              <a:fillRect/>
            </a:stretch>
          </p:blipFill>
          <p:spPr>
            <a:xfrm>
              <a:off x="11151880" y="5404565"/>
              <a:ext cx="1119041" cy="1252795"/>
            </a:xfrm>
            <a:prstGeom prst="rect">
              <a:avLst/>
            </a:prstGeom>
          </p:spPr>
        </p:pic>
      </p:grpSp>
      <p:grpSp>
        <p:nvGrpSpPr>
          <p:cNvPr id="7" name="object 7"/>
          <p:cNvGrpSpPr/>
          <p:nvPr/>
        </p:nvGrpSpPr>
        <p:grpSpPr>
          <a:xfrm>
            <a:off x="6688853" y="2161046"/>
            <a:ext cx="737784" cy="591459"/>
            <a:chOff x="11029709" y="3563725"/>
            <a:chExt cx="1216660" cy="975360"/>
          </a:xfrm>
        </p:grpSpPr>
        <p:sp>
          <p:nvSpPr>
            <p:cNvPr id="8" name="object 8"/>
            <p:cNvSpPr/>
            <p:nvPr/>
          </p:nvSpPr>
          <p:spPr>
            <a:xfrm>
              <a:off x="11029709" y="3563725"/>
              <a:ext cx="929005" cy="975360"/>
            </a:xfrm>
            <a:custGeom>
              <a:avLst/>
              <a:gdLst/>
              <a:ahLst/>
              <a:cxnLst/>
              <a:rect l="l" t="t" r="r" b="b"/>
              <a:pathLst>
                <a:path w="929004" h="975360">
                  <a:moveTo>
                    <a:pt x="485503" y="0"/>
                  </a:moveTo>
                  <a:lnTo>
                    <a:pt x="437975" y="3810"/>
                  </a:lnTo>
                  <a:lnTo>
                    <a:pt x="390584" y="10160"/>
                  </a:lnTo>
                  <a:lnTo>
                    <a:pt x="343618" y="22860"/>
                  </a:lnTo>
                  <a:lnTo>
                    <a:pt x="298068" y="39370"/>
                  </a:lnTo>
                  <a:lnTo>
                    <a:pt x="254838" y="59690"/>
                  </a:lnTo>
                  <a:lnTo>
                    <a:pt x="214149" y="85090"/>
                  </a:lnTo>
                  <a:lnTo>
                    <a:pt x="176221" y="113030"/>
                  </a:lnTo>
                  <a:lnTo>
                    <a:pt x="141276" y="144780"/>
                  </a:lnTo>
                  <a:lnTo>
                    <a:pt x="109535" y="180340"/>
                  </a:lnTo>
                  <a:lnTo>
                    <a:pt x="81219" y="219710"/>
                  </a:lnTo>
                  <a:lnTo>
                    <a:pt x="56548" y="260350"/>
                  </a:lnTo>
                  <a:lnTo>
                    <a:pt x="36034" y="304800"/>
                  </a:lnTo>
                  <a:lnTo>
                    <a:pt x="20096" y="350520"/>
                  </a:lnTo>
                  <a:lnTo>
                    <a:pt x="8761" y="396240"/>
                  </a:lnTo>
                  <a:lnTo>
                    <a:pt x="2053" y="443230"/>
                  </a:lnTo>
                  <a:lnTo>
                    <a:pt x="0" y="490220"/>
                  </a:lnTo>
                  <a:lnTo>
                    <a:pt x="2625" y="538480"/>
                  </a:lnTo>
                  <a:lnTo>
                    <a:pt x="9955" y="585470"/>
                  </a:lnTo>
                  <a:lnTo>
                    <a:pt x="22015" y="632460"/>
                  </a:lnTo>
                  <a:lnTo>
                    <a:pt x="38566" y="678180"/>
                  </a:lnTo>
                  <a:lnTo>
                    <a:pt x="59260" y="721360"/>
                  </a:lnTo>
                  <a:lnTo>
                    <a:pt x="83914" y="762000"/>
                  </a:lnTo>
                  <a:lnTo>
                    <a:pt x="112345" y="800100"/>
                  </a:lnTo>
                  <a:lnTo>
                    <a:pt x="144369" y="834390"/>
                  </a:lnTo>
                  <a:lnTo>
                    <a:pt x="179805" y="866140"/>
                  </a:lnTo>
                  <a:lnTo>
                    <a:pt x="218468" y="895350"/>
                  </a:lnTo>
                  <a:lnTo>
                    <a:pt x="260175" y="919480"/>
                  </a:lnTo>
                  <a:lnTo>
                    <a:pt x="304096" y="939800"/>
                  </a:lnTo>
                  <a:lnTo>
                    <a:pt x="349308" y="956310"/>
                  </a:lnTo>
                  <a:lnTo>
                    <a:pt x="395527" y="967740"/>
                  </a:lnTo>
                  <a:lnTo>
                    <a:pt x="442468" y="974090"/>
                  </a:lnTo>
                  <a:lnTo>
                    <a:pt x="489847" y="975360"/>
                  </a:lnTo>
                  <a:lnTo>
                    <a:pt x="537379" y="972820"/>
                  </a:lnTo>
                  <a:lnTo>
                    <a:pt x="584780" y="966470"/>
                  </a:lnTo>
                  <a:lnTo>
                    <a:pt x="631766" y="953770"/>
                  </a:lnTo>
                  <a:lnTo>
                    <a:pt x="667690" y="941070"/>
                  </a:lnTo>
                  <a:lnTo>
                    <a:pt x="735152" y="908050"/>
                  </a:lnTo>
                  <a:lnTo>
                    <a:pt x="746925" y="900430"/>
                  </a:lnTo>
                  <a:lnTo>
                    <a:pt x="472330" y="900430"/>
                  </a:lnTo>
                  <a:lnTo>
                    <a:pt x="426693" y="896620"/>
                  </a:lnTo>
                  <a:lnTo>
                    <a:pt x="381713" y="887730"/>
                  </a:lnTo>
                  <a:lnTo>
                    <a:pt x="337745" y="872490"/>
                  </a:lnTo>
                  <a:lnTo>
                    <a:pt x="295148" y="853440"/>
                  </a:lnTo>
                  <a:lnTo>
                    <a:pt x="254990" y="829310"/>
                  </a:lnTo>
                  <a:lnTo>
                    <a:pt x="218236" y="801370"/>
                  </a:lnTo>
                  <a:lnTo>
                    <a:pt x="185119" y="769620"/>
                  </a:lnTo>
                  <a:lnTo>
                    <a:pt x="155869" y="734060"/>
                  </a:lnTo>
                  <a:lnTo>
                    <a:pt x="130717" y="695960"/>
                  </a:lnTo>
                  <a:lnTo>
                    <a:pt x="109896" y="654050"/>
                  </a:lnTo>
                  <a:lnTo>
                    <a:pt x="93636" y="610870"/>
                  </a:lnTo>
                  <a:lnTo>
                    <a:pt x="82267" y="565150"/>
                  </a:lnTo>
                  <a:lnTo>
                    <a:pt x="76137" y="519430"/>
                  </a:lnTo>
                  <a:lnTo>
                    <a:pt x="75309" y="477520"/>
                  </a:lnTo>
                  <a:lnTo>
                    <a:pt x="75327" y="471170"/>
                  </a:lnTo>
                  <a:lnTo>
                    <a:pt x="79447" y="426720"/>
                  </a:lnTo>
                  <a:lnTo>
                    <a:pt x="88814" y="382270"/>
                  </a:lnTo>
                  <a:lnTo>
                    <a:pt x="103273" y="337820"/>
                  </a:lnTo>
                  <a:lnTo>
                    <a:pt x="122787" y="295910"/>
                  </a:lnTo>
                  <a:lnTo>
                    <a:pt x="146928" y="255270"/>
                  </a:lnTo>
                  <a:lnTo>
                    <a:pt x="175054" y="218440"/>
                  </a:lnTo>
                  <a:lnTo>
                    <a:pt x="206888" y="185420"/>
                  </a:lnTo>
                  <a:lnTo>
                    <a:pt x="242154" y="156210"/>
                  </a:lnTo>
                  <a:lnTo>
                    <a:pt x="280575" y="130810"/>
                  </a:lnTo>
                  <a:lnTo>
                    <a:pt x="321874" y="110490"/>
                  </a:lnTo>
                  <a:lnTo>
                    <a:pt x="365774" y="93980"/>
                  </a:lnTo>
                  <a:lnTo>
                    <a:pt x="411235" y="82550"/>
                  </a:lnTo>
                  <a:lnTo>
                    <a:pt x="457115" y="76200"/>
                  </a:lnTo>
                  <a:lnTo>
                    <a:pt x="746371" y="76200"/>
                  </a:lnTo>
                  <a:lnTo>
                    <a:pt x="715198" y="57150"/>
                  </a:lnTo>
                  <a:lnTo>
                    <a:pt x="671272" y="36830"/>
                  </a:lnTo>
                  <a:lnTo>
                    <a:pt x="626053" y="20320"/>
                  </a:lnTo>
                  <a:lnTo>
                    <a:pt x="579828" y="8890"/>
                  </a:lnTo>
                  <a:lnTo>
                    <a:pt x="532883" y="2540"/>
                  </a:lnTo>
                  <a:lnTo>
                    <a:pt x="485503" y="0"/>
                  </a:lnTo>
                  <a:close/>
                </a:path>
                <a:path w="929004" h="975360">
                  <a:moveTo>
                    <a:pt x="681189" y="852170"/>
                  </a:moveTo>
                  <a:lnTo>
                    <a:pt x="646269" y="868680"/>
                  </a:lnTo>
                  <a:lnTo>
                    <a:pt x="609599" y="882650"/>
                  </a:lnTo>
                  <a:lnTo>
                    <a:pt x="564140" y="894080"/>
                  </a:lnTo>
                  <a:lnTo>
                    <a:pt x="518265" y="900430"/>
                  </a:lnTo>
                  <a:lnTo>
                    <a:pt x="746925" y="900430"/>
                  </a:lnTo>
                  <a:lnTo>
                    <a:pt x="766547" y="887730"/>
                  </a:lnTo>
                  <a:lnTo>
                    <a:pt x="744047" y="881380"/>
                  </a:lnTo>
                  <a:lnTo>
                    <a:pt x="722278" y="873760"/>
                  </a:lnTo>
                  <a:lnTo>
                    <a:pt x="701304" y="863600"/>
                  </a:lnTo>
                  <a:lnTo>
                    <a:pt x="681189" y="852170"/>
                  </a:lnTo>
                  <a:close/>
                </a:path>
                <a:path w="929004" h="975360">
                  <a:moveTo>
                    <a:pt x="294939" y="777240"/>
                  </a:moveTo>
                  <a:lnTo>
                    <a:pt x="337590" y="801370"/>
                  </a:lnTo>
                  <a:lnTo>
                    <a:pt x="383276" y="819150"/>
                  </a:lnTo>
                  <a:lnTo>
                    <a:pt x="431295" y="830580"/>
                  </a:lnTo>
                  <a:lnTo>
                    <a:pt x="480943" y="835660"/>
                  </a:lnTo>
                  <a:lnTo>
                    <a:pt x="467984" y="824230"/>
                  </a:lnTo>
                  <a:lnTo>
                    <a:pt x="454133" y="810260"/>
                  </a:lnTo>
                  <a:lnTo>
                    <a:pt x="439543" y="796290"/>
                  </a:lnTo>
                  <a:lnTo>
                    <a:pt x="425634" y="782320"/>
                  </a:lnTo>
                  <a:lnTo>
                    <a:pt x="361170" y="782320"/>
                  </a:lnTo>
                  <a:lnTo>
                    <a:pt x="328423" y="781050"/>
                  </a:lnTo>
                  <a:lnTo>
                    <a:pt x="294939" y="777240"/>
                  </a:lnTo>
                  <a:close/>
                </a:path>
                <a:path w="929004" h="975360">
                  <a:moveTo>
                    <a:pt x="577108" y="750570"/>
                  </a:moveTo>
                  <a:lnTo>
                    <a:pt x="533366" y="763270"/>
                  </a:lnTo>
                  <a:lnTo>
                    <a:pt x="487362" y="773430"/>
                  </a:lnTo>
                  <a:lnTo>
                    <a:pt x="509938" y="793750"/>
                  </a:lnTo>
                  <a:lnTo>
                    <a:pt x="529422" y="808990"/>
                  </a:lnTo>
                  <a:lnTo>
                    <a:pt x="544884" y="821690"/>
                  </a:lnTo>
                  <a:lnTo>
                    <a:pt x="555391" y="829310"/>
                  </a:lnTo>
                  <a:lnTo>
                    <a:pt x="564154" y="826770"/>
                  </a:lnTo>
                  <a:lnTo>
                    <a:pt x="572925" y="825500"/>
                  </a:lnTo>
                  <a:lnTo>
                    <a:pt x="590458" y="820420"/>
                  </a:lnTo>
                  <a:lnTo>
                    <a:pt x="598466" y="817880"/>
                  </a:lnTo>
                  <a:lnTo>
                    <a:pt x="606369" y="814070"/>
                  </a:lnTo>
                  <a:lnTo>
                    <a:pt x="621840" y="808990"/>
                  </a:lnTo>
                  <a:lnTo>
                    <a:pt x="622353" y="807720"/>
                  </a:lnTo>
                  <a:lnTo>
                    <a:pt x="609838" y="793750"/>
                  </a:lnTo>
                  <a:lnTo>
                    <a:pt x="598128" y="779780"/>
                  </a:lnTo>
                  <a:lnTo>
                    <a:pt x="587220" y="765810"/>
                  </a:lnTo>
                  <a:lnTo>
                    <a:pt x="577108" y="750570"/>
                  </a:lnTo>
                  <a:close/>
                </a:path>
                <a:path w="929004" h="975360">
                  <a:moveTo>
                    <a:pt x="424369" y="781050"/>
                  </a:moveTo>
                  <a:lnTo>
                    <a:pt x="393158" y="782320"/>
                  </a:lnTo>
                  <a:lnTo>
                    <a:pt x="425634" y="782320"/>
                  </a:lnTo>
                  <a:lnTo>
                    <a:pt x="424369" y="781050"/>
                  </a:lnTo>
                  <a:close/>
                </a:path>
                <a:path w="929004" h="975360">
                  <a:moveTo>
                    <a:pt x="162838" y="610870"/>
                  </a:moveTo>
                  <a:lnTo>
                    <a:pt x="187803" y="662940"/>
                  </a:lnTo>
                  <a:lnTo>
                    <a:pt x="220480" y="709930"/>
                  </a:lnTo>
                  <a:lnTo>
                    <a:pt x="262694" y="720090"/>
                  </a:lnTo>
                  <a:lnTo>
                    <a:pt x="303783" y="726440"/>
                  </a:lnTo>
                  <a:lnTo>
                    <a:pt x="343695" y="730250"/>
                  </a:lnTo>
                  <a:lnTo>
                    <a:pt x="382381" y="731520"/>
                  </a:lnTo>
                  <a:lnTo>
                    <a:pt x="362209" y="704850"/>
                  </a:lnTo>
                  <a:lnTo>
                    <a:pt x="342582" y="675640"/>
                  </a:lnTo>
                  <a:lnTo>
                    <a:pt x="323861" y="643890"/>
                  </a:lnTo>
                  <a:lnTo>
                    <a:pt x="308344" y="613410"/>
                  </a:lnTo>
                  <a:lnTo>
                    <a:pt x="235976" y="613410"/>
                  </a:lnTo>
                  <a:lnTo>
                    <a:pt x="162838" y="610870"/>
                  </a:lnTo>
                  <a:close/>
                </a:path>
                <a:path w="929004" h="975360">
                  <a:moveTo>
                    <a:pt x="529549" y="565150"/>
                  </a:moveTo>
                  <a:lnTo>
                    <a:pt x="489390" y="576580"/>
                  </a:lnTo>
                  <a:lnTo>
                    <a:pt x="447518" y="588010"/>
                  </a:lnTo>
                  <a:lnTo>
                    <a:pt x="403992" y="596900"/>
                  </a:lnTo>
                  <a:lnTo>
                    <a:pt x="358874" y="604520"/>
                  </a:lnTo>
                  <a:lnTo>
                    <a:pt x="378649" y="640080"/>
                  </a:lnTo>
                  <a:lnTo>
                    <a:pt x="399831" y="671830"/>
                  </a:lnTo>
                  <a:lnTo>
                    <a:pt x="421837" y="701040"/>
                  </a:lnTo>
                  <a:lnTo>
                    <a:pt x="444086" y="727710"/>
                  </a:lnTo>
                  <a:lnTo>
                    <a:pt x="472700" y="723900"/>
                  </a:lnTo>
                  <a:lnTo>
                    <a:pt x="500417" y="718820"/>
                  </a:lnTo>
                  <a:lnTo>
                    <a:pt x="553276" y="706120"/>
                  </a:lnTo>
                  <a:lnTo>
                    <a:pt x="542720" y="676910"/>
                  </a:lnTo>
                  <a:lnTo>
                    <a:pt x="534985" y="646430"/>
                  </a:lnTo>
                  <a:lnTo>
                    <a:pt x="530228" y="615950"/>
                  </a:lnTo>
                  <a:lnTo>
                    <a:pt x="528672" y="585470"/>
                  </a:lnTo>
                  <a:lnTo>
                    <a:pt x="528718" y="576580"/>
                  </a:lnTo>
                  <a:lnTo>
                    <a:pt x="529162" y="571500"/>
                  </a:lnTo>
                  <a:lnTo>
                    <a:pt x="529549" y="565150"/>
                  </a:lnTo>
                  <a:close/>
                </a:path>
                <a:path w="929004" h="975360">
                  <a:moveTo>
                    <a:pt x="306404" y="609600"/>
                  </a:moveTo>
                  <a:lnTo>
                    <a:pt x="271543" y="612140"/>
                  </a:lnTo>
                  <a:lnTo>
                    <a:pt x="235976" y="613410"/>
                  </a:lnTo>
                  <a:lnTo>
                    <a:pt x="308344" y="613410"/>
                  </a:lnTo>
                  <a:lnTo>
                    <a:pt x="306404" y="609600"/>
                  </a:lnTo>
                  <a:close/>
                </a:path>
                <a:path w="929004" h="975360">
                  <a:moveTo>
                    <a:pt x="284064" y="557530"/>
                  </a:moveTo>
                  <a:lnTo>
                    <a:pt x="148063" y="557530"/>
                  </a:lnTo>
                  <a:lnTo>
                    <a:pt x="183076" y="560070"/>
                  </a:lnTo>
                  <a:lnTo>
                    <a:pt x="217580" y="561340"/>
                  </a:lnTo>
                  <a:lnTo>
                    <a:pt x="251534" y="561340"/>
                  </a:lnTo>
                  <a:lnTo>
                    <a:pt x="284897" y="560070"/>
                  </a:lnTo>
                  <a:lnTo>
                    <a:pt x="284064" y="557530"/>
                  </a:lnTo>
                  <a:close/>
                </a:path>
                <a:path w="929004" h="975360">
                  <a:moveTo>
                    <a:pt x="249966" y="387350"/>
                  </a:moveTo>
                  <a:lnTo>
                    <a:pt x="177413" y="394970"/>
                  </a:lnTo>
                  <a:lnTo>
                    <a:pt x="152650" y="396240"/>
                  </a:lnTo>
                  <a:lnTo>
                    <a:pt x="144268" y="436880"/>
                  </a:lnTo>
                  <a:lnTo>
                    <a:pt x="140505" y="477520"/>
                  </a:lnTo>
                  <a:lnTo>
                    <a:pt x="141605" y="518160"/>
                  </a:lnTo>
                  <a:lnTo>
                    <a:pt x="147812" y="560070"/>
                  </a:lnTo>
                  <a:lnTo>
                    <a:pt x="148063" y="557530"/>
                  </a:lnTo>
                  <a:lnTo>
                    <a:pt x="284064" y="557530"/>
                  </a:lnTo>
                  <a:lnTo>
                    <a:pt x="271570" y="519430"/>
                  </a:lnTo>
                  <a:lnTo>
                    <a:pt x="261055" y="477520"/>
                  </a:lnTo>
                  <a:lnTo>
                    <a:pt x="253728" y="433070"/>
                  </a:lnTo>
                  <a:lnTo>
                    <a:pt x="249966" y="387350"/>
                  </a:lnTo>
                  <a:close/>
                </a:path>
                <a:path w="929004" h="975360">
                  <a:moveTo>
                    <a:pt x="574480" y="295910"/>
                  </a:moveTo>
                  <a:lnTo>
                    <a:pt x="492313" y="327660"/>
                  </a:lnTo>
                  <a:lnTo>
                    <a:pt x="447578" y="341630"/>
                  </a:lnTo>
                  <a:lnTo>
                    <a:pt x="400613" y="355600"/>
                  </a:lnTo>
                  <a:lnTo>
                    <a:pt x="351570" y="368300"/>
                  </a:lnTo>
                  <a:lnTo>
                    <a:pt x="300603" y="378460"/>
                  </a:lnTo>
                  <a:lnTo>
                    <a:pt x="303826" y="426720"/>
                  </a:lnTo>
                  <a:lnTo>
                    <a:pt x="311175" y="471170"/>
                  </a:lnTo>
                  <a:lnTo>
                    <a:pt x="322138" y="514350"/>
                  </a:lnTo>
                  <a:lnTo>
                    <a:pt x="336204" y="554990"/>
                  </a:lnTo>
                  <a:lnTo>
                    <a:pt x="390363" y="546100"/>
                  </a:lnTo>
                  <a:lnTo>
                    <a:pt x="442251" y="534670"/>
                  </a:lnTo>
                  <a:lnTo>
                    <a:pt x="491723" y="521970"/>
                  </a:lnTo>
                  <a:lnTo>
                    <a:pt x="538638" y="506730"/>
                  </a:lnTo>
                  <a:lnTo>
                    <a:pt x="551181" y="467360"/>
                  </a:lnTo>
                  <a:lnTo>
                    <a:pt x="568391" y="431800"/>
                  </a:lnTo>
                  <a:lnTo>
                    <a:pt x="589936" y="397510"/>
                  </a:lnTo>
                  <a:lnTo>
                    <a:pt x="615484" y="367030"/>
                  </a:lnTo>
                  <a:lnTo>
                    <a:pt x="605899" y="347980"/>
                  </a:lnTo>
                  <a:lnTo>
                    <a:pt x="595830" y="330200"/>
                  </a:lnTo>
                  <a:lnTo>
                    <a:pt x="585336" y="312420"/>
                  </a:lnTo>
                  <a:lnTo>
                    <a:pt x="574480" y="295910"/>
                  </a:lnTo>
                  <a:close/>
                </a:path>
                <a:path w="929004" h="975360">
                  <a:moveTo>
                    <a:pt x="268301" y="218440"/>
                  </a:moveTo>
                  <a:lnTo>
                    <a:pt x="238787" y="246380"/>
                  </a:lnTo>
                  <a:lnTo>
                    <a:pt x="212808" y="275590"/>
                  </a:lnTo>
                  <a:lnTo>
                    <a:pt x="190507" y="308610"/>
                  </a:lnTo>
                  <a:lnTo>
                    <a:pt x="172031" y="344170"/>
                  </a:lnTo>
                  <a:lnTo>
                    <a:pt x="211533" y="339090"/>
                  </a:lnTo>
                  <a:lnTo>
                    <a:pt x="231001" y="337820"/>
                  </a:lnTo>
                  <a:lnTo>
                    <a:pt x="250249" y="334010"/>
                  </a:lnTo>
                  <a:lnTo>
                    <a:pt x="252501" y="306070"/>
                  </a:lnTo>
                  <a:lnTo>
                    <a:pt x="256228" y="278130"/>
                  </a:lnTo>
                  <a:lnTo>
                    <a:pt x="261478" y="248920"/>
                  </a:lnTo>
                  <a:lnTo>
                    <a:pt x="268301" y="218440"/>
                  </a:lnTo>
                  <a:close/>
                </a:path>
                <a:path w="929004" h="975360">
                  <a:moveTo>
                    <a:pt x="716758" y="227330"/>
                  </a:moveTo>
                  <a:lnTo>
                    <a:pt x="695707" y="238760"/>
                  </a:lnTo>
                  <a:lnTo>
                    <a:pt x="672579" y="250190"/>
                  </a:lnTo>
                  <a:lnTo>
                    <a:pt x="647452" y="262890"/>
                  </a:lnTo>
                  <a:lnTo>
                    <a:pt x="620405" y="275590"/>
                  </a:lnTo>
                  <a:lnTo>
                    <a:pt x="629063" y="289560"/>
                  </a:lnTo>
                  <a:lnTo>
                    <a:pt x="637469" y="303530"/>
                  </a:lnTo>
                  <a:lnTo>
                    <a:pt x="645633" y="318770"/>
                  </a:lnTo>
                  <a:lnTo>
                    <a:pt x="653566" y="334010"/>
                  </a:lnTo>
                  <a:lnTo>
                    <a:pt x="679013" y="316230"/>
                  </a:lnTo>
                  <a:lnTo>
                    <a:pt x="706152" y="300990"/>
                  </a:lnTo>
                  <a:lnTo>
                    <a:pt x="734833" y="289560"/>
                  </a:lnTo>
                  <a:lnTo>
                    <a:pt x="764903" y="279400"/>
                  </a:lnTo>
                  <a:lnTo>
                    <a:pt x="753797" y="265430"/>
                  </a:lnTo>
                  <a:lnTo>
                    <a:pt x="742095" y="251460"/>
                  </a:lnTo>
                  <a:lnTo>
                    <a:pt x="729761" y="238760"/>
                  </a:lnTo>
                  <a:lnTo>
                    <a:pt x="716758" y="227330"/>
                  </a:lnTo>
                  <a:close/>
                </a:path>
                <a:path w="929004" h="975360">
                  <a:moveTo>
                    <a:pt x="434400" y="144780"/>
                  </a:moveTo>
                  <a:lnTo>
                    <a:pt x="397375" y="152400"/>
                  </a:lnTo>
                  <a:lnTo>
                    <a:pt x="385072" y="156210"/>
                  </a:lnTo>
                  <a:lnTo>
                    <a:pt x="372049" y="160020"/>
                  </a:lnTo>
                  <a:lnTo>
                    <a:pt x="334885" y="176530"/>
                  </a:lnTo>
                  <a:lnTo>
                    <a:pt x="322507" y="214630"/>
                  </a:lnTo>
                  <a:lnTo>
                    <a:pt x="313037" y="252730"/>
                  </a:lnTo>
                  <a:lnTo>
                    <a:pt x="302184" y="325120"/>
                  </a:lnTo>
                  <a:lnTo>
                    <a:pt x="355010" y="313690"/>
                  </a:lnTo>
                  <a:lnTo>
                    <a:pt x="405685" y="299720"/>
                  </a:lnTo>
                  <a:lnTo>
                    <a:pt x="453988" y="284480"/>
                  </a:lnTo>
                  <a:lnTo>
                    <a:pt x="499702" y="269240"/>
                  </a:lnTo>
                  <a:lnTo>
                    <a:pt x="542606" y="252730"/>
                  </a:lnTo>
                  <a:lnTo>
                    <a:pt x="512213" y="217170"/>
                  </a:lnTo>
                  <a:lnTo>
                    <a:pt x="483073" y="186690"/>
                  </a:lnTo>
                  <a:lnTo>
                    <a:pt x="434400" y="144780"/>
                  </a:lnTo>
                  <a:close/>
                </a:path>
                <a:path w="929004" h="975360">
                  <a:moveTo>
                    <a:pt x="746371" y="76200"/>
                  </a:moveTo>
                  <a:lnTo>
                    <a:pt x="503055" y="76200"/>
                  </a:lnTo>
                  <a:lnTo>
                    <a:pt x="548693" y="80010"/>
                  </a:lnTo>
                  <a:lnTo>
                    <a:pt x="593671" y="88900"/>
                  </a:lnTo>
                  <a:lnTo>
                    <a:pt x="637628" y="104140"/>
                  </a:lnTo>
                  <a:lnTo>
                    <a:pt x="680204" y="123190"/>
                  </a:lnTo>
                  <a:lnTo>
                    <a:pt x="727008" y="152400"/>
                  </a:lnTo>
                  <a:lnTo>
                    <a:pt x="768976" y="186690"/>
                  </a:lnTo>
                  <a:lnTo>
                    <a:pt x="805809" y="226060"/>
                  </a:lnTo>
                  <a:lnTo>
                    <a:pt x="837205" y="269240"/>
                  </a:lnTo>
                  <a:lnTo>
                    <a:pt x="842796" y="269240"/>
                  </a:lnTo>
                  <a:lnTo>
                    <a:pt x="864923" y="270510"/>
                  </a:lnTo>
                  <a:lnTo>
                    <a:pt x="886626" y="273050"/>
                  </a:lnTo>
                  <a:lnTo>
                    <a:pt x="907872" y="276860"/>
                  </a:lnTo>
                  <a:lnTo>
                    <a:pt x="928626" y="281940"/>
                  </a:lnTo>
                  <a:lnTo>
                    <a:pt x="903927" y="234950"/>
                  </a:lnTo>
                  <a:lnTo>
                    <a:pt x="874589" y="191770"/>
                  </a:lnTo>
                  <a:lnTo>
                    <a:pt x="840830" y="152400"/>
                  </a:lnTo>
                  <a:lnTo>
                    <a:pt x="802868" y="116840"/>
                  </a:lnTo>
                  <a:lnTo>
                    <a:pt x="760918" y="85090"/>
                  </a:lnTo>
                  <a:lnTo>
                    <a:pt x="746371" y="76200"/>
                  </a:lnTo>
                  <a:close/>
                </a:path>
                <a:path w="929004" h="975360">
                  <a:moveTo>
                    <a:pt x="507696" y="140970"/>
                  </a:moveTo>
                  <a:lnTo>
                    <a:pt x="527103" y="160020"/>
                  </a:lnTo>
                  <a:lnTo>
                    <a:pt x="547512" y="181610"/>
                  </a:lnTo>
                  <a:lnTo>
                    <a:pt x="568518" y="205740"/>
                  </a:lnTo>
                  <a:lnTo>
                    <a:pt x="589715" y="232410"/>
                  </a:lnTo>
                  <a:lnTo>
                    <a:pt x="611826" y="222250"/>
                  </a:lnTo>
                  <a:lnTo>
                    <a:pt x="632690" y="212090"/>
                  </a:lnTo>
                  <a:lnTo>
                    <a:pt x="652286" y="201930"/>
                  </a:lnTo>
                  <a:lnTo>
                    <a:pt x="670592" y="193040"/>
                  </a:lnTo>
                  <a:lnTo>
                    <a:pt x="632762" y="172720"/>
                  </a:lnTo>
                  <a:lnTo>
                    <a:pt x="592702" y="157480"/>
                  </a:lnTo>
                  <a:lnTo>
                    <a:pt x="550863" y="146050"/>
                  </a:lnTo>
                  <a:lnTo>
                    <a:pt x="507696" y="140970"/>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sp>
          <p:nvSpPr>
            <p:cNvPr id="9" name="object 9"/>
            <p:cNvSpPr/>
            <p:nvPr/>
          </p:nvSpPr>
          <p:spPr>
            <a:xfrm>
              <a:off x="11615537" y="3889824"/>
              <a:ext cx="630555" cy="629920"/>
            </a:xfrm>
            <a:custGeom>
              <a:avLst/>
              <a:gdLst/>
              <a:ahLst/>
              <a:cxnLst/>
              <a:rect l="l" t="t" r="r" b="b"/>
              <a:pathLst>
                <a:path w="630554" h="629920">
                  <a:moveTo>
                    <a:pt x="590274" y="482330"/>
                  </a:moveTo>
                  <a:lnTo>
                    <a:pt x="380093" y="482330"/>
                  </a:lnTo>
                  <a:lnTo>
                    <a:pt x="503482" y="609950"/>
                  </a:lnTo>
                  <a:lnTo>
                    <a:pt x="529181" y="625548"/>
                  </a:lnTo>
                  <a:lnTo>
                    <a:pt x="557858" y="629921"/>
                  </a:lnTo>
                  <a:lnTo>
                    <a:pt x="586074" y="623212"/>
                  </a:lnTo>
                  <a:lnTo>
                    <a:pt x="610389" y="605562"/>
                  </a:lnTo>
                  <a:lnTo>
                    <a:pt x="626008" y="579859"/>
                  </a:lnTo>
                  <a:lnTo>
                    <a:pt x="630394" y="551184"/>
                  </a:lnTo>
                  <a:lnTo>
                    <a:pt x="623692" y="522969"/>
                  </a:lnTo>
                  <a:lnTo>
                    <a:pt x="606044" y="498644"/>
                  </a:lnTo>
                  <a:lnTo>
                    <a:pt x="590274" y="482330"/>
                  </a:lnTo>
                  <a:close/>
                </a:path>
                <a:path w="630554" h="629920">
                  <a:moveTo>
                    <a:pt x="256965" y="0"/>
                  </a:moveTo>
                  <a:lnTo>
                    <a:pt x="210838" y="4146"/>
                  </a:lnTo>
                  <a:lnTo>
                    <a:pt x="167397" y="16099"/>
                  </a:lnTo>
                  <a:lnTo>
                    <a:pt x="127375" y="35127"/>
                  </a:lnTo>
                  <a:lnTo>
                    <a:pt x="91503" y="60500"/>
                  </a:lnTo>
                  <a:lnTo>
                    <a:pt x="60513" y="91485"/>
                  </a:lnTo>
                  <a:lnTo>
                    <a:pt x="35136" y="127352"/>
                  </a:lnTo>
                  <a:lnTo>
                    <a:pt x="16103" y="167370"/>
                  </a:lnTo>
                  <a:lnTo>
                    <a:pt x="4147" y="210808"/>
                  </a:lnTo>
                  <a:lnTo>
                    <a:pt x="0" y="256934"/>
                  </a:lnTo>
                  <a:lnTo>
                    <a:pt x="4147" y="303051"/>
                  </a:lnTo>
                  <a:lnTo>
                    <a:pt x="16103" y="346482"/>
                  </a:lnTo>
                  <a:lnTo>
                    <a:pt x="35136" y="386494"/>
                  </a:lnTo>
                  <a:lnTo>
                    <a:pt x="60513" y="422357"/>
                  </a:lnTo>
                  <a:lnTo>
                    <a:pt x="91503" y="453340"/>
                  </a:lnTo>
                  <a:lnTo>
                    <a:pt x="127375" y="478711"/>
                  </a:lnTo>
                  <a:lnTo>
                    <a:pt x="167397" y="497738"/>
                  </a:lnTo>
                  <a:lnTo>
                    <a:pt x="210838" y="509691"/>
                  </a:lnTo>
                  <a:lnTo>
                    <a:pt x="256965" y="513837"/>
                  </a:lnTo>
                  <a:lnTo>
                    <a:pt x="289875" y="511736"/>
                  </a:lnTo>
                  <a:lnTo>
                    <a:pt x="321537" y="505607"/>
                  </a:lnTo>
                  <a:lnTo>
                    <a:pt x="351695" y="495717"/>
                  </a:lnTo>
                  <a:lnTo>
                    <a:pt x="380093" y="482330"/>
                  </a:lnTo>
                  <a:lnTo>
                    <a:pt x="590274" y="482330"/>
                  </a:lnTo>
                  <a:lnTo>
                    <a:pt x="532194" y="422248"/>
                  </a:lnTo>
                  <a:lnTo>
                    <a:pt x="256965" y="422248"/>
                  </a:lnTo>
                  <a:lnTo>
                    <a:pt x="213048" y="416333"/>
                  </a:lnTo>
                  <a:lnTo>
                    <a:pt x="173562" y="399644"/>
                  </a:lnTo>
                  <a:lnTo>
                    <a:pt x="140093" y="373772"/>
                  </a:lnTo>
                  <a:lnTo>
                    <a:pt x="114226" y="340304"/>
                  </a:lnTo>
                  <a:lnTo>
                    <a:pt x="97543" y="300829"/>
                  </a:lnTo>
                  <a:lnTo>
                    <a:pt x="91630" y="256934"/>
                  </a:lnTo>
                  <a:lnTo>
                    <a:pt x="97543" y="213027"/>
                  </a:lnTo>
                  <a:lnTo>
                    <a:pt x="114226" y="173545"/>
                  </a:lnTo>
                  <a:lnTo>
                    <a:pt x="140093" y="140074"/>
                  </a:lnTo>
                  <a:lnTo>
                    <a:pt x="173562" y="114201"/>
                  </a:lnTo>
                  <a:lnTo>
                    <a:pt x="213048" y="97514"/>
                  </a:lnTo>
                  <a:lnTo>
                    <a:pt x="256965" y="91599"/>
                  </a:lnTo>
                  <a:lnTo>
                    <a:pt x="453459" y="91599"/>
                  </a:lnTo>
                  <a:lnTo>
                    <a:pt x="422397" y="60500"/>
                  </a:lnTo>
                  <a:lnTo>
                    <a:pt x="386535" y="35127"/>
                  </a:lnTo>
                  <a:lnTo>
                    <a:pt x="346522" y="16099"/>
                  </a:lnTo>
                  <a:lnTo>
                    <a:pt x="303088" y="4146"/>
                  </a:lnTo>
                  <a:lnTo>
                    <a:pt x="256965" y="0"/>
                  </a:lnTo>
                  <a:close/>
                </a:path>
                <a:path w="630554" h="629920">
                  <a:moveTo>
                    <a:pt x="453459" y="91599"/>
                  </a:moveTo>
                  <a:lnTo>
                    <a:pt x="256965" y="91599"/>
                  </a:lnTo>
                  <a:lnTo>
                    <a:pt x="300880" y="97514"/>
                  </a:lnTo>
                  <a:lnTo>
                    <a:pt x="340364" y="114201"/>
                  </a:lnTo>
                  <a:lnTo>
                    <a:pt x="373834" y="140074"/>
                  </a:lnTo>
                  <a:lnTo>
                    <a:pt x="399703" y="173545"/>
                  </a:lnTo>
                  <a:lnTo>
                    <a:pt x="416387" y="213027"/>
                  </a:lnTo>
                  <a:lnTo>
                    <a:pt x="422301" y="256934"/>
                  </a:lnTo>
                  <a:lnTo>
                    <a:pt x="416387" y="300829"/>
                  </a:lnTo>
                  <a:lnTo>
                    <a:pt x="399703" y="340304"/>
                  </a:lnTo>
                  <a:lnTo>
                    <a:pt x="373834" y="373772"/>
                  </a:lnTo>
                  <a:lnTo>
                    <a:pt x="340364" y="399644"/>
                  </a:lnTo>
                  <a:lnTo>
                    <a:pt x="300880" y="416333"/>
                  </a:lnTo>
                  <a:lnTo>
                    <a:pt x="256965" y="422248"/>
                  </a:lnTo>
                  <a:lnTo>
                    <a:pt x="532194" y="422248"/>
                  </a:lnTo>
                  <a:lnTo>
                    <a:pt x="485440" y="373883"/>
                  </a:lnTo>
                  <a:lnTo>
                    <a:pt x="497493" y="346713"/>
                  </a:lnTo>
                  <a:lnTo>
                    <a:pt x="506420" y="318032"/>
                  </a:lnTo>
                  <a:lnTo>
                    <a:pt x="511964" y="288039"/>
                  </a:lnTo>
                  <a:lnTo>
                    <a:pt x="513869" y="256934"/>
                  </a:lnTo>
                  <a:lnTo>
                    <a:pt x="509723" y="210808"/>
                  </a:lnTo>
                  <a:lnTo>
                    <a:pt x="497772" y="167370"/>
                  </a:lnTo>
                  <a:lnTo>
                    <a:pt x="478747" y="127352"/>
                  </a:lnTo>
                  <a:lnTo>
                    <a:pt x="453459" y="91599"/>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grpSp>
      <p:grpSp>
        <p:nvGrpSpPr>
          <p:cNvPr id="10" name="object 10"/>
          <p:cNvGrpSpPr/>
          <p:nvPr/>
        </p:nvGrpSpPr>
        <p:grpSpPr>
          <a:xfrm>
            <a:off x="871695" y="2153263"/>
            <a:ext cx="702743" cy="1713152"/>
            <a:chOff x="1436784" y="3550890"/>
            <a:chExt cx="1158875" cy="2825115"/>
          </a:xfrm>
        </p:grpSpPr>
        <p:pic>
          <p:nvPicPr>
            <p:cNvPr id="11" name="object 11"/>
            <p:cNvPicPr/>
            <p:nvPr/>
          </p:nvPicPr>
          <p:blipFill>
            <a:blip r:embed="rId5" cstate="print"/>
            <a:stretch>
              <a:fillRect/>
            </a:stretch>
          </p:blipFill>
          <p:spPr>
            <a:xfrm>
              <a:off x="1502017" y="4548657"/>
              <a:ext cx="1030963" cy="965783"/>
            </a:xfrm>
            <a:prstGeom prst="rect">
              <a:avLst/>
            </a:prstGeom>
          </p:spPr>
        </p:pic>
        <p:sp>
          <p:nvSpPr>
            <p:cNvPr id="12" name="object 12"/>
            <p:cNvSpPr/>
            <p:nvPr/>
          </p:nvSpPr>
          <p:spPr>
            <a:xfrm>
              <a:off x="1628029" y="3738909"/>
              <a:ext cx="779145" cy="777875"/>
            </a:xfrm>
            <a:custGeom>
              <a:avLst/>
              <a:gdLst/>
              <a:ahLst/>
              <a:cxnLst/>
              <a:rect l="l" t="t" r="r" b="b"/>
              <a:pathLst>
                <a:path w="779144" h="777875">
                  <a:moveTo>
                    <a:pt x="389464" y="0"/>
                  </a:moveTo>
                  <a:lnTo>
                    <a:pt x="0" y="329832"/>
                  </a:lnTo>
                  <a:lnTo>
                    <a:pt x="0" y="675455"/>
                  </a:lnTo>
                  <a:lnTo>
                    <a:pt x="8096" y="715104"/>
                  </a:lnTo>
                  <a:lnTo>
                    <a:pt x="30115" y="747640"/>
                  </a:lnTo>
                  <a:lnTo>
                    <a:pt x="62652" y="769659"/>
                  </a:lnTo>
                  <a:lnTo>
                    <a:pt x="102300" y="777756"/>
                  </a:lnTo>
                  <a:lnTo>
                    <a:pt x="676230" y="777756"/>
                  </a:lnTo>
                  <a:lnTo>
                    <a:pt x="715880" y="769659"/>
                  </a:lnTo>
                  <a:lnTo>
                    <a:pt x="748420" y="747640"/>
                  </a:lnTo>
                  <a:lnTo>
                    <a:pt x="770443" y="715104"/>
                  </a:lnTo>
                  <a:lnTo>
                    <a:pt x="778541" y="675455"/>
                  </a:lnTo>
                  <a:lnTo>
                    <a:pt x="778541" y="632491"/>
                  </a:lnTo>
                  <a:lnTo>
                    <a:pt x="561341" y="632491"/>
                  </a:lnTo>
                  <a:lnTo>
                    <a:pt x="548238" y="629897"/>
                  </a:lnTo>
                  <a:lnTo>
                    <a:pt x="536800" y="622117"/>
                  </a:lnTo>
                  <a:lnTo>
                    <a:pt x="485009" y="570333"/>
                  </a:lnTo>
                  <a:lnTo>
                    <a:pt x="372285" y="570333"/>
                  </a:lnTo>
                  <a:lnTo>
                    <a:pt x="326156" y="557177"/>
                  </a:lnTo>
                  <a:lnTo>
                    <a:pt x="285582" y="528507"/>
                  </a:lnTo>
                  <a:lnTo>
                    <a:pt x="258090" y="490486"/>
                  </a:lnTo>
                  <a:lnTo>
                    <a:pt x="244344" y="447403"/>
                  </a:lnTo>
                  <a:lnTo>
                    <a:pt x="244344" y="402633"/>
                  </a:lnTo>
                  <a:lnTo>
                    <a:pt x="258090" y="359550"/>
                  </a:lnTo>
                  <a:lnTo>
                    <a:pt x="285582" y="321529"/>
                  </a:lnTo>
                  <a:lnTo>
                    <a:pt x="323604" y="294037"/>
                  </a:lnTo>
                  <a:lnTo>
                    <a:pt x="366686" y="280290"/>
                  </a:lnTo>
                  <a:lnTo>
                    <a:pt x="720439" y="280290"/>
                  </a:lnTo>
                  <a:lnTo>
                    <a:pt x="389464" y="0"/>
                  </a:lnTo>
                  <a:close/>
                </a:path>
                <a:path w="779144" h="777875">
                  <a:moveTo>
                    <a:pt x="720439" y="280290"/>
                  </a:moveTo>
                  <a:lnTo>
                    <a:pt x="411456" y="280290"/>
                  </a:lnTo>
                  <a:lnTo>
                    <a:pt x="454539" y="294037"/>
                  </a:lnTo>
                  <a:lnTo>
                    <a:pt x="492560" y="321529"/>
                  </a:lnTo>
                  <a:lnTo>
                    <a:pt x="521285" y="362103"/>
                  </a:lnTo>
                  <a:lnTo>
                    <a:pt x="534530" y="408232"/>
                  </a:lnTo>
                  <a:lnTo>
                    <a:pt x="532223" y="455843"/>
                  </a:lnTo>
                  <a:lnTo>
                    <a:pt x="514288" y="500864"/>
                  </a:lnTo>
                  <a:lnTo>
                    <a:pt x="586181" y="572746"/>
                  </a:lnTo>
                  <a:lnTo>
                    <a:pt x="593955" y="584410"/>
                  </a:lnTo>
                  <a:lnTo>
                    <a:pt x="596547" y="597589"/>
                  </a:lnTo>
                  <a:lnTo>
                    <a:pt x="593955" y="610689"/>
                  </a:lnTo>
                  <a:lnTo>
                    <a:pt x="586181" y="622117"/>
                  </a:lnTo>
                  <a:lnTo>
                    <a:pt x="574519" y="629897"/>
                  </a:lnTo>
                  <a:lnTo>
                    <a:pt x="561341" y="632491"/>
                  </a:lnTo>
                  <a:lnTo>
                    <a:pt x="778541" y="632491"/>
                  </a:lnTo>
                  <a:lnTo>
                    <a:pt x="778541" y="329832"/>
                  </a:lnTo>
                  <a:lnTo>
                    <a:pt x="778939" y="329832"/>
                  </a:lnTo>
                  <a:lnTo>
                    <a:pt x="720439" y="280290"/>
                  </a:lnTo>
                  <a:close/>
                </a:path>
                <a:path w="779144" h="777875">
                  <a:moveTo>
                    <a:pt x="464917" y="550245"/>
                  </a:moveTo>
                  <a:lnTo>
                    <a:pt x="419897" y="568010"/>
                  </a:lnTo>
                  <a:lnTo>
                    <a:pt x="372285" y="570333"/>
                  </a:lnTo>
                  <a:lnTo>
                    <a:pt x="485009" y="570333"/>
                  </a:lnTo>
                  <a:lnTo>
                    <a:pt x="464917" y="550245"/>
                  </a:lnTo>
                  <a:close/>
                </a:path>
                <a:path w="779144" h="777875">
                  <a:moveTo>
                    <a:pt x="389075" y="324990"/>
                  </a:moveTo>
                  <a:lnTo>
                    <a:pt x="351463" y="332321"/>
                  </a:lnTo>
                  <a:lnTo>
                    <a:pt x="318367" y="354313"/>
                  </a:lnTo>
                  <a:lnTo>
                    <a:pt x="296368" y="387409"/>
                  </a:lnTo>
                  <a:lnTo>
                    <a:pt x="289035" y="425023"/>
                  </a:lnTo>
                  <a:lnTo>
                    <a:pt x="296368" y="462637"/>
                  </a:lnTo>
                  <a:lnTo>
                    <a:pt x="318367" y="495733"/>
                  </a:lnTo>
                  <a:lnTo>
                    <a:pt x="351463" y="517732"/>
                  </a:lnTo>
                  <a:lnTo>
                    <a:pt x="389075" y="525065"/>
                  </a:lnTo>
                  <a:lnTo>
                    <a:pt x="426686" y="517732"/>
                  </a:lnTo>
                  <a:lnTo>
                    <a:pt x="459776" y="495733"/>
                  </a:lnTo>
                  <a:lnTo>
                    <a:pt x="481769" y="462637"/>
                  </a:lnTo>
                  <a:lnTo>
                    <a:pt x="489100" y="425023"/>
                  </a:lnTo>
                  <a:lnTo>
                    <a:pt x="481769" y="387409"/>
                  </a:lnTo>
                  <a:lnTo>
                    <a:pt x="459776" y="354313"/>
                  </a:lnTo>
                  <a:lnTo>
                    <a:pt x="426686" y="332321"/>
                  </a:lnTo>
                  <a:lnTo>
                    <a:pt x="389075" y="324990"/>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sp>
          <p:nvSpPr>
            <p:cNvPr id="13" name="object 13"/>
            <p:cNvSpPr/>
            <p:nvPr/>
          </p:nvSpPr>
          <p:spPr>
            <a:xfrm>
              <a:off x="1501622" y="3550890"/>
              <a:ext cx="1031240" cy="556260"/>
            </a:xfrm>
            <a:custGeom>
              <a:avLst/>
              <a:gdLst/>
              <a:ahLst/>
              <a:cxnLst/>
              <a:rect l="l" t="t" r="r" b="b"/>
              <a:pathLst>
                <a:path w="1031239" h="556260">
                  <a:moveTo>
                    <a:pt x="516318" y="0"/>
                  </a:moveTo>
                  <a:lnTo>
                    <a:pt x="494415" y="3580"/>
                  </a:lnTo>
                  <a:lnTo>
                    <a:pt x="474404" y="15013"/>
                  </a:lnTo>
                  <a:lnTo>
                    <a:pt x="0" y="417127"/>
                  </a:lnTo>
                  <a:lnTo>
                    <a:pt x="0" y="555761"/>
                  </a:lnTo>
                  <a:lnTo>
                    <a:pt x="515481" y="118895"/>
                  </a:lnTo>
                  <a:lnTo>
                    <a:pt x="1030952" y="555761"/>
                  </a:lnTo>
                  <a:lnTo>
                    <a:pt x="1030952" y="417127"/>
                  </a:lnTo>
                  <a:lnTo>
                    <a:pt x="904548" y="310083"/>
                  </a:lnTo>
                  <a:lnTo>
                    <a:pt x="904548" y="85315"/>
                  </a:lnTo>
                  <a:lnTo>
                    <a:pt x="746951" y="85315"/>
                  </a:lnTo>
                  <a:lnTo>
                    <a:pt x="746951" y="176569"/>
                  </a:lnTo>
                  <a:lnTo>
                    <a:pt x="557344" y="15809"/>
                  </a:lnTo>
                  <a:lnTo>
                    <a:pt x="537998" y="4125"/>
                  </a:lnTo>
                  <a:lnTo>
                    <a:pt x="516318" y="0"/>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sp>
          <p:nvSpPr>
            <p:cNvPr id="14" name="object 14"/>
            <p:cNvSpPr/>
            <p:nvPr/>
          </p:nvSpPr>
          <p:spPr>
            <a:xfrm>
              <a:off x="1436784" y="5434679"/>
              <a:ext cx="1158875" cy="941069"/>
            </a:xfrm>
            <a:custGeom>
              <a:avLst/>
              <a:gdLst/>
              <a:ahLst/>
              <a:cxnLst/>
              <a:rect l="l" t="t" r="r" b="b"/>
              <a:pathLst>
                <a:path w="1158875" h="941070">
                  <a:moveTo>
                    <a:pt x="840477" y="778562"/>
                  </a:moveTo>
                  <a:lnTo>
                    <a:pt x="347528" y="778562"/>
                  </a:lnTo>
                  <a:lnTo>
                    <a:pt x="305733" y="806003"/>
                  </a:lnTo>
                  <a:lnTo>
                    <a:pt x="273140" y="843662"/>
                  </a:lnTo>
                  <a:lnTo>
                    <a:pt x="251962" y="889383"/>
                  </a:lnTo>
                  <a:lnTo>
                    <a:pt x="244411" y="941007"/>
                  </a:lnTo>
                  <a:lnTo>
                    <a:pt x="943552" y="941007"/>
                  </a:lnTo>
                  <a:lnTo>
                    <a:pt x="936009" y="889383"/>
                  </a:lnTo>
                  <a:lnTo>
                    <a:pt x="914847" y="843662"/>
                  </a:lnTo>
                  <a:lnTo>
                    <a:pt x="882269" y="806003"/>
                  </a:lnTo>
                  <a:lnTo>
                    <a:pt x="840477" y="778562"/>
                  </a:lnTo>
                  <a:close/>
                </a:path>
                <a:path w="1158875" h="941070">
                  <a:moveTo>
                    <a:pt x="933238" y="0"/>
                  </a:moveTo>
                  <a:lnTo>
                    <a:pt x="225469" y="0"/>
                  </a:lnTo>
                  <a:lnTo>
                    <a:pt x="180063" y="4606"/>
                  </a:lnTo>
                  <a:lnTo>
                    <a:pt x="137756" y="17772"/>
                  </a:lnTo>
                  <a:lnTo>
                    <a:pt x="99459" y="38589"/>
                  </a:lnTo>
                  <a:lnTo>
                    <a:pt x="66083" y="66147"/>
                  </a:lnTo>
                  <a:lnTo>
                    <a:pt x="38537" y="99537"/>
                  </a:lnTo>
                  <a:lnTo>
                    <a:pt x="17735" y="137849"/>
                  </a:lnTo>
                  <a:lnTo>
                    <a:pt x="4585" y="180175"/>
                  </a:lnTo>
                  <a:lnTo>
                    <a:pt x="0" y="225605"/>
                  </a:lnTo>
                  <a:lnTo>
                    <a:pt x="0" y="553040"/>
                  </a:lnTo>
                  <a:lnTo>
                    <a:pt x="4585" y="598445"/>
                  </a:lnTo>
                  <a:lnTo>
                    <a:pt x="17735" y="640751"/>
                  </a:lnTo>
                  <a:lnTo>
                    <a:pt x="38537" y="679047"/>
                  </a:lnTo>
                  <a:lnTo>
                    <a:pt x="66083" y="712425"/>
                  </a:lnTo>
                  <a:lnTo>
                    <a:pt x="99459" y="739975"/>
                  </a:lnTo>
                  <a:lnTo>
                    <a:pt x="137756" y="760788"/>
                  </a:lnTo>
                  <a:lnTo>
                    <a:pt x="180063" y="773953"/>
                  </a:lnTo>
                  <a:lnTo>
                    <a:pt x="225469" y="778562"/>
                  </a:lnTo>
                  <a:lnTo>
                    <a:pt x="933238" y="778562"/>
                  </a:lnTo>
                  <a:lnTo>
                    <a:pt x="978654" y="773953"/>
                  </a:lnTo>
                  <a:lnTo>
                    <a:pt x="1020968" y="760788"/>
                  </a:lnTo>
                  <a:lnTo>
                    <a:pt x="1059272" y="739975"/>
                  </a:lnTo>
                  <a:lnTo>
                    <a:pt x="1083428" y="720040"/>
                  </a:lnTo>
                  <a:lnTo>
                    <a:pt x="225469" y="720040"/>
                  </a:lnTo>
                  <a:lnTo>
                    <a:pt x="181190" y="713990"/>
                  </a:lnTo>
                  <a:lnTo>
                    <a:pt x="141364" y="697092"/>
                  </a:lnTo>
                  <a:lnTo>
                    <a:pt x="107588" y="670949"/>
                  </a:lnTo>
                  <a:lnTo>
                    <a:pt x="81459" y="637159"/>
                  </a:lnTo>
                  <a:lnTo>
                    <a:pt x="64574" y="597323"/>
                  </a:lnTo>
                  <a:lnTo>
                    <a:pt x="58532" y="553040"/>
                  </a:lnTo>
                  <a:lnTo>
                    <a:pt x="58532" y="225605"/>
                  </a:lnTo>
                  <a:lnTo>
                    <a:pt x="64574" y="181270"/>
                  </a:lnTo>
                  <a:lnTo>
                    <a:pt x="81459" y="141409"/>
                  </a:lnTo>
                  <a:lnTo>
                    <a:pt x="107588" y="107615"/>
                  </a:lnTo>
                  <a:lnTo>
                    <a:pt x="141364" y="81484"/>
                  </a:lnTo>
                  <a:lnTo>
                    <a:pt x="181190" y="64609"/>
                  </a:lnTo>
                  <a:lnTo>
                    <a:pt x="225469" y="58584"/>
                  </a:lnTo>
                  <a:lnTo>
                    <a:pt x="1083494" y="58584"/>
                  </a:lnTo>
                  <a:lnTo>
                    <a:pt x="1059272" y="38589"/>
                  </a:lnTo>
                  <a:lnTo>
                    <a:pt x="1020968" y="17772"/>
                  </a:lnTo>
                  <a:lnTo>
                    <a:pt x="978654" y="4606"/>
                  </a:lnTo>
                  <a:lnTo>
                    <a:pt x="933238" y="0"/>
                  </a:lnTo>
                  <a:close/>
                </a:path>
                <a:path w="1158875" h="941070">
                  <a:moveTo>
                    <a:pt x="1083494" y="58584"/>
                  </a:moveTo>
                  <a:lnTo>
                    <a:pt x="933238" y="58584"/>
                  </a:lnTo>
                  <a:lnTo>
                    <a:pt x="977547" y="64609"/>
                  </a:lnTo>
                  <a:lnTo>
                    <a:pt x="1017393" y="81484"/>
                  </a:lnTo>
                  <a:lnTo>
                    <a:pt x="1051178" y="107615"/>
                  </a:lnTo>
                  <a:lnTo>
                    <a:pt x="1077307" y="141409"/>
                  </a:lnTo>
                  <a:lnTo>
                    <a:pt x="1094182" y="181270"/>
                  </a:lnTo>
                  <a:lnTo>
                    <a:pt x="1100207" y="225605"/>
                  </a:lnTo>
                  <a:lnTo>
                    <a:pt x="1100207" y="553040"/>
                  </a:lnTo>
                  <a:lnTo>
                    <a:pt x="1094182" y="597323"/>
                  </a:lnTo>
                  <a:lnTo>
                    <a:pt x="1077307" y="637159"/>
                  </a:lnTo>
                  <a:lnTo>
                    <a:pt x="1051178" y="670949"/>
                  </a:lnTo>
                  <a:lnTo>
                    <a:pt x="1017393" y="697092"/>
                  </a:lnTo>
                  <a:lnTo>
                    <a:pt x="977547" y="713990"/>
                  </a:lnTo>
                  <a:lnTo>
                    <a:pt x="933238" y="720040"/>
                  </a:lnTo>
                  <a:lnTo>
                    <a:pt x="1083428" y="720040"/>
                  </a:lnTo>
                  <a:lnTo>
                    <a:pt x="1120208" y="679047"/>
                  </a:lnTo>
                  <a:lnTo>
                    <a:pt x="1141021" y="640751"/>
                  </a:lnTo>
                  <a:lnTo>
                    <a:pt x="1154185" y="598445"/>
                  </a:lnTo>
                  <a:lnTo>
                    <a:pt x="1158791" y="553040"/>
                  </a:lnTo>
                  <a:lnTo>
                    <a:pt x="1158791" y="225605"/>
                  </a:lnTo>
                  <a:lnTo>
                    <a:pt x="1154185" y="180175"/>
                  </a:lnTo>
                  <a:lnTo>
                    <a:pt x="1141021" y="137849"/>
                  </a:lnTo>
                  <a:lnTo>
                    <a:pt x="1120208" y="99537"/>
                  </a:lnTo>
                  <a:lnTo>
                    <a:pt x="1092655" y="66147"/>
                  </a:lnTo>
                  <a:lnTo>
                    <a:pt x="1083494" y="58584"/>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sp>
          <p:nvSpPr>
            <p:cNvPr id="15" name="object 15"/>
            <p:cNvSpPr/>
            <p:nvPr/>
          </p:nvSpPr>
          <p:spPr>
            <a:xfrm>
              <a:off x="1562859" y="5568238"/>
              <a:ext cx="906780" cy="511809"/>
            </a:xfrm>
            <a:custGeom>
              <a:avLst/>
              <a:gdLst/>
              <a:ahLst/>
              <a:cxnLst/>
              <a:rect l="l" t="t" r="r" b="b"/>
              <a:pathLst>
                <a:path w="906780" h="511810">
                  <a:moveTo>
                    <a:pt x="821053" y="0"/>
                  </a:moveTo>
                  <a:lnTo>
                    <a:pt x="85589" y="0"/>
                  </a:lnTo>
                  <a:lnTo>
                    <a:pt x="52297" y="6732"/>
                  </a:lnTo>
                  <a:lnTo>
                    <a:pt x="25089" y="25086"/>
                  </a:lnTo>
                  <a:lnTo>
                    <a:pt x="6733" y="52297"/>
                  </a:lnTo>
                  <a:lnTo>
                    <a:pt x="0" y="85599"/>
                  </a:lnTo>
                  <a:lnTo>
                    <a:pt x="0" y="425892"/>
                  </a:lnTo>
                  <a:lnTo>
                    <a:pt x="6733" y="459191"/>
                  </a:lnTo>
                  <a:lnTo>
                    <a:pt x="25089" y="486406"/>
                  </a:lnTo>
                  <a:lnTo>
                    <a:pt x="52297" y="504767"/>
                  </a:lnTo>
                  <a:lnTo>
                    <a:pt x="85589" y="511502"/>
                  </a:lnTo>
                  <a:lnTo>
                    <a:pt x="821053" y="511502"/>
                  </a:lnTo>
                  <a:lnTo>
                    <a:pt x="854317" y="504767"/>
                  </a:lnTo>
                  <a:lnTo>
                    <a:pt x="881517" y="486406"/>
                  </a:lnTo>
                  <a:lnTo>
                    <a:pt x="899874" y="459191"/>
                  </a:lnTo>
                  <a:lnTo>
                    <a:pt x="906611" y="425892"/>
                  </a:lnTo>
                  <a:lnTo>
                    <a:pt x="906611" y="85599"/>
                  </a:lnTo>
                  <a:lnTo>
                    <a:pt x="899874" y="52297"/>
                  </a:lnTo>
                  <a:lnTo>
                    <a:pt x="881517" y="25086"/>
                  </a:lnTo>
                  <a:lnTo>
                    <a:pt x="854317" y="6732"/>
                  </a:lnTo>
                  <a:lnTo>
                    <a:pt x="821053" y="0"/>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sp>
          <p:nvSpPr>
            <p:cNvPr id="16" name="object 16"/>
            <p:cNvSpPr/>
            <p:nvPr/>
          </p:nvSpPr>
          <p:spPr>
            <a:xfrm>
              <a:off x="1639378" y="5621013"/>
              <a:ext cx="469900" cy="404495"/>
            </a:xfrm>
            <a:custGeom>
              <a:avLst/>
              <a:gdLst/>
              <a:ahLst/>
              <a:cxnLst/>
              <a:rect l="l" t="t" r="r" b="b"/>
              <a:pathLst>
                <a:path w="469900" h="404495">
                  <a:moveTo>
                    <a:pt x="235271" y="83788"/>
                  </a:moveTo>
                  <a:lnTo>
                    <a:pt x="53046" y="188999"/>
                  </a:lnTo>
                  <a:lnTo>
                    <a:pt x="53046" y="403914"/>
                  </a:lnTo>
                  <a:lnTo>
                    <a:pt x="183419" y="403914"/>
                  </a:lnTo>
                  <a:lnTo>
                    <a:pt x="183419" y="272787"/>
                  </a:lnTo>
                  <a:lnTo>
                    <a:pt x="417140" y="272787"/>
                  </a:lnTo>
                  <a:lnTo>
                    <a:pt x="417140" y="188999"/>
                  </a:lnTo>
                  <a:lnTo>
                    <a:pt x="417496" y="188999"/>
                  </a:lnTo>
                  <a:lnTo>
                    <a:pt x="235271" y="83788"/>
                  </a:lnTo>
                  <a:close/>
                </a:path>
                <a:path w="469900" h="404495">
                  <a:moveTo>
                    <a:pt x="417140" y="272787"/>
                  </a:moveTo>
                  <a:lnTo>
                    <a:pt x="286767" y="272787"/>
                  </a:lnTo>
                  <a:lnTo>
                    <a:pt x="286767" y="403914"/>
                  </a:lnTo>
                  <a:lnTo>
                    <a:pt x="417140" y="403914"/>
                  </a:lnTo>
                  <a:lnTo>
                    <a:pt x="417140" y="272787"/>
                  </a:lnTo>
                  <a:close/>
                </a:path>
                <a:path w="469900" h="404495">
                  <a:moveTo>
                    <a:pt x="234915" y="0"/>
                  </a:moveTo>
                  <a:lnTo>
                    <a:pt x="12094" y="128498"/>
                  </a:lnTo>
                  <a:lnTo>
                    <a:pt x="4819" y="134999"/>
                  </a:lnTo>
                  <a:lnTo>
                    <a:pt x="684" y="143579"/>
                  </a:lnTo>
                  <a:lnTo>
                    <a:pt x="0" y="153074"/>
                  </a:lnTo>
                  <a:lnTo>
                    <a:pt x="3079" y="162319"/>
                  </a:lnTo>
                  <a:lnTo>
                    <a:pt x="9578" y="169596"/>
                  </a:lnTo>
                  <a:lnTo>
                    <a:pt x="18154" y="173734"/>
                  </a:lnTo>
                  <a:lnTo>
                    <a:pt x="27646" y="174418"/>
                  </a:lnTo>
                  <a:lnTo>
                    <a:pt x="36889" y="171335"/>
                  </a:lnTo>
                  <a:lnTo>
                    <a:pt x="234915" y="57108"/>
                  </a:lnTo>
                  <a:lnTo>
                    <a:pt x="393842" y="57108"/>
                  </a:lnTo>
                  <a:lnTo>
                    <a:pt x="393842" y="48857"/>
                  </a:lnTo>
                  <a:lnTo>
                    <a:pt x="319823" y="48857"/>
                  </a:lnTo>
                  <a:lnTo>
                    <a:pt x="234915" y="0"/>
                  </a:lnTo>
                  <a:close/>
                </a:path>
                <a:path w="469900" h="404495">
                  <a:moveTo>
                    <a:pt x="393842" y="57108"/>
                  </a:moveTo>
                  <a:lnTo>
                    <a:pt x="234915" y="57108"/>
                  </a:lnTo>
                  <a:lnTo>
                    <a:pt x="432898" y="171335"/>
                  </a:lnTo>
                  <a:lnTo>
                    <a:pt x="442312" y="174418"/>
                  </a:lnTo>
                  <a:lnTo>
                    <a:pt x="451790" y="173734"/>
                  </a:lnTo>
                  <a:lnTo>
                    <a:pt x="460283" y="169596"/>
                  </a:lnTo>
                  <a:lnTo>
                    <a:pt x="466740" y="162319"/>
                  </a:lnTo>
                  <a:lnTo>
                    <a:pt x="469816" y="152915"/>
                  </a:lnTo>
                  <a:lnTo>
                    <a:pt x="469125" y="143438"/>
                  </a:lnTo>
                  <a:lnTo>
                    <a:pt x="464982" y="134946"/>
                  </a:lnTo>
                  <a:lnTo>
                    <a:pt x="457704" y="128498"/>
                  </a:lnTo>
                  <a:lnTo>
                    <a:pt x="393842" y="91683"/>
                  </a:lnTo>
                  <a:lnTo>
                    <a:pt x="393842" y="57108"/>
                  </a:lnTo>
                  <a:close/>
                </a:path>
                <a:path w="469900" h="404495">
                  <a:moveTo>
                    <a:pt x="385947" y="1884"/>
                  </a:moveTo>
                  <a:lnTo>
                    <a:pt x="327718" y="1884"/>
                  </a:lnTo>
                  <a:lnTo>
                    <a:pt x="319823" y="9779"/>
                  </a:lnTo>
                  <a:lnTo>
                    <a:pt x="319823" y="48857"/>
                  </a:lnTo>
                  <a:lnTo>
                    <a:pt x="393842" y="48857"/>
                  </a:lnTo>
                  <a:lnTo>
                    <a:pt x="393842" y="9779"/>
                  </a:lnTo>
                  <a:lnTo>
                    <a:pt x="385947" y="1884"/>
                  </a:lnTo>
                  <a:close/>
                </a:path>
              </a:pathLst>
            </a:custGeom>
            <a:solidFill>
              <a:srgbClr val="FFFFFF"/>
            </a:solidFill>
          </p:spPr>
          <p:txBody>
            <a:bodyPr wrap="square" lIns="0" tIns="0" rIns="0" bIns="0" rtlCol="0"/>
            <a:lstStyle/>
            <a:p>
              <a:pPr defTabSz="554492"/>
              <a:endParaRPr sz="1092" kern="0">
                <a:solidFill>
                  <a:sysClr val="windowText" lastClr="000000"/>
                </a:solidFill>
              </a:endParaRPr>
            </a:p>
          </p:txBody>
        </p:sp>
        <p:sp>
          <p:nvSpPr>
            <p:cNvPr id="17" name="object 17"/>
            <p:cNvSpPr/>
            <p:nvPr/>
          </p:nvSpPr>
          <p:spPr>
            <a:xfrm>
              <a:off x="2273190" y="5677453"/>
              <a:ext cx="0" cy="297180"/>
            </a:xfrm>
            <a:custGeom>
              <a:avLst/>
              <a:gdLst/>
              <a:ahLst/>
              <a:cxnLst/>
              <a:rect l="l" t="t" r="r" b="b"/>
              <a:pathLst>
                <a:path h="297179">
                  <a:moveTo>
                    <a:pt x="0" y="0"/>
                  </a:moveTo>
                  <a:lnTo>
                    <a:pt x="0" y="296828"/>
                  </a:lnTo>
                </a:path>
              </a:pathLst>
            </a:custGeom>
            <a:ln w="13203">
              <a:solidFill>
                <a:srgbClr val="FFFFFF"/>
              </a:solidFill>
            </a:ln>
          </p:spPr>
          <p:txBody>
            <a:bodyPr wrap="square" lIns="0" tIns="0" rIns="0" bIns="0" rtlCol="0"/>
            <a:lstStyle/>
            <a:p>
              <a:pPr defTabSz="554492"/>
              <a:endParaRPr sz="1092" kern="0">
                <a:solidFill>
                  <a:sysClr val="windowText" lastClr="000000"/>
                </a:solidFill>
              </a:endParaRPr>
            </a:p>
          </p:txBody>
        </p:sp>
        <p:sp>
          <p:nvSpPr>
            <p:cNvPr id="18" name="object 18"/>
            <p:cNvSpPr/>
            <p:nvPr/>
          </p:nvSpPr>
          <p:spPr>
            <a:xfrm>
              <a:off x="2219172" y="5663139"/>
              <a:ext cx="108585" cy="325755"/>
            </a:xfrm>
            <a:custGeom>
              <a:avLst/>
              <a:gdLst/>
              <a:ahLst/>
              <a:cxnLst/>
              <a:rect l="l" t="t" r="r" b="b"/>
              <a:pathLst>
                <a:path w="108585" h="325754">
                  <a:moveTo>
                    <a:pt x="108013" y="267385"/>
                  </a:moveTo>
                  <a:lnTo>
                    <a:pt x="98336" y="258381"/>
                  </a:lnTo>
                  <a:lnTo>
                    <a:pt x="54000" y="306070"/>
                  </a:lnTo>
                  <a:lnTo>
                    <a:pt x="9664" y="258381"/>
                  </a:lnTo>
                  <a:lnTo>
                    <a:pt x="0" y="267385"/>
                  </a:lnTo>
                  <a:lnTo>
                    <a:pt x="54000" y="325462"/>
                  </a:lnTo>
                  <a:lnTo>
                    <a:pt x="108013" y="267385"/>
                  </a:lnTo>
                  <a:close/>
                </a:path>
                <a:path w="108585" h="325754">
                  <a:moveTo>
                    <a:pt x="108013" y="58077"/>
                  </a:moveTo>
                  <a:lnTo>
                    <a:pt x="54000" y="0"/>
                  </a:lnTo>
                  <a:lnTo>
                    <a:pt x="0" y="58077"/>
                  </a:lnTo>
                  <a:lnTo>
                    <a:pt x="9664" y="67081"/>
                  </a:lnTo>
                  <a:lnTo>
                    <a:pt x="54000" y="19392"/>
                  </a:lnTo>
                  <a:lnTo>
                    <a:pt x="98336" y="67081"/>
                  </a:lnTo>
                  <a:lnTo>
                    <a:pt x="108013" y="58077"/>
                  </a:lnTo>
                  <a:close/>
                </a:path>
              </a:pathLst>
            </a:custGeom>
            <a:solidFill>
              <a:srgbClr val="FFFFFF"/>
            </a:solidFill>
          </p:spPr>
          <p:txBody>
            <a:bodyPr wrap="square" lIns="0" tIns="0" rIns="0" bIns="0" rtlCol="0"/>
            <a:lstStyle/>
            <a:p>
              <a:pPr defTabSz="554492"/>
              <a:endParaRPr sz="1092" kern="0">
                <a:solidFill>
                  <a:sysClr val="windowText" lastClr="000000"/>
                </a:solidFill>
              </a:endParaRPr>
            </a:p>
          </p:txBody>
        </p:sp>
        <p:sp>
          <p:nvSpPr>
            <p:cNvPr id="19" name="object 19"/>
            <p:cNvSpPr/>
            <p:nvPr/>
          </p:nvSpPr>
          <p:spPr>
            <a:xfrm>
              <a:off x="2204764" y="5636693"/>
              <a:ext cx="137160" cy="0"/>
            </a:xfrm>
            <a:custGeom>
              <a:avLst/>
              <a:gdLst/>
              <a:ahLst/>
              <a:cxnLst/>
              <a:rect l="l" t="t" r="r" b="b"/>
              <a:pathLst>
                <a:path w="137160">
                  <a:moveTo>
                    <a:pt x="136854" y="0"/>
                  </a:moveTo>
                  <a:lnTo>
                    <a:pt x="0" y="0"/>
                  </a:lnTo>
                </a:path>
              </a:pathLst>
            </a:custGeom>
            <a:ln w="26418">
              <a:solidFill>
                <a:srgbClr val="FFFFFF"/>
              </a:solidFill>
            </a:ln>
          </p:spPr>
          <p:txBody>
            <a:bodyPr wrap="square" lIns="0" tIns="0" rIns="0" bIns="0" rtlCol="0"/>
            <a:lstStyle/>
            <a:p>
              <a:pPr defTabSz="554492"/>
              <a:endParaRPr sz="1092" kern="0">
                <a:solidFill>
                  <a:sysClr val="windowText" lastClr="000000"/>
                </a:solidFill>
              </a:endParaRPr>
            </a:p>
          </p:txBody>
        </p:sp>
        <p:sp>
          <p:nvSpPr>
            <p:cNvPr id="20" name="object 20"/>
            <p:cNvSpPr/>
            <p:nvPr/>
          </p:nvSpPr>
          <p:spPr>
            <a:xfrm>
              <a:off x="2204764" y="6015040"/>
              <a:ext cx="137160" cy="0"/>
            </a:xfrm>
            <a:custGeom>
              <a:avLst/>
              <a:gdLst/>
              <a:ahLst/>
              <a:cxnLst/>
              <a:rect l="l" t="t" r="r" b="b"/>
              <a:pathLst>
                <a:path w="137160">
                  <a:moveTo>
                    <a:pt x="136854" y="0"/>
                  </a:moveTo>
                  <a:lnTo>
                    <a:pt x="0" y="0"/>
                  </a:lnTo>
                </a:path>
              </a:pathLst>
            </a:custGeom>
            <a:ln w="26418">
              <a:solidFill>
                <a:srgbClr val="FFFFFF"/>
              </a:solidFill>
            </a:ln>
          </p:spPr>
          <p:txBody>
            <a:bodyPr wrap="square" lIns="0" tIns="0" rIns="0" bIns="0" rtlCol="0"/>
            <a:lstStyle/>
            <a:p>
              <a:pPr defTabSz="554492"/>
              <a:endParaRPr sz="1092" kern="0">
                <a:solidFill>
                  <a:sysClr val="windowText" lastClr="000000"/>
                </a:solidFill>
              </a:endParaRPr>
            </a:p>
          </p:txBody>
        </p:sp>
      </p:grpSp>
      <p:grpSp>
        <p:nvGrpSpPr>
          <p:cNvPr id="21" name="object 21"/>
          <p:cNvGrpSpPr/>
          <p:nvPr/>
        </p:nvGrpSpPr>
        <p:grpSpPr>
          <a:xfrm>
            <a:off x="871701" y="3919471"/>
            <a:ext cx="704283" cy="1698135"/>
            <a:chOff x="1436793" y="6463499"/>
            <a:chExt cx="1161415" cy="2800350"/>
          </a:xfrm>
        </p:grpSpPr>
        <p:pic>
          <p:nvPicPr>
            <p:cNvPr id="22" name="object 22"/>
            <p:cNvPicPr/>
            <p:nvPr/>
          </p:nvPicPr>
          <p:blipFill>
            <a:blip r:embed="rId6" cstate="print"/>
            <a:stretch>
              <a:fillRect/>
            </a:stretch>
          </p:blipFill>
          <p:spPr>
            <a:xfrm>
              <a:off x="1436793" y="6463499"/>
              <a:ext cx="1158770" cy="941007"/>
            </a:xfrm>
            <a:prstGeom prst="rect">
              <a:avLst/>
            </a:prstGeom>
          </p:spPr>
        </p:pic>
        <p:pic>
          <p:nvPicPr>
            <p:cNvPr id="23" name="object 23"/>
            <p:cNvPicPr/>
            <p:nvPr/>
          </p:nvPicPr>
          <p:blipFill>
            <a:blip r:embed="rId7" cstate="print"/>
            <a:stretch>
              <a:fillRect/>
            </a:stretch>
          </p:blipFill>
          <p:spPr>
            <a:xfrm>
              <a:off x="1620359" y="8297401"/>
              <a:ext cx="977216" cy="966169"/>
            </a:xfrm>
            <a:prstGeom prst="rect">
              <a:avLst/>
            </a:prstGeom>
          </p:spPr>
        </p:pic>
        <p:sp>
          <p:nvSpPr>
            <p:cNvPr id="24" name="object 24"/>
            <p:cNvSpPr/>
            <p:nvPr/>
          </p:nvSpPr>
          <p:spPr>
            <a:xfrm>
              <a:off x="2063954" y="7649592"/>
              <a:ext cx="534035" cy="394970"/>
            </a:xfrm>
            <a:custGeom>
              <a:avLst/>
              <a:gdLst/>
              <a:ahLst/>
              <a:cxnLst/>
              <a:rect l="l" t="t" r="r" b="b"/>
              <a:pathLst>
                <a:path w="534035" h="394970">
                  <a:moveTo>
                    <a:pt x="437253" y="0"/>
                  </a:moveTo>
                  <a:lnTo>
                    <a:pt x="191952" y="272955"/>
                  </a:lnTo>
                  <a:lnTo>
                    <a:pt x="97159" y="123650"/>
                  </a:lnTo>
                  <a:lnTo>
                    <a:pt x="0" y="208956"/>
                  </a:lnTo>
                  <a:lnTo>
                    <a:pt x="188790" y="394616"/>
                  </a:lnTo>
                  <a:lnTo>
                    <a:pt x="533627" y="99546"/>
                  </a:lnTo>
                  <a:lnTo>
                    <a:pt x="437253" y="0"/>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sp>
          <p:nvSpPr>
            <p:cNvPr id="25" name="object 25"/>
            <p:cNvSpPr/>
            <p:nvPr/>
          </p:nvSpPr>
          <p:spPr>
            <a:xfrm>
              <a:off x="1619975" y="7300023"/>
              <a:ext cx="780415" cy="966469"/>
            </a:xfrm>
            <a:custGeom>
              <a:avLst/>
              <a:gdLst/>
              <a:ahLst/>
              <a:cxnLst/>
              <a:rect l="l" t="t" r="r" b="b"/>
              <a:pathLst>
                <a:path w="780414" h="966470">
                  <a:moveTo>
                    <a:pt x="276483" y="60437"/>
                  </a:moveTo>
                  <a:lnTo>
                    <a:pt x="79379" y="60437"/>
                  </a:lnTo>
                  <a:lnTo>
                    <a:pt x="48644" y="66677"/>
                  </a:lnTo>
                  <a:lnTo>
                    <a:pt x="23394" y="83692"/>
                  </a:lnTo>
                  <a:lnTo>
                    <a:pt x="6292" y="108927"/>
                  </a:lnTo>
                  <a:lnTo>
                    <a:pt x="0" y="139828"/>
                  </a:lnTo>
                  <a:lnTo>
                    <a:pt x="0" y="886779"/>
                  </a:lnTo>
                  <a:lnTo>
                    <a:pt x="6237" y="917516"/>
                  </a:lnTo>
                  <a:lnTo>
                    <a:pt x="23249" y="942769"/>
                  </a:lnTo>
                  <a:lnTo>
                    <a:pt x="48481" y="959875"/>
                  </a:lnTo>
                  <a:lnTo>
                    <a:pt x="79379" y="966169"/>
                  </a:lnTo>
                  <a:lnTo>
                    <a:pt x="700701" y="966169"/>
                  </a:lnTo>
                  <a:lnTo>
                    <a:pt x="731447" y="959930"/>
                  </a:lnTo>
                  <a:lnTo>
                    <a:pt x="756711" y="942915"/>
                  </a:lnTo>
                  <a:lnTo>
                    <a:pt x="773825" y="917679"/>
                  </a:lnTo>
                  <a:lnTo>
                    <a:pt x="780122" y="886779"/>
                  </a:lnTo>
                  <a:lnTo>
                    <a:pt x="780122" y="867020"/>
                  </a:lnTo>
                  <a:lnTo>
                    <a:pt x="99148" y="867020"/>
                  </a:lnTo>
                  <a:lnTo>
                    <a:pt x="99148" y="202234"/>
                  </a:lnTo>
                  <a:lnTo>
                    <a:pt x="186046" y="202234"/>
                  </a:lnTo>
                  <a:lnTo>
                    <a:pt x="186046" y="180518"/>
                  </a:lnTo>
                  <a:lnTo>
                    <a:pt x="192278" y="149840"/>
                  </a:lnTo>
                  <a:lnTo>
                    <a:pt x="209246" y="124716"/>
                  </a:lnTo>
                  <a:lnTo>
                    <a:pt x="234359" y="107739"/>
                  </a:lnTo>
                  <a:lnTo>
                    <a:pt x="265028" y="101504"/>
                  </a:lnTo>
                  <a:lnTo>
                    <a:pt x="273708" y="101504"/>
                  </a:lnTo>
                  <a:lnTo>
                    <a:pt x="273708" y="76636"/>
                  </a:lnTo>
                  <a:lnTo>
                    <a:pt x="274902" y="68332"/>
                  </a:lnTo>
                  <a:lnTo>
                    <a:pt x="276483" y="60437"/>
                  </a:lnTo>
                  <a:close/>
                </a:path>
                <a:path w="780414" h="966470">
                  <a:moveTo>
                    <a:pt x="780122" y="696387"/>
                  </a:moveTo>
                  <a:lnTo>
                    <a:pt x="680974" y="781316"/>
                  </a:lnTo>
                  <a:lnTo>
                    <a:pt x="680974" y="867020"/>
                  </a:lnTo>
                  <a:lnTo>
                    <a:pt x="780122" y="867020"/>
                  </a:lnTo>
                  <a:lnTo>
                    <a:pt x="780122" y="696387"/>
                  </a:lnTo>
                  <a:close/>
                </a:path>
                <a:path w="780414" h="966470">
                  <a:moveTo>
                    <a:pt x="700701" y="60835"/>
                  </a:moveTo>
                  <a:lnTo>
                    <a:pt x="503607" y="60835"/>
                  </a:lnTo>
                  <a:lnTo>
                    <a:pt x="505597" y="68730"/>
                  </a:lnTo>
                  <a:lnTo>
                    <a:pt x="506345" y="76636"/>
                  </a:lnTo>
                  <a:lnTo>
                    <a:pt x="506382" y="101902"/>
                  </a:lnTo>
                  <a:lnTo>
                    <a:pt x="515062" y="101902"/>
                  </a:lnTo>
                  <a:lnTo>
                    <a:pt x="545745" y="108137"/>
                  </a:lnTo>
                  <a:lnTo>
                    <a:pt x="570868" y="125113"/>
                  </a:lnTo>
                  <a:lnTo>
                    <a:pt x="587842" y="150237"/>
                  </a:lnTo>
                  <a:lnTo>
                    <a:pt x="593995" y="180518"/>
                  </a:lnTo>
                  <a:lnTo>
                    <a:pt x="594076" y="202632"/>
                  </a:lnTo>
                  <a:lnTo>
                    <a:pt x="680974" y="202632"/>
                  </a:lnTo>
                  <a:lnTo>
                    <a:pt x="680974" y="483870"/>
                  </a:lnTo>
                  <a:lnTo>
                    <a:pt x="780122" y="373674"/>
                  </a:lnTo>
                  <a:lnTo>
                    <a:pt x="780042" y="139828"/>
                  </a:lnTo>
                  <a:lnTo>
                    <a:pt x="773879" y="109489"/>
                  </a:lnTo>
                  <a:lnTo>
                    <a:pt x="756856" y="84235"/>
                  </a:lnTo>
                  <a:lnTo>
                    <a:pt x="731610" y="67129"/>
                  </a:lnTo>
                  <a:lnTo>
                    <a:pt x="700701" y="60835"/>
                  </a:lnTo>
                  <a:close/>
                </a:path>
                <a:path w="780414" h="966470">
                  <a:moveTo>
                    <a:pt x="515062" y="132728"/>
                  </a:moveTo>
                  <a:lnTo>
                    <a:pt x="265028" y="132728"/>
                  </a:lnTo>
                  <a:lnTo>
                    <a:pt x="246562" y="136473"/>
                  </a:lnTo>
                  <a:lnTo>
                    <a:pt x="231356" y="146697"/>
                  </a:lnTo>
                  <a:lnTo>
                    <a:pt x="221040" y="161883"/>
                  </a:lnTo>
                  <a:lnTo>
                    <a:pt x="217239" y="180518"/>
                  </a:lnTo>
                  <a:lnTo>
                    <a:pt x="217239" y="255562"/>
                  </a:lnTo>
                  <a:lnTo>
                    <a:pt x="562851" y="255562"/>
                  </a:lnTo>
                  <a:lnTo>
                    <a:pt x="562851" y="180518"/>
                  </a:lnTo>
                  <a:lnTo>
                    <a:pt x="559108" y="162051"/>
                  </a:lnTo>
                  <a:lnTo>
                    <a:pt x="548887" y="146846"/>
                  </a:lnTo>
                  <a:lnTo>
                    <a:pt x="533701" y="136529"/>
                  </a:lnTo>
                  <a:lnTo>
                    <a:pt x="515062" y="132728"/>
                  </a:lnTo>
                  <a:close/>
                </a:path>
                <a:path w="780414" h="966470">
                  <a:moveTo>
                    <a:pt x="390249" y="0"/>
                  </a:moveTo>
                  <a:lnTo>
                    <a:pt x="389841" y="0"/>
                  </a:lnTo>
                  <a:lnTo>
                    <a:pt x="356915" y="6714"/>
                  </a:lnTo>
                  <a:lnTo>
                    <a:pt x="329908" y="24982"/>
                  </a:lnTo>
                  <a:lnTo>
                    <a:pt x="311638" y="51988"/>
                  </a:lnTo>
                  <a:lnTo>
                    <a:pt x="304922" y="84918"/>
                  </a:lnTo>
                  <a:lnTo>
                    <a:pt x="304922" y="132728"/>
                  </a:lnTo>
                  <a:lnTo>
                    <a:pt x="475168" y="132728"/>
                  </a:lnTo>
                  <a:lnTo>
                    <a:pt x="475168" y="114153"/>
                  </a:lnTo>
                  <a:lnTo>
                    <a:pt x="390249" y="114153"/>
                  </a:lnTo>
                  <a:lnTo>
                    <a:pt x="378848" y="111863"/>
                  </a:lnTo>
                  <a:lnTo>
                    <a:pt x="369558" y="105610"/>
                  </a:lnTo>
                  <a:lnTo>
                    <a:pt x="363305" y="96320"/>
                  </a:lnTo>
                  <a:lnTo>
                    <a:pt x="361015" y="84918"/>
                  </a:lnTo>
                  <a:lnTo>
                    <a:pt x="363305" y="73523"/>
                  </a:lnTo>
                  <a:lnTo>
                    <a:pt x="369558" y="64236"/>
                  </a:lnTo>
                  <a:lnTo>
                    <a:pt x="378848" y="57984"/>
                  </a:lnTo>
                  <a:lnTo>
                    <a:pt x="390249" y="55694"/>
                  </a:lnTo>
                  <a:lnTo>
                    <a:pt x="469211" y="55694"/>
                  </a:lnTo>
                  <a:lnTo>
                    <a:pt x="468455" y="51988"/>
                  </a:lnTo>
                  <a:lnTo>
                    <a:pt x="450190" y="24982"/>
                  </a:lnTo>
                  <a:lnTo>
                    <a:pt x="423184" y="6714"/>
                  </a:lnTo>
                  <a:lnTo>
                    <a:pt x="390249" y="0"/>
                  </a:lnTo>
                  <a:close/>
                </a:path>
                <a:path w="780414" h="966470">
                  <a:moveTo>
                    <a:pt x="469211" y="55694"/>
                  </a:moveTo>
                  <a:lnTo>
                    <a:pt x="390249" y="55694"/>
                  </a:lnTo>
                  <a:lnTo>
                    <a:pt x="401647" y="57984"/>
                  </a:lnTo>
                  <a:lnTo>
                    <a:pt x="410937" y="64236"/>
                  </a:lnTo>
                  <a:lnTo>
                    <a:pt x="417193" y="73523"/>
                  </a:lnTo>
                  <a:lnTo>
                    <a:pt x="419484" y="84918"/>
                  </a:lnTo>
                  <a:lnTo>
                    <a:pt x="417193" y="96320"/>
                  </a:lnTo>
                  <a:lnTo>
                    <a:pt x="410937" y="105610"/>
                  </a:lnTo>
                  <a:lnTo>
                    <a:pt x="401647" y="111863"/>
                  </a:lnTo>
                  <a:lnTo>
                    <a:pt x="390249" y="114153"/>
                  </a:lnTo>
                  <a:lnTo>
                    <a:pt x="475168" y="114153"/>
                  </a:lnTo>
                  <a:lnTo>
                    <a:pt x="475168" y="84918"/>
                  </a:lnTo>
                  <a:lnTo>
                    <a:pt x="469211" y="55694"/>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grpSp>
      <p:sp>
        <p:nvSpPr>
          <p:cNvPr id="26" name="object 26"/>
          <p:cNvSpPr txBox="1"/>
          <p:nvPr/>
        </p:nvSpPr>
        <p:spPr>
          <a:xfrm>
            <a:off x="1894536" y="2462759"/>
            <a:ext cx="2838311" cy="2652214"/>
          </a:xfrm>
          <a:prstGeom prst="rect">
            <a:avLst/>
          </a:prstGeom>
        </p:spPr>
        <p:txBody>
          <a:bodyPr vert="horz" wrap="square" lIns="0" tIns="7316" rIns="0" bIns="0" rtlCol="0">
            <a:spAutoFit/>
          </a:bodyPr>
          <a:lstStyle/>
          <a:p>
            <a:pPr marL="7701" defTabSz="554492">
              <a:spcBef>
                <a:spcPts val="58"/>
              </a:spcBef>
            </a:pPr>
            <a:r>
              <a:rPr sz="2001" kern="0" spc="-30" dirty="0">
                <a:solidFill>
                  <a:srgbClr val="54575A"/>
                </a:solidFill>
                <a:latin typeface="Gotham Book"/>
                <a:cs typeface="Gotham Book"/>
              </a:rPr>
              <a:t>Évaluation</a:t>
            </a:r>
            <a:r>
              <a:rPr sz="2001" kern="0" spc="-97" dirty="0">
                <a:solidFill>
                  <a:srgbClr val="54575A"/>
                </a:solidFill>
                <a:latin typeface="Gotham Book"/>
                <a:cs typeface="Gotham Book"/>
              </a:rPr>
              <a:t> </a:t>
            </a:r>
            <a:r>
              <a:rPr sz="2001" kern="0" spc="-6" dirty="0">
                <a:solidFill>
                  <a:srgbClr val="54575A"/>
                </a:solidFill>
                <a:latin typeface="Gotham Book"/>
                <a:cs typeface="Gotham Book"/>
              </a:rPr>
              <a:t>foncière</a:t>
            </a:r>
            <a:endParaRPr sz="2001" kern="0" dirty="0">
              <a:solidFill>
                <a:sysClr val="windowText" lastClr="000000"/>
              </a:solidFill>
              <a:latin typeface="Gotham Book"/>
              <a:cs typeface="Gotham Book"/>
            </a:endParaRPr>
          </a:p>
          <a:p>
            <a:pPr defTabSz="554492"/>
            <a:endParaRPr sz="2122" kern="0" dirty="0">
              <a:solidFill>
                <a:sysClr val="windowText" lastClr="000000"/>
              </a:solidFill>
              <a:latin typeface="Gotham Book"/>
              <a:cs typeface="Gotham Book"/>
            </a:endParaRPr>
          </a:p>
          <a:p>
            <a:pPr defTabSz="554492">
              <a:spcBef>
                <a:spcPts val="3"/>
              </a:spcBef>
            </a:pPr>
            <a:endParaRPr sz="1668" kern="0" dirty="0">
              <a:solidFill>
                <a:sysClr val="windowText" lastClr="000000"/>
              </a:solidFill>
              <a:latin typeface="Gotham Book"/>
              <a:cs typeface="Gotham Book"/>
            </a:endParaRPr>
          </a:p>
          <a:p>
            <a:pPr marL="7701" marR="163267" defTabSz="554492">
              <a:lnSpc>
                <a:spcPts val="2250"/>
              </a:lnSpc>
            </a:pPr>
            <a:r>
              <a:rPr sz="2001" kern="0" spc="-27" dirty="0">
                <a:solidFill>
                  <a:srgbClr val="54575A"/>
                </a:solidFill>
                <a:latin typeface="Gotham Book"/>
                <a:cs typeface="Gotham Book"/>
              </a:rPr>
              <a:t>Géomatique</a:t>
            </a:r>
            <a:r>
              <a:rPr sz="2001" kern="0" spc="-94" dirty="0">
                <a:solidFill>
                  <a:srgbClr val="54575A"/>
                </a:solidFill>
                <a:latin typeface="Gotham Book"/>
                <a:cs typeface="Gotham Book"/>
              </a:rPr>
              <a:t> </a:t>
            </a:r>
            <a:r>
              <a:rPr sz="2001" kern="0" spc="-15" dirty="0">
                <a:solidFill>
                  <a:srgbClr val="54575A"/>
                </a:solidFill>
                <a:latin typeface="Gotham Book"/>
                <a:cs typeface="Gotham Book"/>
              </a:rPr>
              <a:t>et </a:t>
            </a:r>
            <a:r>
              <a:rPr sz="2001" kern="0" spc="-36" dirty="0">
                <a:solidFill>
                  <a:srgbClr val="54575A"/>
                </a:solidFill>
                <a:latin typeface="Gotham Book"/>
                <a:cs typeface="Gotham Book"/>
              </a:rPr>
              <a:t>rénovation</a:t>
            </a:r>
            <a:r>
              <a:rPr sz="2001" kern="0" spc="-100" dirty="0">
                <a:solidFill>
                  <a:srgbClr val="54575A"/>
                </a:solidFill>
                <a:latin typeface="Gotham Book"/>
                <a:cs typeface="Gotham Book"/>
              </a:rPr>
              <a:t> </a:t>
            </a:r>
            <a:r>
              <a:rPr sz="2001" kern="0" spc="-24" dirty="0">
                <a:solidFill>
                  <a:srgbClr val="54575A"/>
                </a:solidFill>
                <a:latin typeface="Gotham Book"/>
                <a:cs typeface="Gotham Book"/>
              </a:rPr>
              <a:t>cadastrale</a:t>
            </a:r>
            <a:endParaRPr sz="2001" kern="0" dirty="0">
              <a:solidFill>
                <a:sysClr val="windowText" lastClr="000000"/>
              </a:solidFill>
              <a:latin typeface="Gotham Book"/>
              <a:cs typeface="Gotham Book"/>
            </a:endParaRPr>
          </a:p>
          <a:p>
            <a:pPr defTabSz="554492"/>
            <a:endParaRPr sz="2122" kern="0" dirty="0">
              <a:solidFill>
                <a:sysClr val="windowText" lastClr="000000"/>
              </a:solidFill>
              <a:latin typeface="Gotham Book"/>
              <a:cs typeface="Gotham Book"/>
            </a:endParaRPr>
          </a:p>
          <a:p>
            <a:pPr defTabSz="554492">
              <a:spcBef>
                <a:spcPts val="24"/>
              </a:spcBef>
            </a:pPr>
            <a:endParaRPr sz="1607" kern="0" dirty="0">
              <a:solidFill>
                <a:sysClr val="windowText" lastClr="000000"/>
              </a:solidFill>
              <a:latin typeface="Gotham Book"/>
              <a:cs typeface="Gotham Book"/>
            </a:endParaRPr>
          </a:p>
          <a:p>
            <a:pPr marL="7701" marR="3081" defTabSz="554492">
              <a:lnSpc>
                <a:spcPts val="2250"/>
              </a:lnSpc>
            </a:pPr>
            <a:r>
              <a:rPr sz="2001" kern="0" spc="-30" dirty="0">
                <a:solidFill>
                  <a:srgbClr val="54575A"/>
                </a:solidFill>
                <a:latin typeface="Gotham Book"/>
                <a:cs typeface="Gotham Book"/>
              </a:rPr>
              <a:t>Évaluation</a:t>
            </a:r>
            <a:r>
              <a:rPr sz="2001" kern="0" spc="-97" dirty="0">
                <a:solidFill>
                  <a:srgbClr val="54575A"/>
                </a:solidFill>
                <a:latin typeface="Gotham Book"/>
                <a:cs typeface="Gotham Book"/>
              </a:rPr>
              <a:t> </a:t>
            </a:r>
            <a:r>
              <a:rPr sz="2001" kern="0" spc="-18" dirty="0">
                <a:solidFill>
                  <a:srgbClr val="54575A"/>
                </a:solidFill>
                <a:latin typeface="Gotham Book"/>
                <a:cs typeface="Gotham Book"/>
              </a:rPr>
              <a:t>immobilière </a:t>
            </a:r>
            <a:r>
              <a:rPr sz="2001" kern="0" spc="-6" dirty="0">
                <a:solidFill>
                  <a:srgbClr val="54575A"/>
                </a:solidFill>
                <a:latin typeface="Gotham Book"/>
                <a:cs typeface="Gotham Book"/>
              </a:rPr>
              <a:t>pour</a:t>
            </a:r>
            <a:r>
              <a:rPr sz="2001" kern="0" spc="-136" dirty="0">
                <a:solidFill>
                  <a:srgbClr val="54575A"/>
                </a:solidFill>
                <a:latin typeface="Gotham Book"/>
                <a:cs typeface="Gotham Book"/>
              </a:rPr>
              <a:t> </a:t>
            </a:r>
            <a:r>
              <a:rPr sz="2001" kern="0" dirty="0">
                <a:solidFill>
                  <a:srgbClr val="54575A"/>
                </a:solidFill>
                <a:latin typeface="Gotham Book"/>
                <a:cs typeface="Gotham Book"/>
              </a:rPr>
              <a:t>fins</a:t>
            </a:r>
            <a:r>
              <a:rPr sz="2001" kern="0" spc="-133" dirty="0">
                <a:solidFill>
                  <a:srgbClr val="54575A"/>
                </a:solidFill>
                <a:latin typeface="Gotham Book"/>
                <a:cs typeface="Gotham Book"/>
              </a:rPr>
              <a:t> </a:t>
            </a:r>
            <a:r>
              <a:rPr sz="2001" kern="0" spc="-6" dirty="0">
                <a:solidFill>
                  <a:srgbClr val="54575A"/>
                </a:solidFill>
                <a:latin typeface="Gotham Book"/>
                <a:cs typeface="Gotham Book"/>
              </a:rPr>
              <a:t>diverses</a:t>
            </a:r>
            <a:endParaRPr sz="2001" kern="0" dirty="0">
              <a:solidFill>
                <a:sysClr val="windowText" lastClr="000000"/>
              </a:solidFill>
              <a:latin typeface="Gotham Book"/>
              <a:cs typeface="Gotham Book"/>
            </a:endParaRPr>
          </a:p>
        </p:txBody>
      </p:sp>
      <p:sp>
        <p:nvSpPr>
          <p:cNvPr id="28" name="object 28"/>
          <p:cNvSpPr txBox="1">
            <a:spLocks noGrp="1"/>
          </p:cNvSpPr>
          <p:nvPr>
            <p:ph type="ftr" sz="quarter" idx="5"/>
          </p:nvPr>
        </p:nvSpPr>
        <p:spPr>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29" name="object 29"/>
          <p:cNvSpPr txBox="1">
            <a:spLocks noGrp="1"/>
          </p:cNvSpPr>
          <p:nvPr>
            <p:ph type="dt" sz="half" idx="6"/>
          </p:nvPr>
        </p:nvSpPr>
        <p:spPr>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27" name="object 27"/>
          <p:cNvSpPr txBox="1"/>
          <p:nvPr/>
        </p:nvSpPr>
        <p:spPr>
          <a:xfrm>
            <a:off x="7721418" y="2202669"/>
            <a:ext cx="3235698" cy="1787125"/>
          </a:xfrm>
          <a:prstGeom prst="rect">
            <a:avLst/>
          </a:prstGeom>
        </p:spPr>
        <p:txBody>
          <a:bodyPr vert="horz" wrap="square" lIns="0" tIns="33116" rIns="0" bIns="0" rtlCol="0">
            <a:spAutoFit/>
          </a:bodyPr>
          <a:lstStyle/>
          <a:p>
            <a:pPr marL="7701" marR="3081" defTabSz="554492">
              <a:lnSpc>
                <a:spcPts val="2250"/>
              </a:lnSpc>
              <a:spcBef>
                <a:spcPts val="261"/>
              </a:spcBef>
            </a:pPr>
            <a:r>
              <a:rPr sz="2001" kern="0" spc="-30" dirty="0">
                <a:solidFill>
                  <a:srgbClr val="54575A"/>
                </a:solidFill>
                <a:latin typeface="Gotham Book"/>
                <a:cs typeface="Gotham Book"/>
              </a:rPr>
              <a:t>Évaluation</a:t>
            </a:r>
            <a:r>
              <a:rPr sz="2001" kern="0" spc="-97" dirty="0">
                <a:solidFill>
                  <a:srgbClr val="54575A"/>
                </a:solidFill>
                <a:latin typeface="Gotham Book"/>
                <a:cs typeface="Gotham Book"/>
              </a:rPr>
              <a:t> </a:t>
            </a:r>
            <a:r>
              <a:rPr sz="2001" kern="0" spc="-6" dirty="0">
                <a:solidFill>
                  <a:srgbClr val="54575A"/>
                </a:solidFill>
                <a:latin typeface="Gotham Book"/>
                <a:cs typeface="Gotham Book"/>
              </a:rPr>
              <a:t>d’envergure </a:t>
            </a:r>
            <a:r>
              <a:rPr sz="2001" kern="0" dirty="0">
                <a:solidFill>
                  <a:srgbClr val="54575A"/>
                </a:solidFill>
                <a:latin typeface="Gotham Book"/>
                <a:cs typeface="Gotham Book"/>
              </a:rPr>
              <a:t>sur</a:t>
            </a:r>
            <a:r>
              <a:rPr sz="2001" kern="0" spc="-109" dirty="0">
                <a:solidFill>
                  <a:srgbClr val="54575A"/>
                </a:solidFill>
                <a:latin typeface="Gotham Book"/>
                <a:cs typeface="Gotham Book"/>
              </a:rPr>
              <a:t> </a:t>
            </a:r>
            <a:r>
              <a:rPr sz="2001" kern="0" dirty="0">
                <a:solidFill>
                  <a:srgbClr val="54575A"/>
                </a:solidFill>
                <a:latin typeface="Gotham Book"/>
                <a:cs typeface="Gotham Book"/>
              </a:rPr>
              <a:t>la</a:t>
            </a:r>
            <a:r>
              <a:rPr sz="2001" kern="0" spc="-106" dirty="0">
                <a:solidFill>
                  <a:srgbClr val="54575A"/>
                </a:solidFill>
                <a:latin typeface="Gotham Book"/>
                <a:cs typeface="Gotham Book"/>
              </a:rPr>
              <a:t> </a:t>
            </a:r>
            <a:r>
              <a:rPr sz="2001" kern="0" spc="-12" dirty="0">
                <a:solidFill>
                  <a:srgbClr val="54575A"/>
                </a:solidFill>
                <a:latin typeface="Gotham Book"/>
                <a:cs typeface="Gotham Book"/>
              </a:rPr>
              <a:t>scène</a:t>
            </a:r>
            <a:r>
              <a:rPr sz="2001" kern="0" spc="-106" dirty="0">
                <a:solidFill>
                  <a:srgbClr val="54575A"/>
                </a:solidFill>
                <a:latin typeface="Gotham Book"/>
                <a:cs typeface="Gotham Book"/>
              </a:rPr>
              <a:t> </a:t>
            </a:r>
            <a:r>
              <a:rPr sz="2001" kern="0" spc="-21" dirty="0">
                <a:solidFill>
                  <a:srgbClr val="54575A"/>
                </a:solidFill>
                <a:latin typeface="Gotham Book"/>
                <a:cs typeface="Gotham Book"/>
              </a:rPr>
              <a:t>internationale</a:t>
            </a:r>
            <a:endParaRPr sz="2001" kern="0" dirty="0">
              <a:solidFill>
                <a:sysClr val="windowText" lastClr="000000"/>
              </a:solidFill>
              <a:latin typeface="Gotham Book"/>
              <a:cs typeface="Gotham Book"/>
            </a:endParaRPr>
          </a:p>
          <a:p>
            <a:pPr defTabSz="554492"/>
            <a:endParaRPr sz="2122" kern="0" dirty="0">
              <a:solidFill>
                <a:sysClr val="windowText" lastClr="000000"/>
              </a:solidFill>
              <a:latin typeface="Gotham Book"/>
              <a:cs typeface="Gotham Book"/>
            </a:endParaRPr>
          </a:p>
          <a:p>
            <a:pPr defTabSz="554492">
              <a:spcBef>
                <a:spcPts val="24"/>
              </a:spcBef>
            </a:pPr>
            <a:endParaRPr sz="1607" kern="0" dirty="0">
              <a:solidFill>
                <a:sysClr val="windowText" lastClr="000000"/>
              </a:solidFill>
              <a:latin typeface="Gotham Book"/>
              <a:cs typeface="Gotham Book"/>
            </a:endParaRPr>
          </a:p>
          <a:p>
            <a:pPr marL="7701" marR="572975" defTabSz="554492">
              <a:lnSpc>
                <a:spcPts val="2250"/>
              </a:lnSpc>
            </a:pPr>
            <a:r>
              <a:rPr sz="2001" kern="0" spc="-30" dirty="0">
                <a:solidFill>
                  <a:srgbClr val="54575A"/>
                </a:solidFill>
                <a:latin typeface="Gotham Book"/>
                <a:cs typeface="Gotham Book"/>
              </a:rPr>
              <a:t>Évaluation</a:t>
            </a:r>
            <a:r>
              <a:rPr sz="2001" kern="0" spc="-97" dirty="0">
                <a:solidFill>
                  <a:srgbClr val="54575A"/>
                </a:solidFill>
                <a:latin typeface="Gotham Book"/>
                <a:cs typeface="Gotham Book"/>
              </a:rPr>
              <a:t> </a:t>
            </a:r>
            <a:r>
              <a:rPr sz="2001" kern="0" spc="-15" dirty="0">
                <a:solidFill>
                  <a:srgbClr val="54575A"/>
                </a:solidFill>
                <a:latin typeface="Gotham Book"/>
                <a:cs typeface="Gotham Book"/>
              </a:rPr>
              <a:t>de </a:t>
            </a:r>
            <a:r>
              <a:rPr sz="2001" kern="0" spc="-42" dirty="0">
                <a:solidFill>
                  <a:srgbClr val="54575A"/>
                </a:solidFill>
                <a:latin typeface="Gotham Book"/>
                <a:cs typeface="Gotham Book"/>
              </a:rPr>
              <a:t>complexes</a:t>
            </a:r>
            <a:r>
              <a:rPr sz="2001" kern="0" spc="-100" dirty="0">
                <a:solidFill>
                  <a:srgbClr val="54575A"/>
                </a:solidFill>
                <a:latin typeface="Gotham Book"/>
                <a:cs typeface="Gotham Book"/>
              </a:rPr>
              <a:t> </a:t>
            </a:r>
            <a:r>
              <a:rPr sz="2001" kern="0" spc="-18" dirty="0">
                <a:solidFill>
                  <a:srgbClr val="54575A"/>
                </a:solidFill>
                <a:latin typeface="Gotham Book"/>
                <a:cs typeface="Gotham Book"/>
              </a:rPr>
              <a:t>industriels</a:t>
            </a:r>
            <a:endParaRPr sz="2001" kern="0" dirty="0">
              <a:solidFill>
                <a:sysClr val="windowText" lastClr="000000"/>
              </a:solidFill>
              <a:latin typeface="Gotham Book"/>
              <a:cs typeface="Gotham Book"/>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6" y="1906068"/>
            <a:ext cx="3198874" cy="2316100"/>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lvl="0" indent="0" rtl="0">
              <a:buNone/>
            </a:pPr>
            <a:r>
              <a:rPr lang="fr-CA" sz="3000" b="1" spc="-30" dirty="0">
                <a:solidFill>
                  <a:srgbClr val="54575A"/>
                </a:solidFill>
                <a:latin typeface="Gotham Book"/>
              </a:rPr>
              <a:t>	</a:t>
            </a:r>
          </a:p>
          <a:p>
            <a:pPr marL="0" lvl="0" indent="0" algn="ctr" rtl="0">
              <a:buNone/>
            </a:pPr>
            <a:r>
              <a:rPr lang="fr-CA" sz="2000" b="1" spc="-30" dirty="0">
                <a:solidFill>
                  <a:srgbClr val="54575A"/>
                </a:solidFill>
                <a:latin typeface="Gotham Book"/>
              </a:rPr>
              <a:t>Formulaire prescrit</a:t>
            </a:r>
          </a:p>
          <a:p>
            <a:r>
              <a:rPr lang="fr-CA" sz="2000" dirty="0"/>
              <a:t>La demande de révision doit être faite sur la formule prescrite par la réglementation.</a:t>
            </a:r>
          </a:p>
          <a:p>
            <a:pPr marL="0" lvl="0" indent="0" rtl="0">
              <a:buNone/>
            </a:pPr>
            <a:endParaRPr lang="fr-CA" sz="2000" dirty="0"/>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Formule en ligne</a:t>
            </a:r>
            <a:endParaRPr lang="fr-CA" sz="2000" i="1" dirty="0">
              <a:highlight>
                <a:srgbClr val="FFFFFF"/>
              </a:highlight>
            </a:endParaRPr>
          </a:p>
        </p:txBody>
      </p:sp>
      <p:sp>
        <p:nvSpPr>
          <p:cNvPr id="7" name="object 13">
            <a:extLst>
              <a:ext uri="{FF2B5EF4-FFF2-40B4-BE49-F238E27FC236}">
                <a16:creationId xmlns:a16="http://schemas.microsoft.com/office/drawing/2014/main" id="{A626F343-CBD0-49F5-1DE5-15EB9AD5ECBA}"/>
              </a:ext>
            </a:extLst>
          </p:cNvPr>
          <p:cNvSpPr txBox="1">
            <a:spLocks/>
          </p:cNvSpPr>
          <p:nvPr/>
        </p:nvSpPr>
        <p:spPr>
          <a:xfrm>
            <a:off x="4302598" y="1906068"/>
            <a:ext cx="3198874" cy="4624425"/>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lvl="0" indent="0" rtl="0">
              <a:buNone/>
            </a:pPr>
            <a:r>
              <a:rPr lang="fr-CA" sz="3000" b="1" spc="-30" dirty="0">
                <a:solidFill>
                  <a:srgbClr val="54575A"/>
                </a:solidFill>
                <a:latin typeface="Gotham Book"/>
              </a:rPr>
              <a:t>	</a:t>
            </a:r>
          </a:p>
          <a:p>
            <a:pPr marL="0" lvl="0" indent="0" algn="ctr" rtl="0">
              <a:buNone/>
            </a:pPr>
            <a:r>
              <a:rPr lang="fr-CA" sz="2000" b="1" spc="-30" dirty="0">
                <a:solidFill>
                  <a:srgbClr val="54575A"/>
                </a:solidFill>
                <a:latin typeface="Gotham Book"/>
              </a:rPr>
              <a:t>Version électronique</a:t>
            </a:r>
          </a:p>
          <a:p>
            <a:pPr marL="0" indent="0" algn="just" rtl="0">
              <a:lnSpc>
                <a:spcPct val="100000"/>
              </a:lnSpc>
              <a:buNone/>
            </a:pPr>
            <a:r>
              <a:rPr lang="fr-CA" sz="2000" dirty="0"/>
              <a:t>Seule une version électronique des nouvelles formules a été conçue. Elles ne sont donc ni imprimées ni vendues par les Publications du Québec, mais plutôt disponibles en format PDF et sans frais : </a:t>
            </a:r>
          </a:p>
          <a:p>
            <a:pPr marL="0" indent="0" algn="just" rtl="0">
              <a:lnSpc>
                <a:spcPct val="100000"/>
              </a:lnSpc>
              <a:buNone/>
            </a:pPr>
            <a:r>
              <a:rPr lang="fr-CA" dirty="0">
                <a:solidFill>
                  <a:schemeClr val="tx2">
                    <a:lumMod val="60000"/>
                    <a:lumOff val="40000"/>
                  </a:schemeClr>
                </a:solidFill>
                <a:hlinkClick r:id="rId2">
                  <a:extLst>
                    <a:ext uri="{A12FA001-AC4F-418D-AE19-62706E023703}">
                      <ahyp:hlinkClr xmlns:ahyp="http://schemas.microsoft.com/office/drawing/2018/hyperlinkcolor" val="tx"/>
                    </a:ext>
                  </a:extLst>
                </a:hlinkClick>
              </a:rPr>
              <a:t>https://www.mamh.gouv.qc.ca/evaluation-fonciere/evaluation-fonciere-municipale-au-quebec/recours-des-contribuables/</a:t>
            </a:r>
            <a:endParaRPr lang="fr-CA" dirty="0">
              <a:solidFill>
                <a:schemeClr val="tx2">
                  <a:lumMod val="60000"/>
                  <a:lumOff val="40000"/>
                </a:schemeClr>
              </a:solidFill>
            </a:endParaRPr>
          </a:p>
          <a:p>
            <a:pPr marL="0" lvl="0" indent="0" rtl="0">
              <a:buNone/>
            </a:pPr>
            <a:endParaRPr lang="fr-CA" sz="2000" dirty="0"/>
          </a:p>
        </p:txBody>
      </p:sp>
      <p:sp>
        <p:nvSpPr>
          <p:cNvPr id="8" name="object 13">
            <a:extLst>
              <a:ext uri="{FF2B5EF4-FFF2-40B4-BE49-F238E27FC236}">
                <a16:creationId xmlns:a16="http://schemas.microsoft.com/office/drawing/2014/main" id="{70992718-4B37-9A3A-3FCD-F08028E8359A}"/>
              </a:ext>
            </a:extLst>
          </p:cNvPr>
          <p:cNvSpPr txBox="1">
            <a:spLocks/>
          </p:cNvSpPr>
          <p:nvPr/>
        </p:nvSpPr>
        <p:spPr>
          <a:xfrm>
            <a:off x="8460508" y="1906068"/>
            <a:ext cx="3198874" cy="354720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lvl="0" indent="0" rtl="0">
              <a:buNone/>
            </a:pPr>
            <a:r>
              <a:rPr lang="fr-CA" sz="3000" b="1" spc="-30" dirty="0">
                <a:solidFill>
                  <a:srgbClr val="54575A"/>
                </a:solidFill>
                <a:latin typeface="Gotham Book"/>
              </a:rPr>
              <a:t>	</a:t>
            </a:r>
          </a:p>
          <a:p>
            <a:pPr marL="0" lvl="0" indent="0" algn="ctr" rtl="0">
              <a:buNone/>
            </a:pPr>
            <a:r>
              <a:rPr lang="fr-CA" sz="2000" b="1" spc="-30" dirty="0">
                <a:solidFill>
                  <a:srgbClr val="54575A"/>
                </a:solidFill>
                <a:latin typeface="Gotham Book"/>
              </a:rPr>
              <a:t>Accessibilité</a:t>
            </a:r>
          </a:p>
          <a:p>
            <a:pPr marL="0" indent="0" rtl="0">
              <a:lnSpc>
                <a:spcPct val="100000"/>
              </a:lnSpc>
              <a:buNone/>
            </a:pPr>
            <a:r>
              <a:rPr lang="fr-CA" sz="2000" dirty="0"/>
              <a:t>Les organismes municipaux responsables de l’évaluation peuvent donc les rendre accessibles sur leur site Web ou les imprimer pour les remettre directement aux citoyens qui en feront la demande.</a:t>
            </a:r>
          </a:p>
          <a:p>
            <a:pPr marL="0" lvl="0" indent="0" rtl="0">
              <a:buNone/>
            </a:pPr>
            <a:endParaRPr lang="fr-CA" sz="2000" dirty="0"/>
          </a:p>
        </p:txBody>
      </p:sp>
    </p:spTree>
    <p:extLst>
      <p:ext uri="{BB962C8B-B14F-4D97-AF65-F5344CB8AC3E}">
        <p14:creationId xmlns:p14="http://schemas.microsoft.com/office/powerpoint/2010/main" val="21231427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393318"/>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000" dirty="0"/>
          </a:p>
          <a:p>
            <a:pPr marL="0" indent="0">
              <a:buNone/>
            </a:pPr>
            <a:r>
              <a:rPr lang="fr-CA" altLang="fr-FR" sz="2000" dirty="0"/>
              <a:t>Date limite 1</a:t>
            </a:r>
            <a:r>
              <a:rPr lang="fr-CA" altLang="fr-FR" sz="2000" baseline="30000" dirty="0"/>
              <a:t>er</a:t>
            </a:r>
            <a:r>
              <a:rPr lang="fr-CA" altLang="fr-FR" sz="2000" dirty="0"/>
              <a:t> novembre ou 60 jours après la réponse de l’évaluateur. Avec frais.</a:t>
            </a:r>
          </a:p>
          <a:p>
            <a:pPr marL="0" indent="0">
              <a:buNone/>
            </a:pPr>
            <a:endParaRPr lang="fr-CA" altLang="fr-FR" sz="2000" dirty="0"/>
          </a:p>
          <a:p>
            <a:pPr marL="0" indent="0">
              <a:buNone/>
            </a:pPr>
            <a:r>
              <a:rPr lang="fr-CA" altLang="fr-FR" sz="2000" dirty="0"/>
              <a:t>Pour ce recours, le contribuable devra prouver sa valeur au Tribunal. L’aide d’un évaluateur agréé, aguerri dans ce type de requête, s’avère très importante pour la démarche. Les informations requises, par exemple les détails des transactions liées à des immeubles comparables du même secteur, durant la période concernée, peuvent être complexes à réunir. Le rapport de l’évaluateur constituera donc un élément précieux pour étayer la demande.</a:t>
            </a:r>
          </a:p>
          <a:p>
            <a:pPr marL="0" indent="0">
              <a:buNone/>
            </a:pPr>
            <a:endParaRPr lang="fr-CA" altLang="fr-FR" sz="2000" dirty="0"/>
          </a:p>
          <a:p>
            <a:pPr marL="0" indent="0">
              <a:buNone/>
            </a:pPr>
            <a:r>
              <a:rPr lang="fr-CA" altLang="fr-FR" sz="2000" dirty="0"/>
              <a:t> L’organisme responsable de l’évaluation foncière devra être représenté par ses procureurs, l’évaluateur ou les deux. Des experts peuvent aussi être nécessaires.</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Recours au TAQ </a:t>
            </a:r>
            <a:r>
              <a:rPr lang="fr-CA" sz="2000" b="1" i="1" spc="-30" dirty="0">
                <a:solidFill>
                  <a:srgbClr val="54575A"/>
                </a:solidFill>
                <a:latin typeface="Gotham Book"/>
              </a:rPr>
              <a:t>(Tribunal Administratif du Québec)</a:t>
            </a:r>
            <a:endParaRPr lang="fr-CA" sz="2000" i="1" dirty="0">
              <a:highlight>
                <a:srgbClr val="FFFFFF"/>
              </a:highlight>
            </a:endParaRPr>
          </a:p>
        </p:txBody>
      </p:sp>
    </p:spTree>
    <p:extLst>
      <p:ext uri="{BB962C8B-B14F-4D97-AF65-F5344CB8AC3E}">
        <p14:creationId xmlns:p14="http://schemas.microsoft.com/office/powerpoint/2010/main" val="39370125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777765"/>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000" dirty="0"/>
          </a:p>
          <a:p>
            <a:pPr marL="0" indent="0">
              <a:buNone/>
            </a:pPr>
            <a:r>
              <a:rPr lang="fr-CA" altLang="fr-FR" sz="2000" dirty="0"/>
              <a:t>À cette étape, l’évaluateur doit faire abstraction à la valeur déposée suite au processus d’évaluation de masse et ainsi réaliser une expertise individuelle qui consiste à évaluer la propriété concernée et à concentrer la collecte et l’analyse des renseignements en fonction de ce seul immeuble.</a:t>
            </a:r>
          </a:p>
          <a:p>
            <a:pPr marL="0" indent="0">
              <a:buNone/>
            </a:pPr>
            <a:endParaRPr lang="fr-CA" altLang="fr-FR" sz="2000" dirty="0"/>
          </a:p>
          <a:p>
            <a:pPr marL="0" indent="0">
              <a:buNone/>
            </a:pPr>
            <a:r>
              <a:rPr lang="fr-CA" altLang="fr-FR" sz="2000" dirty="0"/>
              <a:t>Il devra alors faire une recommandation sur la valeur (maintien, baisse ou hausse) et agir en tant que témoin expert pour le Tribunal.</a:t>
            </a:r>
          </a:p>
          <a:p>
            <a:pPr marL="0" indent="0">
              <a:buNone/>
            </a:pPr>
            <a:endParaRPr lang="fr-CA" altLang="fr-FR" sz="2000" dirty="0"/>
          </a:p>
          <a:p>
            <a:pPr marL="0" indent="0">
              <a:buNone/>
            </a:pPr>
            <a:r>
              <a:rPr lang="fr-CA" altLang="fr-FR" sz="2000" dirty="0"/>
              <a:t>Une décision est habituellement rendue dans les trois mois suivant l’audience.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Recours au TAQ </a:t>
            </a:r>
            <a:r>
              <a:rPr lang="fr-CA" sz="2000" b="1" i="1" spc="-30" dirty="0">
                <a:solidFill>
                  <a:srgbClr val="54575A"/>
                </a:solidFill>
                <a:latin typeface="Gotham Book"/>
              </a:rPr>
              <a:t>(Tribunal administratif du Québec)</a:t>
            </a:r>
            <a:endParaRPr lang="fr-CA" sz="2000" i="1" dirty="0">
              <a:highlight>
                <a:srgbClr val="FFFFFF"/>
              </a:highlight>
            </a:endParaRPr>
          </a:p>
        </p:txBody>
      </p:sp>
    </p:spTree>
    <p:extLst>
      <p:ext uri="{BB962C8B-B14F-4D97-AF65-F5344CB8AC3E}">
        <p14:creationId xmlns:p14="http://schemas.microsoft.com/office/powerpoint/2010/main" val="35454141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Processus de demande de révision</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777765"/>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buNone/>
            </a:pPr>
            <a:endParaRPr lang="fr-CA" altLang="fr-FR" sz="2000" dirty="0"/>
          </a:p>
          <a:p>
            <a:pPr marL="0" indent="0">
              <a:buNone/>
            </a:pPr>
            <a:r>
              <a:rPr lang="fr-CA" altLang="fr-FR" sz="2000" dirty="0"/>
              <a:t>Date limite de 30 jours après la décision du TAQ. Avec frais.</a:t>
            </a:r>
          </a:p>
          <a:p>
            <a:pPr marL="0" indent="0">
              <a:buNone/>
            </a:pPr>
            <a:endParaRPr lang="fr-CA" altLang="fr-FR" sz="2000" dirty="0"/>
          </a:p>
          <a:p>
            <a:pPr marL="0" indent="0">
              <a:buNone/>
            </a:pPr>
            <a:r>
              <a:rPr lang="fr-CA" altLang="fr-FR" sz="2000" dirty="0"/>
              <a:t>Avec la permission d’un juge, il est finalement possible de porter la cause en appel à la Chambre civile de la Cour du Québec, dans les 30 jours suivant la décision du Tribunal administratif du Québec.</a:t>
            </a:r>
          </a:p>
          <a:p>
            <a:pPr marL="0" indent="0">
              <a:buNone/>
            </a:pPr>
            <a:endParaRPr lang="fr-CA" altLang="fr-FR" sz="2000" dirty="0"/>
          </a:p>
          <a:p>
            <a:pPr marL="0" indent="0">
              <a:buNone/>
            </a:pPr>
            <a:r>
              <a:rPr lang="fr-CA" altLang="fr-FR" sz="2000" dirty="0"/>
              <a:t>Il devient presque incontournable d’être accompagné par un expert, tel un évaluateur agréé, ou d’être représenté par un avocat spécialisé en droit immobilier pour maximiser ses chances de convaincre le Tribunal du bien-fondé de la requête.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6" name="object 13">
            <a:extLst>
              <a:ext uri="{FF2B5EF4-FFF2-40B4-BE49-F238E27FC236}">
                <a16:creationId xmlns:a16="http://schemas.microsoft.com/office/drawing/2014/main" id="{7B5FA19A-582D-0CF1-C83C-1D7E10157FF1}"/>
              </a:ext>
            </a:extLst>
          </p:cNvPr>
          <p:cNvSpPr txBox="1">
            <a:spLocks/>
          </p:cNvSpPr>
          <p:nvPr/>
        </p:nvSpPr>
        <p:spPr>
          <a:xfrm>
            <a:off x="532617" y="1302574"/>
            <a:ext cx="11126765" cy="469441"/>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r>
              <a:rPr lang="fr-CA" sz="3000" b="1" spc="-30" dirty="0">
                <a:solidFill>
                  <a:srgbClr val="54575A"/>
                </a:solidFill>
                <a:latin typeface="Gotham Book"/>
              </a:rPr>
              <a:t>Recours en appel </a:t>
            </a:r>
            <a:r>
              <a:rPr lang="fr-CA" sz="2000" b="1" i="1" spc="-30" dirty="0">
                <a:solidFill>
                  <a:srgbClr val="54575A"/>
                </a:solidFill>
                <a:latin typeface="Gotham Book"/>
              </a:rPr>
              <a:t>(Chambre civile de la Cour du Québec)</a:t>
            </a:r>
            <a:endParaRPr lang="fr-CA" sz="2000" i="1" dirty="0">
              <a:highlight>
                <a:srgbClr val="FFFFFF"/>
              </a:highlight>
            </a:endParaRPr>
          </a:p>
        </p:txBody>
      </p:sp>
    </p:spTree>
    <p:extLst>
      <p:ext uri="{BB962C8B-B14F-4D97-AF65-F5344CB8AC3E}">
        <p14:creationId xmlns:p14="http://schemas.microsoft.com/office/powerpoint/2010/main" val="28196152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584985" y="6158896"/>
            <a:ext cx="1058157" cy="204854"/>
            <a:chOff x="963977" y="10156476"/>
            <a:chExt cx="1744980" cy="337820"/>
          </a:xfrm>
        </p:grpSpPr>
        <p:sp>
          <p:nvSpPr>
            <p:cNvPr id="3" name="object 3"/>
            <p:cNvSpPr/>
            <p:nvPr/>
          </p:nvSpPr>
          <p:spPr>
            <a:xfrm>
              <a:off x="963968" y="10156488"/>
              <a:ext cx="1263650" cy="337820"/>
            </a:xfrm>
            <a:custGeom>
              <a:avLst/>
              <a:gdLst/>
              <a:ahLst/>
              <a:cxnLst/>
              <a:rect l="l" t="t" r="r" b="b"/>
              <a:pathLst>
                <a:path w="1263650" h="337820">
                  <a:moveTo>
                    <a:pt x="204076" y="1397"/>
                  </a:moveTo>
                  <a:lnTo>
                    <a:pt x="139827" y="1397"/>
                  </a:lnTo>
                  <a:lnTo>
                    <a:pt x="79832" y="69430"/>
                  </a:lnTo>
                  <a:lnTo>
                    <a:pt x="128968" y="69430"/>
                  </a:lnTo>
                  <a:lnTo>
                    <a:pt x="204076" y="1397"/>
                  </a:lnTo>
                  <a:close/>
                </a:path>
                <a:path w="1263650" h="337820">
                  <a:moveTo>
                    <a:pt x="237617" y="225323"/>
                  </a:moveTo>
                  <a:lnTo>
                    <a:pt x="232117" y="192252"/>
                  </a:lnTo>
                  <a:lnTo>
                    <a:pt x="228892" y="172783"/>
                  </a:lnTo>
                  <a:lnTo>
                    <a:pt x="219214" y="156819"/>
                  </a:lnTo>
                  <a:lnTo>
                    <a:pt x="204609" y="132740"/>
                  </a:lnTo>
                  <a:lnTo>
                    <a:pt x="168173" y="107569"/>
                  </a:lnTo>
                  <a:lnTo>
                    <a:pt x="168173" y="192252"/>
                  </a:lnTo>
                  <a:lnTo>
                    <a:pt x="74168" y="192252"/>
                  </a:lnTo>
                  <a:lnTo>
                    <a:pt x="78219" y="179730"/>
                  </a:lnTo>
                  <a:lnTo>
                    <a:pt x="86753" y="168325"/>
                  </a:lnTo>
                  <a:lnTo>
                    <a:pt x="100672" y="160032"/>
                  </a:lnTo>
                  <a:lnTo>
                    <a:pt x="120929" y="156819"/>
                  </a:lnTo>
                  <a:lnTo>
                    <a:pt x="142201" y="160096"/>
                  </a:lnTo>
                  <a:lnTo>
                    <a:pt x="156425" y="168516"/>
                  </a:lnTo>
                  <a:lnTo>
                    <a:pt x="164706" y="179933"/>
                  </a:lnTo>
                  <a:lnTo>
                    <a:pt x="168173" y="192252"/>
                  </a:lnTo>
                  <a:lnTo>
                    <a:pt x="168173" y="107569"/>
                  </a:lnTo>
                  <a:lnTo>
                    <a:pt x="167665" y="107213"/>
                  </a:lnTo>
                  <a:lnTo>
                    <a:pt x="120929" y="98259"/>
                  </a:lnTo>
                  <a:lnTo>
                    <a:pt x="71945" y="107632"/>
                  </a:lnTo>
                  <a:lnTo>
                    <a:pt x="33718" y="133210"/>
                  </a:lnTo>
                  <a:lnTo>
                    <a:pt x="8864" y="171183"/>
                  </a:lnTo>
                  <a:lnTo>
                    <a:pt x="0" y="217754"/>
                  </a:lnTo>
                  <a:lnTo>
                    <a:pt x="9512" y="267792"/>
                  </a:lnTo>
                  <a:lnTo>
                    <a:pt x="35725" y="305574"/>
                  </a:lnTo>
                  <a:lnTo>
                    <a:pt x="75133" y="329438"/>
                  </a:lnTo>
                  <a:lnTo>
                    <a:pt x="124244" y="337756"/>
                  </a:lnTo>
                  <a:lnTo>
                    <a:pt x="150710" y="335889"/>
                  </a:lnTo>
                  <a:lnTo>
                    <a:pt x="176555" y="330250"/>
                  </a:lnTo>
                  <a:lnTo>
                    <a:pt x="200101" y="320814"/>
                  </a:lnTo>
                  <a:lnTo>
                    <a:pt x="219659" y="307517"/>
                  </a:lnTo>
                  <a:lnTo>
                    <a:pt x="200863" y="279171"/>
                  </a:lnTo>
                  <a:lnTo>
                    <a:pt x="188010" y="259803"/>
                  </a:lnTo>
                  <a:lnTo>
                    <a:pt x="175983" y="268008"/>
                  </a:lnTo>
                  <a:lnTo>
                    <a:pt x="161201" y="274091"/>
                  </a:lnTo>
                  <a:lnTo>
                    <a:pt x="145897" y="277876"/>
                  </a:lnTo>
                  <a:lnTo>
                    <a:pt x="132270" y="279171"/>
                  </a:lnTo>
                  <a:lnTo>
                    <a:pt x="110121" y="276199"/>
                  </a:lnTo>
                  <a:lnTo>
                    <a:pt x="93243" y="268135"/>
                  </a:lnTo>
                  <a:lnTo>
                    <a:pt x="81584" y="256247"/>
                  </a:lnTo>
                  <a:lnTo>
                    <a:pt x="75107" y="241858"/>
                  </a:lnTo>
                  <a:lnTo>
                    <a:pt x="237617" y="241858"/>
                  </a:lnTo>
                  <a:lnTo>
                    <a:pt x="237617" y="225323"/>
                  </a:lnTo>
                  <a:close/>
                </a:path>
                <a:path w="1263650" h="337820">
                  <a:moveTo>
                    <a:pt x="489877" y="103924"/>
                  </a:moveTo>
                  <a:lnTo>
                    <a:pt x="412877" y="103924"/>
                  </a:lnTo>
                  <a:lnTo>
                    <a:pt x="361391" y="248462"/>
                  </a:lnTo>
                  <a:lnTo>
                    <a:pt x="309422" y="103924"/>
                  </a:lnTo>
                  <a:lnTo>
                    <a:pt x="232892" y="103924"/>
                  </a:lnTo>
                  <a:lnTo>
                    <a:pt x="322656" y="332079"/>
                  </a:lnTo>
                  <a:lnTo>
                    <a:pt x="400113" y="332079"/>
                  </a:lnTo>
                  <a:lnTo>
                    <a:pt x="489877" y="103924"/>
                  </a:lnTo>
                  <a:close/>
                </a:path>
                <a:path w="1263650" h="337820">
                  <a:moveTo>
                    <a:pt x="574916" y="103911"/>
                  </a:moveTo>
                  <a:lnTo>
                    <a:pt x="502170" y="103911"/>
                  </a:lnTo>
                  <a:lnTo>
                    <a:pt x="502170" y="332079"/>
                  </a:lnTo>
                  <a:lnTo>
                    <a:pt x="574916" y="332079"/>
                  </a:lnTo>
                  <a:lnTo>
                    <a:pt x="574916" y="103911"/>
                  </a:lnTo>
                  <a:close/>
                </a:path>
                <a:path w="1263650" h="337820">
                  <a:moveTo>
                    <a:pt x="580580" y="41567"/>
                  </a:moveTo>
                  <a:lnTo>
                    <a:pt x="577265" y="25298"/>
                  </a:lnTo>
                  <a:lnTo>
                    <a:pt x="568236" y="12103"/>
                  </a:lnTo>
                  <a:lnTo>
                    <a:pt x="554875" y="3238"/>
                  </a:lnTo>
                  <a:lnTo>
                    <a:pt x="538530" y="0"/>
                  </a:lnTo>
                  <a:lnTo>
                    <a:pt x="522274" y="3238"/>
                  </a:lnTo>
                  <a:lnTo>
                    <a:pt x="509066" y="12103"/>
                  </a:lnTo>
                  <a:lnTo>
                    <a:pt x="500202" y="25298"/>
                  </a:lnTo>
                  <a:lnTo>
                    <a:pt x="496963" y="41567"/>
                  </a:lnTo>
                  <a:lnTo>
                    <a:pt x="500202" y="57899"/>
                  </a:lnTo>
                  <a:lnTo>
                    <a:pt x="509066" y="71259"/>
                  </a:lnTo>
                  <a:lnTo>
                    <a:pt x="522274" y="80289"/>
                  </a:lnTo>
                  <a:lnTo>
                    <a:pt x="538530" y="83604"/>
                  </a:lnTo>
                  <a:lnTo>
                    <a:pt x="554875" y="80289"/>
                  </a:lnTo>
                  <a:lnTo>
                    <a:pt x="568236" y="71259"/>
                  </a:lnTo>
                  <a:lnTo>
                    <a:pt x="577265" y="57899"/>
                  </a:lnTo>
                  <a:lnTo>
                    <a:pt x="580580" y="41567"/>
                  </a:lnTo>
                  <a:close/>
                </a:path>
                <a:path w="1263650" h="337820">
                  <a:moveTo>
                    <a:pt x="978331" y="166738"/>
                  </a:moveTo>
                  <a:lnTo>
                    <a:pt x="973543" y="136309"/>
                  </a:lnTo>
                  <a:lnTo>
                    <a:pt x="959853" y="114960"/>
                  </a:lnTo>
                  <a:lnTo>
                    <a:pt x="938276" y="102374"/>
                  </a:lnTo>
                  <a:lnTo>
                    <a:pt x="909840" y="98247"/>
                  </a:lnTo>
                  <a:lnTo>
                    <a:pt x="884224" y="101803"/>
                  </a:lnTo>
                  <a:lnTo>
                    <a:pt x="861885" y="111112"/>
                  </a:lnTo>
                  <a:lnTo>
                    <a:pt x="843800" y="124155"/>
                  </a:lnTo>
                  <a:lnTo>
                    <a:pt x="830935" y="138874"/>
                  </a:lnTo>
                  <a:lnTo>
                    <a:pt x="821499" y="121170"/>
                  </a:lnTo>
                  <a:lnTo>
                    <a:pt x="807440" y="108458"/>
                  </a:lnTo>
                  <a:lnTo>
                    <a:pt x="788962" y="100812"/>
                  </a:lnTo>
                  <a:lnTo>
                    <a:pt x="766229" y="98247"/>
                  </a:lnTo>
                  <a:lnTo>
                    <a:pt x="740740" y="101625"/>
                  </a:lnTo>
                  <a:lnTo>
                    <a:pt x="718934" y="110058"/>
                  </a:lnTo>
                  <a:lnTo>
                    <a:pt x="701992" y="120967"/>
                  </a:lnTo>
                  <a:lnTo>
                    <a:pt x="691108" y="131787"/>
                  </a:lnTo>
                  <a:lnTo>
                    <a:pt x="691108" y="103924"/>
                  </a:lnTo>
                  <a:lnTo>
                    <a:pt x="618375" y="103924"/>
                  </a:lnTo>
                  <a:lnTo>
                    <a:pt x="618375" y="332079"/>
                  </a:lnTo>
                  <a:lnTo>
                    <a:pt x="691108" y="332079"/>
                  </a:lnTo>
                  <a:lnTo>
                    <a:pt x="691108" y="184696"/>
                  </a:lnTo>
                  <a:lnTo>
                    <a:pt x="697928" y="177241"/>
                  </a:lnTo>
                  <a:lnTo>
                    <a:pt x="707059" y="170053"/>
                  </a:lnTo>
                  <a:lnTo>
                    <a:pt x="718489" y="164630"/>
                  </a:lnTo>
                  <a:lnTo>
                    <a:pt x="732218" y="162496"/>
                  </a:lnTo>
                  <a:lnTo>
                    <a:pt x="746036" y="164833"/>
                  </a:lnTo>
                  <a:lnTo>
                    <a:pt x="755243" y="171284"/>
                  </a:lnTo>
                  <a:lnTo>
                    <a:pt x="760387" y="181025"/>
                  </a:lnTo>
                  <a:lnTo>
                    <a:pt x="761974" y="193192"/>
                  </a:lnTo>
                  <a:lnTo>
                    <a:pt x="761974" y="332079"/>
                  </a:lnTo>
                  <a:lnTo>
                    <a:pt x="834720" y="332079"/>
                  </a:lnTo>
                  <a:lnTo>
                    <a:pt x="834720" y="184696"/>
                  </a:lnTo>
                  <a:lnTo>
                    <a:pt x="841336" y="177241"/>
                  </a:lnTo>
                  <a:lnTo>
                    <a:pt x="850493" y="170053"/>
                  </a:lnTo>
                  <a:lnTo>
                    <a:pt x="862025" y="164630"/>
                  </a:lnTo>
                  <a:lnTo>
                    <a:pt x="875830" y="162496"/>
                  </a:lnTo>
                  <a:lnTo>
                    <a:pt x="889711" y="164833"/>
                  </a:lnTo>
                  <a:lnTo>
                    <a:pt x="899083" y="171284"/>
                  </a:lnTo>
                  <a:lnTo>
                    <a:pt x="904392" y="181025"/>
                  </a:lnTo>
                  <a:lnTo>
                    <a:pt x="906056" y="193192"/>
                  </a:lnTo>
                  <a:lnTo>
                    <a:pt x="906056" y="332079"/>
                  </a:lnTo>
                  <a:lnTo>
                    <a:pt x="978331" y="332079"/>
                  </a:lnTo>
                  <a:lnTo>
                    <a:pt x="978331" y="166738"/>
                  </a:lnTo>
                  <a:close/>
                </a:path>
                <a:path w="1263650" h="337820">
                  <a:moveTo>
                    <a:pt x="1263205" y="217754"/>
                  </a:moveTo>
                  <a:lnTo>
                    <a:pt x="1255522" y="167601"/>
                  </a:lnTo>
                  <a:lnTo>
                    <a:pt x="1252639" y="162496"/>
                  </a:lnTo>
                  <a:lnTo>
                    <a:pt x="1234795" y="130848"/>
                  </a:lnTo>
                  <a:lnTo>
                    <a:pt x="1234325" y="130022"/>
                  </a:lnTo>
                  <a:lnTo>
                    <a:pt x="1202423" y="106426"/>
                  </a:lnTo>
                  <a:lnTo>
                    <a:pt x="1189037" y="103682"/>
                  </a:lnTo>
                  <a:lnTo>
                    <a:pt x="1189037" y="217754"/>
                  </a:lnTo>
                  <a:lnTo>
                    <a:pt x="1185189" y="241020"/>
                  </a:lnTo>
                  <a:lnTo>
                    <a:pt x="1174572" y="258559"/>
                  </a:lnTo>
                  <a:lnTo>
                    <a:pt x="1158544" y="269646"/>
                  </a:lnTo>
                  <a:lnTo>
                    <a:pt x="1138491" y="273507"/>
                  </a:lnTo>
                  <a:lnTo>
                    <a:pt x="1126388" y="272059"/>
                  </a:lnTo>
                  <a:lnTo>
                    <a:pt x="1114285" y="267957"/>
                  </a:lnTo>
                  <a:lnTo>
                    <a:pt x="1103414" y="261543"/>
                  </a:lnTo>
                  <a:lnTo>
                    <a:pt x="1095032" y="253199"/>
                  </a:lnTo>
                  <a:lnTo>
                    <a:pt x="1095032" y="183273"/>
                  </a:lnTo>
                  <a:lnTo>
                    <a:pt x="1103414" y="174840"/>
                  </a:lnTo>
                  <a:lnTo>
                    <a:pt x="1114285" y="168275"/>
                  </a:lnTo>
                  <a:lnTo>
                    <a:pt x="1126388" y="164020"/>
                  </a:lnTo>
                  <a:lnTo>
                    <a:pt x="1138491" y="162496"/>
                  </a:lnTo>
                  <a:lnTo>
                    <a:pt x="1158544" y="166357"/>
                  </a:lnTo>
                  <a:lnTo>
                    <a:pt x="1174572" y="177380"/>
                  </a:lnTo>
                  <a:lnTo>
                    <a:pt x="1185189" y="194779"/>
                  </a:lnTo>
                  <a:lnTo>
                    <a:pt x="1189037" y="217754"/>
                  </a:lnTo>
                  <a:lnTo>
                    <a:pt x="1189037" y="103682"/>
                  </a:lnTo>
                  <a:lnTo>
                    <a:pt x="1162596" y="98247"/>
                  </a:lnTo>
                  <a:lnTo>
                    <a:pt x="1144003" y="100152"/>
                  </a:lnTo>
                  <a:lnTo>
                    <a:pt x="1126159" y="106045"/>
                  </a:lnTo>
                  <a:lnTo>
                    <a:pt x="1109637" y="116179"/>
                  </a:lnTo>
                  <a:lnTo>
                    <a:pt x="1095032" y="130848"/>
                  </a:lnTo>
                  <a:lnTo>
                    <a:pt x="1095032" y="16992"/>
                  </a:lnTo>
                  <a:lnTo>
                    <a:pt x="1022286" y="16992"/>
                  </a:lnTo>
                  <a:lnTo>
                    <a:pt x="1022286" y="332092"/>
                  </a:lnTo>
                  <a:lnTo>
                    <a:pt x="1095032" y="332092"/>
                  </a:lnTo>
                  <a:lnTo>
                    <a:pt x="1095032" y="305612"/>
                  </a:lnTo>
                  <a:lnTo>
                    <a:pt x="1109980" y="319811"/>
                  </a:lnTo>
                  <a:lnTo>
                    <a:pt x="1126337" y="329844"/>
                  </a:lnTo>
                  <a:lnTo>
                    <a:pt x="1143927" y="335788"/>
                  </a:lnTo>
                  <a:lnTo>
                    <a:pt x="1162596" y="337756"/>
                  </a:lnTo>
                  <a:lnTo>
                    <a:pt x="1202029" y="329895"/>
                  </a:lnTo>
                  <a:lnTo>
                    <a:pt x="1233970" y="306806"/>
                  </a:lnTo>
                  <a:lnTo>
                    <a:pt x="1234655" y="305612"/>
                  </a:lnTo>
                  <a:lnTo>
                    <a:pt x="1252931" y="273507"/>
                  </a:lnTo>
                  <a:lnTo>
                    <a:pt x="1255382" y="269189"/>
                  </a:lnTo>
                  <a:lnTo>
                    <a:pt x="1263205" y="217754"/>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pic>
          <p:nvPicPr>
            <p:cNvPr id="4" name="object 4"/>
            <p:cNvPicPr/>
            <p:nvPr/>
          </p:nvPicPr>
          <p:blipFill>
            <a:blip r:embed="rId2" cstate="print"/>
            <a:stretch>
              <a:fillRect/>
            </a:stretch>
          </p:blipFill>
          <p:spPr>
            <a:xfrm>
              <a:off x="2241366" y="10254731"/>
              <a:ext cx="467192" cy="239504"/>
            </a:xfrm>
            <a:prstGeom prst="rect">
              <a:avLst/>
            </a:prstGeom>
          </p:spPr>
        </p:pic>
        <p:pic>
          <p:nvPicPr>
            <p:cNvPr id="5" name="object 5"/>
            <p:cNvPicPr/>
            <p:nvPr/>
          </p:nvPicPr>
          <p:blipFill>
            <a:blip r:embed="rId3" cstate="print"/>
            <a:stretch>
              <a:fillRect/>
            </a:stretch>
          </p:blipFill>
          <p:spPr>
            <a:xfrm>
              <a:off x="1460942" y="10156476"/>
              <a:ext cx="83620" cy="83610"/>
            </a:xfrm>
            <a:prstGeom prst="rect">
              <a:avLst/>
            </a:prstGeom>
          </p:spPr>
        </p:pic>
      </p:grpSp>
      <p:sp>
        <p:nvSpPr>
          <p:cNvPr id="6" name="object 6"/>
          <p:cNvSpPr/>
          <p:nvPr/>
        </p:nvSpPr>
        <p:spPr>
          <a:xfrm>
            <a:off x="579367" y="6086505"/>
            <a:ext cx="1066629" cy="44667"/>
          </a:xfrm>
          <a:custGeom>
            <a:avLst/>
            <a:gdLst/>
            <a:ahLst/>
            <a:cxnLst/>
            <a:rect l="l" t="t" r="r" b="b"/>
            <a:pathLst>
              <a:path w="1758950" h="73659">
                <a:moveTo>
                  <a:pt x="1758490" y="0"/>
                </a:moveTo>
                <a:lnTo>
                  <a:pt x="0" y="0"/>
                </a:lnTo>
                <a:lnTo>
                  <a:pt x="0" y="73275"/>
                </a:lnTo>
                <a:lnTo>
                  <a:pt x="1758490" y="73275"/>
                </a:lnTo>
                <a:lnTo>
                  <a:pt x="1758490" y="0"/>
                </a:lnTo>
                <a:close/>
              </a:path>
            </a:pathLst>
          </a:custGeom>
          <a:solidFill>
            <a:srgbClr val="54575A"/>
          </a:solidFill>
        </p:spPr>
        <p:txBody>
          <a:bodyPr wrap="square" lIns="0" tIns="0" rIns="0" bIns="0" rtlCol="0"/>
          <a:lstStyle/>
          <a:p>
            <a:pPr defTabSz="554492"/>
            <a:endParaRPr sz="1092" kern="0">
              <a:solidFill>
                <a:sysClr val="windowText" lastClr="000000"/>
              </a:solidFill>
            </a:endParaRPr>
          </a:p>
        </p:txBody>
      </p:sp>
      <p:sp>
        <p:nvSpPr>
          <p:cNvPr id="7" name="object 7"/>
          <p:cNvSpPr/>
          <p:nvPr/>
        </p:nvSpPr>
        <p:spPr>
          <a:xfrm>
            <a:off x="1784742" y="6023403"/>
            <a:ext cx="9839169" cy="340397"/>
          </a:xfrm>
          <a:custGeom>
            <a:avLst/>
            <a:gdLst/>
            <a:ahLst/>
            <a:cxnLst/>
            <a:rect l="l" t="t" r="r" b="b"/>
            <a:pathLst>
              <a:path w="16225519" h="561340">
                <a:moveTo>
                  <a:pt x="14299271" y="0"/>
                </a:moveTo>
                <a:lnTo>
                  <a:pt x="13933408" y="266201"/>
                </a:lnTo>
                <a:lnTo>
                  <a:pt x="14042399" y="266201"/>
                </a:lnTo>
                <a:lnTo>
                  <a:pt x="14046043" y="536412"/>
                </a:lnTo>
                <a:lnTo>
                  <a:pt x="13952213" y="536412"/>
                </a:lnTo>
                <a:lnTo>
                  <a:pt x="13951323" y="331790"/>
                </a:lnTo>
                <a:lnTo>
                  <a:pt x="13670997" y="331790"/>
                </a:lnTo>
                <a:lnTo>
                  <a:pt x="13671007" y="536465"/>
                </a:lnTo>
                <a:lnTo>
                  <a:pt x="13616381" y="536465"/>
                </a:lnTo>
                <a:lnTo>
                  <a:pt x="13615859" y="488436"/>
                </a:lnTo>
                <a:lnTo>
                  <a:pt x="13615712" y="440314"/>
                </a:lnTo>
                <a:lnTo>
                  <a:pt x="13615846" y="392122"/>
                </a:lnTo>
                <a:lnTo>
                  <a:pt x="13617340" y="193993"/>
                </a:lnTo>
                <a:lnTo>
                  <a:pt x="13617448" y="143243"/>
                </a:lnTo>
                <a:lnTo>
                  <a:pt x="13617231" y="92576"/>
                </a:lnTo>
                <a:lnTo>
                  <a:pt x="13616360" y="29800"/>
                </a:lnTo>
                <a:lnTo>
                  <a:pt x="13277438" y="29800"/>
                </a:lnTo>
                <a:lnTo>
                  <a:pt x="13277438" y="392448"/>
                </a:lnTo>
                <a:lnTo>
                  <a:pt x="13115789" y="151283"/>
                </a:lnTo>
                <a:lnTo>
                  <a:pt x="13026085" y="282839"/>
                </a:lnTo>
                <a:lnTo>
                  <a:pt x="13025948" y="258222"/>
                </a:lnTo>
                <a:lnTo>
                  <a:pt x="12947291" y="258222"/>
                </a:lnTo>
                <a:lnTo>
                  <a:pt x="12947291" y="391056"/>
                </a:lnTo>
                <a:lnTo>
                  <a:pt x="12843881" y="536465"/>
                </a:lnTo>
                <a:lnTo>
                  <a:pt x="0" y="536465"/>
                </a:lnTo>
                <a:lnTo>
                  <a:pt x="0" y="561197"/>
                </a:lnTo>
                <a:lnTo>
                  <a:pt x="12856676" y="561197"/>
                </a:lnTo>
                <a:lnTo>
                  <a:pt x="12972023" y="399003"/>
                </a:lnTo>
                <a:lnTo>
                  <a:pt x="12972023" y="283059"/>
                </a:lnTo>
                <a:lnTo>
                  <a:pt x="13001352" y="283059"/>
                </a:lnTo>
                <a:lnTo>
                  <a:pt x="13001782" y="362470"/>
                </a:lnTo>
                <a:lnTo>
                  <a:pt x="13115632" y="195501"/>
                </a:lnTo>
                <a:lnTo>
                  <a:pt x="13302265" y="473943"/>
                </a:lnTo>
                <a:lnTo>
                  <a:pt x="13302265" y="54637"/>
                </a:lnTo>
                <a:lnTo>
                  <a:pt x="13592046" y="54637"/>
                </a:lnTo>
                <a:lnTo>
                  <a:pt x="13592568" y="102653"/>
                </a:lnTo>
                <a:lnTo>
                  <a:pt x="13592715" y="150763"/>
                </a:lnTo>
                <a:lnTo>
                  <a:pt x="13592581" y="198944"/>
                </a:lnTo>
                <a:lnTo>
                  <a:pt x="13591087" y="397053"/>
                </a:lnTo>
                <a:lnTo>
                  <a:pt x="13590979" y="447799"/>
                </a:lnTo>
                <a:lnTo>
                  <a:pt x="13591196" y="498463"/>
                </a:lnTo>
                <a:lnTo>
                  <a:pt x="13592067" y="561197"/>
                </a:lnTo>
                <a:lnTo>
                  <a:pt x="13695740" y="561197"/>
                </a:lnTo>
                <a:lnTo>
                  <a:pt x="13695740" y="356627"/>
                </a:lnTo>
                <a:lnTo>
                  <a:pt x="13926696" y="356627"/>
                </a:lnTo>
                <a:lnTo>
                  <a:pt x="13927586" y="561249"/>
                </a:lnTo>
                <a:lnTo>
                  <a:pt x="14071110" y="561249"/>
                </a:lnTo>
                <a:lnTo>
                  <a:pt x="14066807" y="241364"/>
                </a:lnTo>
                <a:lnTo>
                  <a:pt x="14009678" y="241364"/>
                </a:lnTo>
                <a:lnTo>
                  <a:pt x="14299397" y="30574"/>
                </a:lnTo>
                <a:lnTo>
                  <a:pt x="14591974" y="241364"/>
                </a:lnTo>
                <a:lnTo>
                  <a:pt x="14534457" y="241364"/>
                </a:lnTo>
                <a:lnTo>
                  <a:pt x="14534457" y="561249"/>
                </a:lnTo>
                <a:lnTo>
                  <a:pt x="14875170" y="561218"/>
                </a:lnTo>
                <a:lnTo>
                  <a:pt x="14877913" y="536444"/>
                </a:lnTo>
                <a:lnTo>
                  <a:pt x="14885462" y="458331"/>
                </a:lnTo>
                <a:lnTo>
                  <a:pt x="14863139" y="465116"/>
                </a:lnTo>
                <a:lnTo>
                  <a:pt x="14858123" y="466226"/>
                </a:lnTo>
                <a:lnTo>
                  <a:pt x="14847778" y="467734"/>
                </a:lnTo>
                <a:lnTo>
                  <a:pt x="14842480" y="468111"/>
                </a:lnTo>
                <a:lnTo>
                  <a:pt x="14836961" y="468111"/>
                </a:lnTo>
                <a:lnTo>
                  <a:pt x="14793465" y="458799"/>
                </a:lnTo>
                <a:lnTo>
                  <a:pt x="14763033" y="427620"/>
                </a:lnTo>
                <a:lnTo>
                  <a:pt x="14761613" y="418081"/>
                </a:lnTo>
                <a:lnTo>
                  <a:pt x="14761613" y="409851"/>
                </a:lnTo>
                <a:lnTo>
                  <a:pt x="14788341" y="380021"/>
                </a:lnTo>
                <a:lnTo>
                  <a:pt x="14814156" y="368302"/>
                </a:lnTo>
                <a:lnTo>
                  <a:pt x="14794900" y="351518"/>
                </a:lnTo>
                <a:lnTo>
                  <a:pt x="14791361" y="347130"/>
                </a:lnTo>
                <a:lnTo>
                  <a:pt x="14786942" y="338293"/>
                </a:lnTo>
                <a:lnTo>
                  <a:pt x="14785811" y="333780"/>
                </a:lnTo>
                <a:lnTo>
                  <a:pt x="14785811" y="329037"/>
                </a:lnTo>
                <a:lnTo>
                  <a:pt x="14811633" y="294401"/>
                </a:lnTo>
                <a:lnTo>
                  <a:pt x="14872353" y="283802"/>
                </a:lnTo>
                <a:lnTo>
                  <a:pt x="14853652" y="260892"/>
                </a:lnTo>
                <a:lnTo>
                  <a:pt x="14851118" y="256536"/>
                </a:lnTo>
                <a:lnTo>
                  <a:pt x="14847799" y="247542"/>
                </a:lnTo>
                <a:lnTo>
                  <a:pt x="14846930" y="242893"/>
                </a:lnTo>
                <a:lnTo>
                  <a:pt x="14846930" y="238066"/>
                </a:lnTo>
                <a:lnTo>
                  <a:pt x="14864112" y="204004"/>
                </a:lnTo>
                <a:lnTo>
                  <a:pt x="14908551" y="188863"/>
                </a:lnTo>
                <a:lnTo>
                  <a:pt x="14921294" y="189914"/>
                </a:lnTo>
                <a:lnTo>
                  <a:pt x="14960143" y="211196"/>
                </a:lnTo>
                <a:lnTo>
                  <a:pt x="14970161" y="238066"/>
                </a:lnTo>
                <a:lnTo>
                  <a:pt x="14970161" y="244034"/>
                </a:lnTo>
                <a:lnTo>
                  <a:pt x="14968832" y="249730"/>
                </a:lnTo>
                <a:lnTo>
                  <a:pt x="14963827" y="260578"/>
                </a:lnTo>
                <a:lnTo>
                  <a:pt x="14959963" y="265740"/>
                </a:lnTo>
                <a:lnTo>
                  <a:pt x="14930602" y="292828"/>
                </a:lnTo>
                <a:lnTo>
                  <a:pt x="14966947" y="291624"/>
                </a:lnTo>
                <a:lnTo>
                  <a:pt x="14964999" y="291676"/>
                </a:lnTo>
                <a:lnTo>
                  <a:pt x="14967355" y="291676"/>
                </a:lnTo>
                <a:lnTo>
                  <a:pt x="14981429" y="292663"/>
                </a:lnTo>
                <a:lnTo>
                  <a:pt x="15023878" y="312322"/>
                </a:lnTo>
                <a:lnTo>
                  <a:pt x="15034400" y="335801"/>
                </a:lnTo>
                <a:lnTo>
                  <a:pt x="15034400" y="340942"/>
                </a:lnTo>
                <a:lnTo>
                  <a:pt x="15033008" y="345884"/>
                </a:lnTo>
                <a:lnTo>
                  <a:pt x="15027668" y="355580"/>
                </a:lnTo>
                <a:lnTo>
                  <a:pt x="15023427" y="360303"/>
                </a:lnTo>
                <a:lnTo>
                  <a:pt x="15001689" y="376983"/>
                </a:lnTo>
                <a:lnTo>
                  <a:pt x="15020526" y="385537"/>
                </a:lnTo>
                <a:lnTo>
                  <a:pt x="15049992" y="414919"/>
                </a:lnTo>
                <a:lnTo>
                  <a:pt x="15049992" y="421934"/>
                </a:lnTo>
                <a:lnTo>
                  <a:pt x="15021799" y="457758"/>
                </a:lnTo>
                <a:lnTo>
                  <a:pt x="14982946" y="466059"/>
                </a:lnTo>
                <a:lnTo>
                  <a:pt x="14977240" y="466059"/>
                </a:lnTo>
                <a:lnTo>
                  <a:pt x="14971795" y="465598"/>
                </a:lnTo>
                <a:lnTo>
                  <a:pt x="14961418" y="463860"/>
                </a:lnTo>
                <a:lnTo>
                  <a:pt x="14956350" y="462530"/>
                </a:lnTo>
                <a:lnTo>
                  <a:pt x="14932634" y="454059"/>
                </a:lnTo>
                <a:lnTo>
                  <a:pt x="14942550" y="536444"/>
                </a:lnTo>
                <a:lnTo>
                  <a:pt x="14946246" y="561218"/>
                </a:lnTo>
                <a:lnTo>
                  <a:pt x="15210929" y="561197"/>
                </a:lnTo>
                <a:lnTo>
                  <a:pt x="15208646" y="354313"/>
                </a:lnTo>
                <a:lnTo>
                  <a:pt x="15523014" y="291205"/>
                </a:lnTo>
                <a:lnTo>
                  <a:pt x="15811612" y="58123"/>
                </a:lnTo>
                <a:lnTo>
                  <a:pt x="16071552" y="267269"/>
                </a:lnTo>
                <a:lnTo>
                  <a:pt x="16032161" y="267269"/>
                </a:lnTo>
                <a:lnTo>
                  <a:pt x="16032161" y="561249"/>
                </a:lnTo>
                <a:lnTo>
                  <a:pt x="16225422" y="561249"/>
                </a:lnTo>
                <a:lnTo>
                  <a:pt x="16225422" y="536412"/>
                </a:lnTo>
                <a:lnTo>
                  <a:pt x="16056987" y="536412"/>
                </a:lnTo>
                <a:lnTo>
                  <a:pt x="16056987" y="292106"/>
                </a:lnTo>
                <a:lnTo>
                  <a:pt x="16141927" y="292106"/>
                </a:lnTo>
                <a:lnTo>
                  <a:pt x="15811591" y="26313"/>
                </a:lnTo>
                <a:lnTo>
                  <a:pt x="15512114" y="268169"/>
                </a:lnTo>
                <a:lnTo>
                  <a:pt x="15183684" y="334105"/>
                </a:lnTo>
                <a:lnTo>
                  <a:pt x="15185914" y="536465"/>
                </a:lnTo>
                <a:lnTo>
                  <a:pt x="14967533" y="536444"/>
                </a:lnTo>
                <a:lnTo>
                  <a:pt x="14961837" y="489053"/>
                </a:lnTo>
                <a:lnTo>
                  <a:pt x="14969219" y="490299"/>
                </a:lnTo>
                <a:lnTo>
                  <a:pt x="14976046" y="490885"/>
                </a:lnTo>
                <a:lnTo>
                  <a:pt x="14982946" y="490885"/>
                </a:lnTo>
                <a:lnTo>
                  <a:pt x="15000895" y="489575"/>
                </a:lnTo>
                <a:lnTo>
                  <a:pt x="15046306" y="471996"/>
                </a:lnTo>
                <a:lnTo>
                  <a:pt x="15072841" y="436369"/>
                </a:lnTo>
                <a:lnTo>
                  <a:pt x="15074818" y="421934"/>
                </a:lnTo>
                <a:lnTo>
                  <a:pt x="15073995" y="412601"/>
                </a:lnTo>
                <a:lnTo>
                  <a:pt x="15052421" y="376187"/>
                </a:lnTo>
                <a:lnTo>
                  <a:pt x="15045981" y="371643"/>
                </a:lnTo>
                <a:lnTo>
                  <a:pt x="15048358" y="368700"/>
                </a:lnTo>
                <a:lnTo>
                  <a:pt x="15059227" y="335801"/>
                </a:lnTo>
                <a:lnTo>
                  <a:pt x="15057248" y="321364"/>
                </a:lnTo>
                <a:lnTo>
                  <a:pt x="15030715" y="285729"/>
                </a:lnTo>
                <a:lnTo>
                  <a:pt x="14987376" y="268483"/>
                </a:lnTo>
                <a:lnTo>
                  <a:pt x="14991525" y="258851"/>
                </a:lnTo>
                <a:lnTo>
                  <a:pt x="14993425" y="252120"/>
                </a:lnTo>
                <a:lnTo>
                  <a:pt x="14994591" y="245181"/>
                </a:lnTo>
                <a:lnTo>
                  <a:pt x="14994988" y="238066"/>
                </a:lnTo>
                <a:lnTo>
                  <a:pt x="14993171" y="222872"/>
                </a:lnTo>
                <a:lnTo>
                  <a:pt x="14968790" y="184989"/>
                </a:lnTo>
                <a:lnTo>
                  <a:pt x="14925636" y="165490"/>
                </a:lnTo>
                <a:lnTo>
                  <a:pt x="14908551" y="164036"/>
                </a:lnTo>
                <a:lnTo>
                  <a:pt x="14891459" y="165490"/>
                </a:lnTo>
                <a:lnTo>
                  <a:pt x="14848301" y="184989"/>
                </a:lnTo>
                <a:lnTo>
                  <a:pt x="14823920" y="222872"/>
                </a:lnTo>
                <a:lnTo>
                  <a:pt x="14822103" y="238066"/>
                </a:lnTo>
                <a:lnTo>
                  <a:pt x="14822103" y="245824"/>
                </a:lnTo>
                <a:lnTo>
                  <a:pt x="14823517" y="253343"/>
                </a:lnTo>
                <a:lnTo>
                  <a:pt x="14827077" y="262850"/>
                </a:lnTo>
                <a:lnTo>
                  <a:pt x="14815880" y="265883"/>
                </a:lnTo>
                <a:lnTo>
                  <a:pt x="14776242" y="290791"/>
                </a:lnTo>
                <a:lnTo>
                  <a:pt x="14760985" y="329037"/>
                </a:lnTo>
                <a:lnTo>
                  <a:pt x="14760985" y="337602"/>
                </a:lnTo>
                <a:lnTo>
                  <a:pt x="14763079" y="345842"/>
                </a:lnTo>
                <a:lnTo>
                  <a:pt x="14768251" y="356188"/>
                </a:lnTo>
                <a:lnTo>
                  <a:pt x="14769801" y="358774"/>
                </a:lnTo>
                <a:lnTo>
                  <a:pt x="14771539" y="361266"/>
                </a:lnTo>
                <a:lnTo>
                  <a:pt x="14765584" y="365421"/>
                </a:lnTo>
                <a:lnTo>
                  <a:pt x="14740405" y="397963"/>
                </a:lnTo>
                <a:lnTo>
                  <a:pt x="14736776" y="418081"/>
                </a:lnTo>
                <a:lnTo>
                  <a:pt x="14738923" y="433703"/>
                </a:lnTo>
                <a:lnTo>
                  <a:pt x="14767728" y="472320"/>
                </a:lnTo>
                <a:lnTo>
                  <a:pt x="14817340" y="491517"/>
                </a:lnTo>
                <a:lnTo>
                  <a:pt x="14836961" y="492948"/>
                </a:lnTo>
                <a:lnTo>
                  <a:pt x="14843485" y="492948"/>
                </a:lnTo>
                <a:lnTo>
                  <a:pt x="14849956" y="492456"/>
                </a:lnTo>
                <a:lnTo>
                  <a:pt x="14857411" y="491377"/>
                </a:lnTo>
                <a:lnTo>
                  <a:pt x="14853055" y="536433"/>
                </a:lnTo>
                <a:lnTo>
                  <a:pt x="14559284" y="536412"/>
                </a:lnTo>
                <a:lnTo>
                  <a:pt x="14559284" y="266201"/>
                </a:lnTo>
                <a:lnTo>
                  <a:pt x="14668757" y="266201"/>
                </a:lnTo>
                <a:lnTo>
                  <a:pt x="14299271" y="0"/>
                </a:lnTo>
                <a:close/>
              </a:path>
            </a:pathLst>
          </a:custGeom>
          <a:solidFill>
            <a:srgbClr val="005289"/>
          </a:solidFill>
        </p:spPr>
        <p:txBody>
          <a:bodyPr wrap="square" lIns="0" tIns="0" rIns="0" bIns="0" rtlCol="0"/>
          <a:lstStyle/>
          <a:p>
            <a:pPr defTabSz="554492"/>
            <a:endParaRPr sz="1092" kern="0">
              <a:solidFill>
                <a:sysClr val="windowText" lastClr="000000"/>
              </a:solidFill>
            </a:endParaRPr>
          </a:p>
        </p:txBody>
      </p:sp>
      <p:sp>
        <p:nvSpPr>
          <p:cNvPr id="18" name="object 18"/>
          <p:cNvSpPr txBox="1">
            <a:spLocks noGrp="1"/>
          </p:cNvSpPr>
          <p:nvPr>
            <p:ph type="ftr" sz="quarter" idx="5"/>
          </p:nvPr>
        </p:nvSpPr>
        <p:spPr>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19" name="object 19"/>
          <p:cNvSpPr txBox="1">
            <a:spLocks noGrp="1"/>
          </p:cNvSpPr>
          <p:nvPr>
            <p:ph type="dt" sz="half" idx="6"/>
          </p:nvPr>
        </p:nvSpPr>
        <p:spPr>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
        <p:nvSpPr>
          <p:cNvPr id="13" name="object 13"/>
          <p:cNvSpPr txBox="1">
            <a:spLocks noGrp="1"/>
          </p:cNvSpPr>
          <p:nvPr>
            <p:ph type="body" idx="1"/>
          </p:nvPr>
        </p:nvSpPr>
        <p:spPr>
          <a:xfrm>
            <a:off x="260641" y="1615963"/>
            <a:ext cx="11126765" cy="410707"/>
          </a:xfrm>
          <a:prstGeom prst="rect">
            <a:avLst/>
          </a:prstGeom>
        </p:spPr>
        <p:txBody>
          <a:bodyPr vert="horz" wrap="square" lIns="0" tIns="7701" rIns="0" bIns="0" rtlCol="0">
            <a:spAutoFit/>
          </a:bodyPr>
          <a:lstStyle/>
          <a:p>
            <a:pPr marL="7701" marR="3081" algn="ctr">
              <a:lnSpc>
                <a:spcPts val="2498"/>
              </a:lnSpc>
              <a:spcBef>
                <a:spcPts val="61"/>
              </a:spcBef>
            </a:pPr>
            <a:r>
              <a:rPr lang="fr-CA" sz="4800" b="1" i="1" spc="-30" dirty="0">
                <a:solidFill>
                  <a:srgbClr val="54575A"/>
                </a:solidFill>
                <a:latin typeface="Gotham Book"/>
              </a:rPr>
              <a:t>Contacts</a:t>
            </a:r>
            <a:endParaRPr lang="fr-CA" sz="4800" i="1" spc="-6" dirty="0"/>
          </a:p>
        </p:txBody>
      </p:sp>
      <p:sp>
        <p:nvSpPr>
          <p:cNvPr id="27" name="Espace réservé du texte 9">
            <a:extLst>
              <a:ext uri="{FF2B5EF4-FFF2-40B4-BE49-F238E27FC236}">
                <a16:creationId xmlns:a16="http://schemas.microsoft.com/office/drawing/2014/main" id="{A22A2F0F-8E11-8C07-A905-73CBEEB5AE1E}"/>
              </a:ext>
            </a:extLst>
          </p:cNvPr>
          <p:cNvSpPr txBox="1">
            <a:spLocks/>
          </p:cNvSpPr>
          <p:nvPr/>
        </p:nvSpPr>
        <p:spPr>
          <a:xfrm>
            <a:off x="4506902" y="4076637"/>
            <a:ext cx="2634242" cy="548640"/>
          </a:xfrm>
          <a:prstGeom prst="rect">
            <a:avLst/>
          </a:prstGeom>
        </p:spPr>
        <p:txBody>
          <a:bodyPr rtlCol="0"/>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rtl="0"/>
            <a:r>
              <a:rPr lang="fr-FR" kern="0" dirty="0">
                <a:solidFill>
                  <a:schemeClr val="tx2">
                    <a:lumMod val="60000"/>
                    <a:lumOff val="40000"/>
                  </a:schemeClr>
                </a:solidFill>
                <a:hlinkClick r:id="rId4">
                  <a:extLst>
                    <a:ext uri="{A12FA001-AC4F-418D-AE19-62706E023703}">
                      <ahyp:hlinkClr xmlns:ahyp="http://schemas.microsoft.com/office/drawing/2018/hyperlinkcolor" val="tx"/>
                    </a:ext>
                  </a:extLst>
                </a:hlinkClick>
              </a:rPr>
              <a:t>yves.kirouac@evimbec.ca</a:t>
            </a:r>
            <a:r>
              <a:rPr lang="fr-FR" kern="0" dirty="0">
                <a:solidFill>
                  <a:schemeClr val="tx2">
                    <a:lumMod val="60000"/>
                    <a:lumOff val="40000"/>
                  </a:schemeClr>
                </a:solidFill>
              </a:rPr>
              <a:t> </a:t>
            </a:r>
          </a:p>
          <a:p>
            <a:pPr rtl="0"/>
            <a:endParaRPr lang="fr-FR" kern="0" dirty="0">
              <a:solidFill>
                <a:schemeClr val="tx2">
                  <a:lumMod val="60000"/>
                  <a:lumOff val="40000"/>
                </a:schemeClr>
              </a:solidFill>
            </a:endParaRPr>
          </a:p>
        </p:txBody>
      </p:sp>
      <p:sp>
        <p:nvSpPr>
          <p:cNvPr id="28" name="Espace réservé du texte 8">
            <a:extLst>
              <a:ext uri="{FF2B5EF4-FFF2-40B4-BE49-F238E27FC236}">
                <a16:creationId xmlns:a16="http://schemas.microsoft.com/office/drawing/2014/main" id="{4F178D95-52CD-8C40-2016-5580983B5F2C}"/>
              </a:ext>
            </a:extLst>
          </p:cNvPr>
          <p:cNvSpPr txBox="1">
            <a:spLocks/>
          </p:cNvSpPr>
          <p:nvPr/>
        </p:nvSpPr>
        <p:spPr>
          <a:xfrm>
            <a:off x="1351258" y="2992538"/>
            <a:ext cx="2997154" cy="1000947"/>
          </a:xfrm>
          <a:prstGeom prst="rect">
            <a:avLst/>
          </a:prstGeom>
        </p:spPr>
        <p:txBody>
          <a:bodyPr rtlCol="0">
            <a:norm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algn="ctr" rtl="0"/>
            <a:r>
              <a:rPr lang="fr-CA" sz="1900" kern="0" dirty="0">
                <a:solidFill>
                  <a:sysClr val="windowText" lastClr="000000"/>
                </a:solidFill>
              </a:rPr>
              <a:t>Serge Dussault ÉA</a:t>
            </a:r>
          </a:p>
          <a:p>
            <a:pPr algn="ctr" rtl="0"/>
            <a:r>
              <a:rPr lang="fr-CA" sz="1900" kern="0" dirty="0">
                <a:solidFill>
                  <a:sysClr val="windowText" lastClr="000000"/>
                </a:solidFill>
              </a:rPr>
              <a:t>Signataire du rôle </a:t>
            </a:r>
          </a:p>
        </p:txBody>
      </p:sp>
      <p:sp>
        <p:nvSpPr>
          <p:cNvPr id="9" name="Espace réservé du texte 8">
            <a:extLst>
              <a:ext uri="{FF2B5EF4-FFF2-40B4-BE49-F238E27FC236}">
                <a16:creationId xmlns:a16="http://schemas.microsoft.com/office/drawing/2014/main" id="{20279029-75FF-01B9-6253-664E592347BD}"/>
              </a:ext>
            </a:extLst>
          </p:cNvPr>
          <p:cNvSpPr txBox="1">
            <a:spLocks/>
          </p:cNvSpPr>
          <p:nvPr/>
        </p:nvSpPr>
        <p:spPr>
          <a:xfrm>
            <a:off x="4237317" y="2992538"/>
            <a:ext cx="2997154" cy="1000947"/>
          </a:xfrm>
          <a:prstGeom prst="rect">
            <a:avLst/>
          </a:prstGeom>
        </p:spPr>
        <p:txBody>
          <a:bodyPr rtlCol="0">
            <a:norm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algn="ctr" rtl="0"/>
            <a:r>
              <a:rPr lang="fr-CA" sz="1900" kern="0" dirty="0">
                <a:solidFill>
                  <a:sysClr val="windowText" lastClr="000000"/>
                </a:solidFill>
              </a:rPr>
              <a:t>Yves Kirouac CRA, P. App. Responsable de juridictions</a:t>
            </a:r>
          </a:p>
          <a:p>
            <a:pPr algn="ctr" rtl="0"/>
            <a:r>
              <a:rPr lang="fr-FR" sz="1900" kern="0" dirty="0">
                <a:solidFill>
                  <a:sysClr val="windowText" lastClr="000000"/>
                </a:solidFill>
              </a:rPr>
              <a:t>418-338-4506 #11124</a:t>
            </a:r>
          </a:p>
        </p:txBody>
      </p:sp>
      <p:sp>
        <p:nvSpPr>
          <p:cNvPr id="10" name="Espace réservé du texte 9">
            <a:extLst>
              <a:ext uri="{FF2B5EF4-FFF2-40B4-BE49-F238E27FC236}">
                <a16:creationId xmlns:a16="http://schemas.microsoft.com/office/drawing/2014/main" id="{0A4A4583-501E-8A8B-27D9-7686A738EDAD}"/>
              </a:ext>
            </a:extLst>
          </p:cNvPr>
          <p:cNvSpPr txBox="1">
            <a:spLocks/>
          </p:cNvSpPr>
          <p:nvPr/>
        </p:nvSpPr>
        <p:spPr>
          <a:xfrm>
            <a:off x="7299634" y="4063179"/>
            <a:ext cx="3409741" cy="548640"/>
          </a:xfrm>
          <a:prstGeom prst="rect">
            <a:avLst/>
          </a:prstGeom>
        </p:spPr>
        <p:txBody>
          <a:bodyPr rtlCol="0"/>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rtl="0"/>
            <a:r>
              <a:rPr lang="fr-FR" kern="0" dirty="0">
                <a:solidFill>
                  <a:schemeClr val="tx2">
                    <a:lumMod val="60000"/>
                    <a:lumOff val="40000"/>
                  </a:schemeClr>
                </a:solidFill>
                <a:hlinkClick r:id="rId5">
                  <a:extLst>
                    <a:ext uri="{A12FA001-AC4F-418D-AE19-62706E023703}">
                      <ahyp:hlinkClr xmlns:ahyp="http://schemas.microsoft.com/office/drawing/2018/hyperlinkcolor" val="tx"/>
                    </a:ext>
                  </a:extLst>
                </a:hlinkClick>
              </a:rPr>
              <a:t>ilessard@mrcdesappalaches.ca</a:t>
            </a:r>
            <a:r>
              <a:rPr lang="fr-FR" kern="0" dirty="0">
                <a:solidFill>
                  <a:schemeClr val="tx2">
                    <a:lumMod val="60000"/>
                    <a:lumOff val="40000"/>
                  </a:schemeClr>
                </a:solidFill>
              </a:rPr>
              <a:t> </a:t>
            </a:r>
          </a:p>
          <a:p>
            <a:pPr rtl="0"/>
            <a:endParaRPr lang="fr-FR" kern="0" dirty="0">
              <a:solidFill>
                <a:schemeClr val="tx2">
                  <a:lumMod val="60000"/>
                  <a:lumOff val="40000"/>
                </a:schemeClr>
              </a:solidFill>
            </a:endParaRPr>
          </a:p>
        </p:txBody>
      </p:sp>
      <p:sp>
        <p:nvSpPr>
          <p:cNvPr id="12" name="Espace réservé du texte 8">
            <a:extLst>
              <a:ext uri="{FF2B5EF4-FFF2-40B4-BE49-F238E27FC236}">
                <a16:creationId xmlns:a16="http://schemas.microsoft.com/office/drawing/2014/main" id="{80999922-160F-4F20-C245-7583B7711E3C}"/>
              </a:ext>
            </a:extLst>
          </p:cNvPr>
          <p:cNvSpPr txBox="1">
            <a:spLocks/>
          </p:cNvSpPr>
          <p:nvPr/>
        </p:nvSpPr>
        <p:spPr>
          <a:xfrm>
            <a:off x="7299634" y="3055640"/>
            <a:ext cx="2997154" cy="1000947"/>
          </a:xfrm>
          <a:prstGeom prst="rect">
            <a:avLst/>
          </a:prstGeom>
        </p:spPr>
        <p:txBody>
          <a:bodyPr rtlCol="0">
            <a:normAutofit fontScale="92500" lnSpcReduction="20000"/>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algn="ctr" rtl="0"/>
            <a:r>
              <a:rPr lang="fr-CA" sz="1900" kern="0" dirty="0">
                <a:solidFill>
                  <a:sysClr val="windowText" lastClr="000000"/>
                </a:solidFill>
              </a:rPr>
              <a:t>Isabelle Lessard, coordonnatrice du service d’évaluation foncière</a:t>
            </a:r>
          </a:p>
          <a:p>
            <a:pPr algn="ctr" rtl="0"/>
            <a:r>
              <a:rPr lang="fr-FR" sz="1900" kern="0" dirty="0">
                <a:solidFill>
                  <a:sysClr val="windowText" lastClr="000000"/>
                </a:solidFill>
              </a:rPr>
              <a:t>418-332-2757 #231</a:t>
            </a:r>
          </a:p>
        </p:txBody>
      </p:sp>
    </p:spTree>
    <p:extLst>
      <p:ext uri="{BB962C8B-B14F-4D97-AF65-F5344CB8AC3E}">
        <p14:creationId xmlns:p14="http://schemas.microsoft.com/office/powerpoint/2010/main" val="1231426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Rôle d’évaluation en bref</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214873"/>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7701" algn="just">
              <a:lnSpc>
                <a:spcPts val="2498"/>
              </a:lnSpc>
            </a:pPr>
            <a:r>
              <a:rPr lang="fr-CA" sz="2400" spc="-30" dirty="0">
                <a:solidFill>
                  <a:srgbClr val="54575A"/>
                </a:solidFill>
                <a:latin typeface="Gotham Book"/>
              </a:rPr>
              <a:t>La </a:t>
            </a:r>
            <a:r>
              <a:rPr lang="fr-CA" sz="2400" i="1" spc="-30" dirty="0">
                <a:solidFill>
                  <a:srgbClr val="54575A"/>
                </a:solidFill>
                <a:latin typeface="Gotham Book"/>
              </a:rPr>
              <a:t>Loi sur la fiscalité municipale </a:t>
            </a:r>
            <a:r>
              <a:rPr lang="fr-CA" sz="2400" spc="-30" dirty="0">
                <a:solidFill>
                  <a:srgbClr val="54575A"/>
                </a:solidFill>
                <a:latin typeface="Gotham Book"/>
              </a:rPr>
              <a:t>confère la compétence en matière d’évaluation foncière à la MRC les Appalaches.</a:t>
            </a:r>
          </a:p>
          <a:p>
            <a:pPr marL="7701" algn="just">
              <a:lnSpc>
                <a:spcPts val="2498"/>
              </a:lnSpc>
            </a:pPr>
            <a:endParaRPr lang="fr-CA" sz="2400" spc="-30" dirty="0">
              <a:solidFill>
                <a:srgbClr val="54575A"/>
              </a:solidFill>
              <a:latin typeface="Gotham Book"/>
            </a:endParaRPr>
          </a:p>
          <a:p>
            <a:pPr marL="7701" algn="just">
              <a:lnSpc>
                <a:spcPts val="2498"/>
              </a:lnSpc>
            </a:pPr>
            <a:r>
              <a:rPr lang="fr-CA" sz="2400" spc="-30" dirty="0">
                <a:solidFill>
                  <a:srgbClr val="54575A"/>
                </a:solidFill>
                <a:latin typeface="Gotham Book"/>
              </a:rPr>
              <a:t>L'évaluation immobilière aux fins d'imposition foncière repose sur un système uniformisé par le ministère des Affaires municipales et de l’Habitation avec lequel la valeur des propriétés est établie par la firme d’évaluateurs agréés : </a:t>
            </a:r>
            <a:r>
              <a:rPr lang="fr-CA" sz="2400" b="1" spc="-103" dirty="0">
                <a:solidFill>
                  <a:srgbClr val="54575A"/>
                </a:solidFill>
                <a:latin typeface="Gotham Black"/>
                <a:cs typeface="Gotham Black"/>
              </a:rPr>
              <a:t>Évimbec ltée</a:t>
            </a:r>
            <a:r>
              <a:rPr lang="fr-CA" sz="2400" spc="-30" dirty="0">
                <a:solidFill>
                  <a:srgbClr val="54575A"/>
                </a:solidFill>
                <a:latin typeface="Gotham Book"/>
              </a:rPr>
              <a:t>.</a:t>
            </a:r>
          </a:p>
          <a:p>
            <a:pPr marL="7701" algn="just">
              <a:lnSpc>
                <a:spcPts val="2498"/>
              </a:lnSpc>
            </a:pPr>
            <a:endParaRPr lang="fr-CA" sz="2400" spc="-30" dirty="0">
              <a:solidFill>
                <a:srgbClr val="54575A"/>
              </a:solidFill>
              <a:latin typeface="Gotham Book"/>
            </a:endParaRPr>
          </a:p>
          <a:p>
            <a:pPr marL="7701" algn="just">
              <a:lnSpc>
                <a:spcPts val="2498"/>
              </a:lnSpc>
            </a:pPr>
            <a:r>
              <a:rPr lang="fr-CA" sz="2400" spc="-30" dirty="0">
                <a:solidFill>
                  <a:srgbClr val="54575A"/>
                </a:solidFill>
                <a:latin typeface="Gotham Book"/>
              </a:rPr>
              <a:t>Cette dernière est mandatée par la MRC les Appalaches et a la responsabilité de concevoir et de superviser le maintien à jour des rôles d’évaluation, d’en justifier le contenu auprès des citoyens et, le cas échéant, devant les tribunaux. </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4255763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Rôle d’évaluation en bref</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593099"/>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2400" spc="-30" dirty="0">
                <a:solidFill>
                  <a:srgbClr val="54575A"/>
                </a:solidFill>
                <a:latin typeface="Gotham Book"/>
              </a:rPr>
              <a:t>Confectionné par l’évaluateur municipal qui est encadré par l’Ordre des évaluateurs agréés du Québec, le rôle d’évaluation foncière regroupe des renseignements sur chacun des immeubles situés sur le territoire de votre municipalité.</a:t>
            </a:r>
          </a:p>
          <a:p>
            <a:pPr marL="0" indent="0" algn="just">
              <a:buNone/>
            </a:pPr>
            <a:endParaRPr lang="fr-CA" sz="2400" spc="-30" dirty="0">
              <a:solidFill>
                <a:srgbClr val="54575A"/>
              </a:solidFill>
              <a:latin typeface="Gotham Book"/>
            </a:endParaRPr>
          </a:p>
          <a:p>
            <a:pPr marL="0" indent="0" algn="just">
              <a:buNone/>
            </a:pPr>
            <a:r>
              <a:rPr lang="fr-CA" sz="2400" spc="-30" dirty="0">
                <a:solidFill>
                  <a:srgbClr val="54575A"/>
                </a:solidFill>
                <a:latin typeface="Gotham Book"/>
              </a:rPr>
              <a:t>En vigueur pendant trois ou six exercices financiers municipaux, le rôle d’évaluation est d’abord et avant tout un instrument de partage de la charge fiscale entre les propriétaires fonciers. </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553704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223767"/>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lvl="0" rtl="0"/>
            <a:r>
              <a:rPr lang="fr-FR" sz="3600" dirty="0"/>
              <a:t>La valeur réelle</a:t>
            </a:r>
          </a:p>
          <a:p>
            <a:pPr lvl="0" rtl="0"/>
            <a:r>
              <a:rPr lang="fr-FR" sz="3600" dirty="0"/>
              <a:t>Date de la valeur réelle</a:t>
            </a:r>
          </a:p>
          <a:p>
            <a:pPr lvl="0" rtl="0"/>
            <a:r>
              <a:rPr lang="fr-FR" sz="3600" dirty="0"/>
              <a:t>Établissement des valeurs foncières</a:t>
            </a:r>
          </a:p>
          <a:p>
            <a:pPr lvl="0" rtl="0"/>
            <a:r>
              <a:rPr lang="fr-FR" sz="3600" dirty="0"/>
              <a:t>Méthodes d’établissement de la valeur foncière</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2539788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2408433"/>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r>
              <a:rPr lang="fr-CA" sz="3000" b="1" spc="-30" dirty="0">
                <a:solidFill>
                  <a:srgbClr val="54575A"/>
                </a:solidFill>
                <a:latin typeface="Gotham Book"/>
              </a:rPr>
              <a:t>La valeur réelle</a:t>
            </a:r>
          </a:p>
          <a:p>
            <a:pPr marL="0" indent="0" algn="just">
              <a:buNone/>
            </a:pPr>
            <a:endParaRPr lang="fr-CA" sz="3000" b="1" spc="-30" dirty="0">
              <a:solidFill>
                <a:srgbClr val="54575A"/>
              </a:solidFill>
              <a:latin typeface="Gotham Book"/>
            </a:endParaRPr>
          </a:p>
          <a:p>
            <a:pPr marL="0" indent="0" algn="just">
              <a:buNone/>
            </a:pPr>
            <a:r>
              <a:rPr lang="fr-CA" sz="2400" dirty="0"/>
              <a:t>L’évaluation foncière est établie en fonction de la valeur réelle de l’immeuble, que l’on définit comme étant la valeur d’échange sur un marché libre et ouvert à la concurrence, en d’autres termes, le prix le plus probable qui peut être payé lors d’une vente de gré à gré entre un vendeur et un acheteur dans les conditions suivantes :</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778041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44B8A-8FC7-5B97-B05C-8C1DF66A3D45}"/>
              </a:ext>
            </a:extLst>
          </p:cNvPr>
          <p:cNvSpPr>
            <a:spLocks noGrp="1"/>
          </p:cNvSpPr>
          <p:nvPr>
            <p:ph type="title"/>
          </p:nvPr>
        </p:nvSpPr>
        <p:spPr>
          <a:xfrm>
            <a:off x="532617" y="608881"/>
            <a:ext cx="9099329" cy="461986"/>
          </a:xfrm>
        </p:spPr>
        <p:txBody>
          <a:bodyPr/>
          <a:lstStyle/>
          <a:p>
            <a:r>
              <a:rPr lang="fr-CA" dirty="0"/>
              <a:t>Concepts en évaluation foncière : La valeur réelle</a:t>
            </a:r>
          </a:p>
        </p:txBody>
      </p:sp>
      <p:sp>
        <p:nvSpPr>
          <p:cNvPr id="3" name="object 13">
            <a:extLst>
              <a:ext uri="{FF2B5EF4-FFF2-40B4-BE49-F238E27FC236}">
                <a16:creationId xmlns:a16="http://schemas.microsoft.com/office/drawing/2014/main" id="{B357C6D6-AB86-4921-8CCE-870CE1584555}"/>
              </a:ext>
            </a:extLst>
          </p:cNvPr>
          <p:cNvSpPr txBox="1">
            <a:spLocks/>
          </p:cNvSpPr>
          <p:nvPr/>
        </p:nvSpPr>
        <p:spPr>
          <a:xfrm>
            <a:off x="532617" y="1706455"/>
            <a:ext cx="11126765" cy="3231736"/>
          </a:xfrm>
          <a:prstGeom prst="rect">
            <a:avLst/>
          </a:prstGeom>
        </p:spPr>
        <p:txBody>
          <a:bodyPr vert="horz" wrap="square" lIns="0" tIns="7701" rIns="0" bIns="0" rtlCol="0">
            <a:spAutoFit/>
          </a:bodyPr>
          <a:lst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a:lstStyle>
          <a:p>
            <a:pPr marL="0" indent="0" algn="just">
              <a:buNone/>
            </a:pPr>
            <a:endParaRPr lang="fr-CA" sz="3000" b="1" spc="-30" dirty="0">
              <a:solidFill>
                <a:srgbClr val="54575A"/>
              </a:solidFill>
              <a:latin typeface="Gotham Book"/>
            </a:endParaRPr>
          </a:p>
          <a:p>
            <a:pPr marL="0" marR="3081" lvl="1" algn="just">
              <a:lnSpc>
                <a:spcPts val="2498"/>
              </a:lnSpc>
              <a:spcBef>
                <a:spcPts val="61"/>
              </a:spcBef>
            </a:pPr>
            <a:r>
              <a:rPr lang="fr-CA" sz="3000" b="1" spc="-30" dirty="0">
                <a:solidFill>
                  <a:srgbClr val="54575A"/>
                </a:solidFill>
                <a:latin typeface="Gotham Book"/>
              </a:rPr>
              <a:t>	Vendeur et acheteur libres</a:t>
            </a:r>
            <a:endParaRPr lang="fr-CA" sz="2400" dirty="0"/>
          </a:p>
          <a:p>
            <a:pPr marL="284947" marR="3081" lvl="1">
              <a:lnSpc>
                <a:spcPts val="2498"/>
              </a:lnSpc>
              <a:spcBef>
                <a:spcPts val="61"/>
              </a:spcBef>
            </a:pPr>
            <a:r>
              <a:rPr lang="fr-CA" sz="2400" dirty="0"/>
              <a:t>	Le vendeur et l’acheteur désirent respectivement vendre et acheter l’unité 	d’évaluation, mais n’y sont pas obligés;</a:t>
            </a:r>
          </a:p>
          <a:p>
            <a:pPr marL="284947" marR="3081" lvl="1">
              <a:lnSpc>
                <a:spcPts val="2498"/>
              </a:lnSpc>
              <a:spcBef>
                <a:spcPts val="61"/>
              </a:spcBef>
            </a:pPr>
            <a:endParaRPr lang="fr-CA" sz="2400" dirty="0"/>
          </a:p>
          <a:p>
            <a:pPr marL="0" marR="3081" lvl="1" algn="just">
              <a:lnSpc>
                <a:spcPts val="2498"/>
              </a:lnSpc>
              <a:spcBef>
                <a:spcPts val="61"/>
              </a:spcBef>
            </a:pPr>
            <a:r>
              <a:rPr lang="fr-CA" sz="3000" b="1" spc="-30" dirty="0">
                <a:solidFill>
                  <a:srgbClr val="54575A"/>
                </a:solidFill>
                <a:latin typeface="Gotham Book"/>
              </a:rPr>
              <a:t>	Vendeur et acheteur informés</a:t>
            </a:r>
            <a:endParaRPr lang="fr-CA" sz="2400" dirty="0"/>
          </a:p>
          <a:p>
            <a:pPr marL="0" indent="0" algn="just">
              <a:buNone/>
            </a:pPr>
            <a:r>
              <a:rPr lang="fr-CA" sz="2400" dirty="0"/>
              <a:t>	Le vendeur et l’acheteur sont raisonnablement informés de l’état de </a:t>
            </a:r>
          </a:p>
          <a:p>
            <a:pPr marL="0" indent="0" algn="just">
              <a:buNone/>
            </a:pPr>
            <a:r>
              <a:rPr lang="fr-CA" sz="2400" dirty="0"/>
              <a:t>	l’unité 	d’évaluation, de l’utilisation qui peut le plus probablement en être faite et 	des conditions du marché immobilier.</a:t>
            </a:r>
          </a:p>
        </p:txBody>
      </p:sp>
      <p:sp>
        <p:nvSpPr>
          <p:cNvPr id="4" name="object 28">
            <a:extLst>
              <a:ext uri="{FF2B5EF4-FFF2-40B4-BE49-F238E27FC236}">
                <a16:creationId xmlns:a16="http://schemas.microsoft.com/office/drawing/2014/main" id="{A24CF48C-16F9-31D6-5BCF-238589F1D2D2}"/>
              </a:ext>
            </a:extLst>
          </p:cNvPr>
          <p:cNvSpPr txBox="1">
            <a:spLocks noGrp="1"/>
          </p:cNvSpPr>
          <p:nvPr>
            <p:ph type="ftr" sz="quarter" idx="5"/>
          </p:nvPr>
        </p:nvSpPr>
        <p:spPr>
          <a:xfrm>
            <a:off x="10576025" y="6444613"/>
            <a:ext cx="1037437" cy="179536"/>
          </a:xfrm>
          <a:prstGeom prst="rect">
            <a:avLst/>
          </a:prstGeom>
        </p:spPr>
        <p:txBody>
          <a:bodyPr vert="horz" wrap="square" lIns="0" tIns="0" rIns="0" bIns="0" rtlCol="0">
            <a:spAutoFit/>
          </a:bodyPr>
          <a:lstStyle/>
          <a:p>
            <a:pPr marL="7701" defTabSz="554492">
              <a:lnSpc>
                <a:spcPts val="1434"/>
              </a:lnSpc>
              <a:tabLst>
                <a:tab pos="146324" algn="l"/>
              </a:tabLst>
            </a:pPr>
            <a:r>
              <a:rPr kern="0" spc="-30" dirty="0">
                <a:solidFill>
                  <a:srgbClr val="54575A"/>
                </a:solidFill>
                <a:latin typeface="Gotham Book"/>
                <a:cs typeface="Gotham Book"/>
              </a:rPr>
              <a:t>I</a:t>
            </a:r>
            <a:r>
              <a:rPr kern="0" dirty="0">
                <a:solidFill>
                  <a:srgbClr val="54575A"/>
                </a:solidFill>
                <a:latin typeface="Gotham Book"/>
                <a:cs typeface="Gotham Book"/>
              </a:rPr>
              <a:t>	</a:t>
            </a:r>
            <a:r>
              <a:rPr kern="0" spc="-6" dirty="0"/>
              <a:t>evimbec.ca</a:t>
            </a:r>
          </a:p>
        </p:txBody>
      </p:sp>
      <p:sp>
        <p:nvSpPr>
          <p:cNvPr id="5" name="object 29">
            <a:extLst>
              <a:ext uri="{FF2B5EF4-FFF2-40B4-BE49-F238E27FC236}">
                <a16:creationId xmlns:a16="http://schemas.microsoft.com/office/drawing/2014/main" id="{A12FE0ED-9FDF-92DF-A334-4929742A2ED6}"/>
              </a:ext>
            </a:extLst>
          </p:cNvPr>
          <p:cNvSpPr txBox="1">
            <a:spLocks noGrp="1"/>
          </p:cNvSpPr>
          <p:nvPr>
            <p:ph type="dt" sz="half" idx="6"/>
          </p:nvPr>
        </p:nvSpPr>
        <p:spPr>
          <a:xfrm>
            <a:off x="6926646" y="6446952"/>
            <a:ext cx="3571339" cy="179536"/>
          </a:xfrm>
          <a:prstGeom prst="rect">
            <a:avLst/>
          </a:prstGeom>
        </p:spPr>
        <p:txBody>
          <a:bodyPr vert="horz" wrap="square" lIns="0" tIns="0" rIns="0" bIns="0" rtlCol="0">
            <a:spAutoFit/>
          </a:bodyPr>
          <a:lstStyle/>
          <a:p>
            <a:pPr marL="7701" defTabSz="554492">
              <a:lnSpc>
                <a:spcPts val="1416"/>
              </a:lnSpc>
            </a:pPr>
            <a:r>
              <a:rPr kern="0" dirty="0"/>
              <a:t>Services</a:t>
            </a:r>
            <a:r>
              <a:rPr kern="0" spc="18" dirty="0"/>
              <a:t> </a:t>
            </a:r>
            <a:r>
              <a:rPr kern="0" dirty="0"/>
              <a:t>en</a:t>
            </a:r>
            <a:r>
              <a:rPr kern="0" spc="21" dirty="0"/>
              <a:t> </a:t>
            </a:r>
            <a:r>
              <a:rPr kern="0" dirty="0"/>
              <a:t>évaluation</a:t>
            </a:r>
            <a:r>
              <a:rPr kern="0" spc="18" dirty="0"/>
              <a:t> </a:t>
            </a:r>
            <a:r>
              <a:rPr kern="0" dirty="0"/>
              <a:t>foncière</a:t>
            </a:r>
            <a:r>
              <a:rPr kern="0" spc="21" dirty="0"/>
              <a:t> </a:t>
            </a:r>
            <a:r>
              <a:rPr kern="0" dirty="0"/>
              <a:t>et</a:t>
            </a:r>
            <a:r>
              <a:rPr kern="0" spc="21" dirty="0"/>
              <a:t> </a:t>
            </a:r>
            <a:r>
              <a:rPr kern="0" spc="-6" dirty="0"/>
              <a:t>immobilière</a:t>
            </a:r>
          </a:p>
        </p:txBody>
      </p:sp>
    </p:spTree>
    <p:extLst>
      <p:ext uri="{BB962C8B-B14F-4D97-AF65-F5344CB8AC3E}">
        <p14:creationId xmlns:p14="http://schemas.microsoft.com/office/powerpoint/2010/main" val="380097127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ersonnalisé 1">
      <a:majorFont>
        <a:latin typeface="Gotham Light"/>
        <a:ea typeface=""/>
        <a:cs typeface=""/>
      </a:majorFont>
      <a:minorFont>
        <a:latin typeface="Gotham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015AE920AB93446837CBC6834B8F245" ma:contentTypeVersion="17" ma:contentTypeDescription="Crée un document." ma:contentTypeScope="" ma:versionID="54095c4f7ef9f026da35175b61498900">
  <xsd:schema xmlns:xsd="http://www.w3.org/2001/XMLSchema" xmlns:xs="http://www.w3.org/2001/XMLSchema" xmlns:p="http://schemas.microsoft.com/office/2006/metadata/properties" xmlns:ns2="dcc6180a-48c4-4815-af17-f482a24c9e5c" xmlns:ns3="53dcf41c-59f4-4e82-aad2-d5b91f67870e" targetNamespace="http://schemas.microsoft.com/office/2006/metadata/properties" ma:root="true" ma:fieldsID="e4ba3616b3490cfe677e5a558d6932c2" ns2:_="" ns3:_="">
    <xsd:import namespace="dcc6180a-48c4-4815-af17-f482a24c9e5c"/>
    <xsd:import namespace="53dcf41c-59f4-4e82-aad2-d5b91f67870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2:lcf76f155ced4ddcb4097134ff3c332f" minOccurs="0"/>
                <xsd:element ref="ns3:TaxCatchAll"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c6180a-48c4-4815-af17-f482a24c9e5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764d9268-6265-44dd-bc56-2d969efa86e2" ma:termSetId="09814cd3-568e-fe90-9814-8d621ff8fb84" ma:anchorId="fba54fb3-c3e1-fe81-a776-ca4b69148c4d" ma:open="true" ma:isKeyword="false">
      <xsd:complexType>
        <xsd:sequence>
          <xsd:element ref="pc:Terms" minOccurs="0" maxOccurs="1"/>
        </xsd:sequence>
      </xsd:complexType>
    </xsd:element>
    <xsd:element name="MediaLengthInSeconds" ma:index="23" nillable="true" ma:displayName="MediaLengthInSeconds" ma:hidden="true" ma:internalName="MediaLengthInSeconds" ma:readOnly="true">
      <xsd:simpleType>
        <xsd:restriction base="dms:Unknown"/>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3dcf41c-59f4-4e82-aad2-d5b91f67870e"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e9d2f342-f8c5-4b6d-8a7e-a450391c5087}" ma:internalName="TaxCatchAll" ma:showField="CatchAllData" ma:web="53dcf41c-59f4-4e82-aad2-d5b91f67870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cc6180a-48c4-4815-af17-f482a24c9e5c">
      <Terms xmlns="http://schemas.microsoft.com/office/infopath/2007/PartnerControls"/>
    </lcf76f155ced4ddcb4097134ff3c332f>
    <TaxCatchAll xmlns="53dcf41c-59f4-4e82-aad2-d5b91f67870e" xsi:nil="true"/>
  </documentManagement>
</p:properties>
</file>

<file path=customXml/itemProps1.xml><?xml version="1.0" encoding="utf-8"?>
<ds:datastoreItem xmlns:ds="http://schemas.openxmlformats.org/officeDocument/2006/customXml" ds:itemID="{4FEB0C7D-8E6C-42ED-9DF4-2FD1FDB3E5F5}">
  <ds:schemaRefs>
    <ds:schemaRef ds:uri="http://schemas.microsoft.com/sharepoint/v3/contenttype/forms"/>
  </ds:schemaRefs>
</ds:datastoreItem>
</file>

<file path=customXml/itemProps2.xml><?xml version="1.0" encoding="utf-8"?>
<ds:datastoreItem xmlns:ds="http://schemas.openxmlformats.org/officeDocument/2006/customXml" ds:itemID="{DEA1532D-832C-4ADB-A032-62F753C15E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c6180a-48c4-4815-af17-f482a24c9e5c"/>
    <ds:schemaRef ds:uri="53dcf41c-59f4-4e82-aad2-d5b91f67870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7FCCF78-3ACB-4B7B-81DB-7FF11E7CD3E2}">
  <ds:schemaRefs>
    <ds:schemaRef ds:uri="http://schemas.microsoft.com/office/2006/metadata/properties"/>
    <ds:schemaRef ds:uri="http://schemas.microsoft.com/office/infopath/2007/PartnerControls"/>
    <ds:schemaRef ds:uri="37048046-c95e-42e8-9f5b-bfe150c348bd"/>
    <ds:schemaRef ds:uri="dcc6180a-48c4-4815-af17-f482a24c9e5c"/>
    <ds:schemaRef ds:uri="53dcf41c-59f4-4e82-aad2-d5b91f67870e"/>
  </ds:schemaRefs>
</ds:datastoreItem>
</file>

<file path=docProps/app.xml><?xml version="1.0" encoding="utf-8"?>
<Properties xmlns="http://schemas.openxmlformats.org/officeDocument/2006/extended-properties" xmlns:vt="http://schemas.openxmlformats.org/officeDocument/2006/docPropsVTypes">
  <TotalTime>9849</TotalTime>
  <Words>3957</Words>
  <Application>Microsoft Office PowerPoint</Application>
  <PresentationFormat>Grand écran</PresentationFormat>
  <Paragraphs>585</Paragraphs>
  <Slides>44</Slides>
  <Notes>0</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44</vt:i4>
      </vt:variant>
    </vt:vector>
  </HeadingPairs>
  <TitlesOfParts>
    <vt:vector size="53" baseType="lpstr">
      <vt:lpstr>Arial</vt:lpstr>
      <vt:lpstr>Calibri</vt:lpstr>
      <vt:lpstr>Gotham</vt:lpstr>
      <vt:lpstr>Gotham Black</vt:lpstr>
      <vt:lpstr>Gotham Book</vt:lpstr>
      <vt:lpstr>Gotham Light</vt:lpstr>
      <vt:lpstr>Gotham Medium</vt:lpstr>
      <vt:lpstr>Thème Office</vt:lpstr>
      <vt:lpstr>Office Theme</vt:lpstr>
      <vt:lpstr>Présentation du rôle d’évaluation 2024-2025-2026 Saint-Julien</vt:lpstr>
      <vt:lpstr>Présentation</vt:lpstr>
      <vt:lpstr>Qui sommes-nous? </vt:lpstr>
      <vt:lpstr>Services d’évaluateur-conseil Évimbec ltée œuvre dans tous les domaines connexes à l'évaluation, soit :</vt:lpstr>
      <vt:lpstr>Rôle d’évaluation en bref</vt:lpstr>
      <vt:lpstr>Rôle d’évaluation en bref</vt:lpstr>
      <vt:lpstr>Concepts en évaluation foncière</vt:lpstr>
      <vt:lpstr>Concepts en évaluation foncière</vt:lpstr>
      <vt:lpstr>Concepts en évaluation foncière : La valeur réelle</vt:lpstr>
      <vt:lpstr>Concepts en évaluation foncière</vt:lpstr>
      <vt:lpstr>Concepts en évaluation foncière</vt:lpstr>
      <vt:lpstr>Concepts en évaluation foncière : L’établissement des valeurs foncières</vt:lpstr>
      <vt:lpstr>Concepts en évaluation foncière</vt:lpstr>
      <vt:lpstr>Concepts en évaluation foncière : Les méthodes </vt:lpstr>
      <vt:lpstr>Concepts en évaluation foncière : Les méthodes </vt:lpstr>
      <vt:lpstr>Concepts en évaluation foncière : Les méthodes </vt:lpstr>
      <vt:lpstr>Travail effectué</vt:lpstr>
      <vt:lpstr>Travail effectué </vt:lpstr>
      <vt:lpstr>Travail effectué </vt:lpstr>
      <vt:lpstr>Travail effectué</vt:lpstr>
      <vt:lpstr>Travail effectué </vt:lpstr>
      <vt:lpstr>Travail effectué</vt:lpstr>
      <vt:lpstr>Présentation des résultats</vt:lpstr>
      <vt:lpstr>Présentation des résultats : 31035-Saint-Julien</vt:lpstr>
      <vt:lpstr>Présentation des résultats : 31035-Saint-Julien</vt:lpstr>
      <vt:lpstr>Présentation des résultats</vt:lpstr>
      <vt:lpstr>Présentation des résultats</vt:lpstr>
      <vt:lpstr>Présentation des résultats</vt:lpstr>
      <vt:lpstr>Présentation des résultats</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Processus de demande de révision</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de la présentation</dc:title>
  <dc:creator>Cédric Tremblay</dc:creator>
  <cp:lastModifiedBy>Yves Kirouac</cp:lastModifiedBy>
  <cp:revision>22</cp:revision>
  <dcterms:created xsi:type="dcterms:W3CDTF">2023-04-06T15:24:56Z</dcterms:created>
  <dcterms:modified xsi:type="dcterms:W3CDTF">2023-11-07T20:19:20Z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0x0101007015AE920AB93446837CBC6834B8F245</vt:lpwstr>
  </property>
  <property fmtid="{D5CDD505-2E9C-101B-9397-08002B2CF9AE}" pid="3" name="MediaServiceImageTags">
    <vt:lpwstr/>
  </property>
</Properties>
</file>