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52" r:id="rId1"/>
  </p:sldMasterIdLst>
  <p:notesMasterIdLst>
    <p:notesMasterId r:id="rId14"/>
  </p:notesMasterIdLst>
  <p:sldIdLst>
    <p:sldId id="256" r:id="rId2"/>
    <p:sldId id="257" r:id="rId3"/>
    <p:sldId id="258" r:id="rId4"/>
    <p:sldId id="267" r:id="rId5"/>
    <p:sldId id="268" r:id="rId6"/>
    <p:sldId id="259" r:id="rId7"/>
    <p:sldId id="260" r:id="rId8"/>
    <p:sldId id="266" r:id="rId9"/>
    <p:sldId id="261" r:id="rId10"/>
    <p:sldId id="263" r:id="rId11"/>
    <p:sldId id="264" r:id="rId12"/>
    <p:sldId id="265" r:id="rId13"/>
  </p:sldIdLst>
  <p:sldSz cx="12192000" cy="6858000"/>
  <p:notesSz cx="6735763" cy="98663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FF7A2ADB-6C94-43DC-8D05-B7A0E2D5C854}">
          <p14:sldIdLst>
            <p14:sldId id="256"/>
            <p14:sldId id="257"/>
            <p14:sldId id="258"/>
          </p14:sldIdLst>
        </p14:section>
        <p14:section name="Section sans titre" id="{5ACF4370-034B-4071-BFB0-41538261586D}">
          <p14:sldIdLst>
            <p14:sldId id="267"/>
            <p14:sldId id="268"/>
            <p14:sldId id="259"/>
            <p14:sldId id="260"/>
            <p14:sldId id="266"/>
            <p14:sldId id="261"/>
            <p14:sldId id="263"/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rectrice" initials="D" lastIdx="1" clrIdx="0">
    <p:extLst>
      <p:ext uri="{19B8F6BF-5375-455C-9EA6-DF929625EA0E}">
        <p15:presenceInfo xmlns:p15="http://schemas.microsoft.com/office/powerpoint/2012/main" userId="Directric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2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coloredtext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2">
        <a:alpha val="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dk2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dk2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4_2">
  <dgm:title val=""/>
  <dgm:desc val=""/>
  <dgm:catLst>
    <dgm:cat type="accent4" pri="14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C0E872-058D-445F-B556-307DE80F51B0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8085F7F-D732-4B5D-A08C-88D84EA3C0FA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Le budget 2020 </a:t>
          </a:r>
          <a:r>
            <a:rPr lang="en-US" dirty="0" err="1"/>
            <a:t>en</a:t>
          </a:r>
          <a:r>
            <a:rPr lang="en-US" dirty="0"/>
            <a:t> </a:t>
          </a:r>
          <a:r>
            <a:rPr lang="en-US" dirty="0" err="1"/>
            <a:t>bref</a:t>
          </a:r>
          <a:r>
            <a:rPr lang="en-US" dirty="0"/>
            <a:t>…</a:t>
          </a:r>
        </a:p>
      </dgm:t>
    </dgm:pt>
    <dgm:pt modelId="{4FC8DCB7-8B82-4A87-A283-7FAD76293340}" type="parTrans" cxnId="{0D891CA7-77E2-47ED-A0A0-0994E7D6A7AF}">
      <dgm:prSet/>
      <dgm:spPr/>
      <dgm:t>
        <a:bodyPr/>
        <a:lstStyle/>
        <a:p>
          <a:endParaRPr lang="en-US"/>
        </a:p>
      </dgm:t>
    </dgm:pt>
    <dgm:pt modelId="{4FC4C5A8-BF18-4AC4-BD9C-43B387B4E528}" type="sibTrans" cxnId="{0D891CA7-77E2-47ED-A0A0-0994E7D6A7AF}">
      <dgm:prSet/>
      <dgm:spPr/>
      <dgm:t>
        <a:bodyPr/>
        <a:lstStyle/>
        <a:p>
          <a:endParaRPr lang="en-US"/>
        </a:p>
      </dgm:t>
    </dgm:pt>
    <dgm:pt modelId="{E2585C03-8A48-415D-9562-A67875E328B0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Analyse des revenus et dépenses</a:t>
          </a:r>
        </a:p>
      </dgm:t>
    </dgm:pt>
    <dgm:pt modelId="{2ADCBDA4-263B-41F0-AE26-8DBFA48AB6CC}" type="parTrans" cxnId="{C9D2B9E4-D62D-46E8-9DA3-37A24F327A95}">
      <dgm:prSet/>
      <dgm:spPr/>
      <dgm:t>
        <a:bodyPr/>
        <a:lstStyle/>
        <a:p>
          <a:endParaRPr lang="en-US"/>
        </a:p>
      </dgm:t>
    </dgm:pt>
    <dgm:pt modelId="{BCF7C2CC-E9BC-4F61-B409-EADD8482C98D}" type="sibTrans" cxnId="{C9D2B9E4-D62D-46E8-9DA3-37A24F327A95}">
      <dgm:prSet/>
      <dgm:spPr/>
      <dgm:t>
        <a:bodyPr/>
        <a:lstStyle/>
        <a:p>
          <a:endParaRPr lang="en-US"/>
        </a:p>
      </dgm:t>
    </dgm:pt>
    <dgm:pt modelId="{1DA3FC3F-6683-471E-80A6-D06432D4735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Analyse budget des immobilisations </a:t>
          </a:r>
        </a:p>
      </dgm:t>
    </dgm:pt>
    <dgm:pt modelId="{3AF1ED85-B773-4C7B-B42D-FA3A205D933F}" type="parTrans" cxnId="{301927E9-9F0E-4C41-830A-A3527EF10FB6}">
      <dgm:prSet/>
      <dgm:spPr/>
      <dgm:t>
        <a:bodyPr/>
        <a:lstStyle/>
        <a:p>
          <a:endParaRPr lang="en-US"/>
        </a:p>
      </dgm:t>
    </dgm:pt>
    <dgm:pt modelId="{59F489B8-F431-49C3-829B-CB8D0441670F}" type="sibTrans" cxnId="{301927E9-9F0E-4C41-830A-A3527EF10FB6}">
      <dgm:prSet/>
      <dgm:spPr/>
      <dgm:t>
        <a:bodyPr/>
        <a:lstStyle/>
        <a:p>
          <a:endParaRPr lang="en-US"/>
        </a:p>
      </dgm:t>
    </dgm:pt>
    <dgm:pt modelId="{0248AE33-8CC1-4501-8E68-85FCA448F661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Endettement</a:t>
          </a:r>
        </a:p>
      </dgm:t>
    </dgm:pt>
    <dgm:pt modelId="{F537B941-4D4A-4EBA-8195-1AED4818F788}" type="parTrans" cxnId="{CA1EA177-E2E9-4C9C-8EED-68E75009909C}">
      <dgm:prSet/>
      <dgm:spPr/>
      <dgm:t>
        <a:bodyPr/>
        <a:lstStyle/>
        <a:p>
          <a:endParaRPr lang="en-US"/>
        </a:p>
      </dgm:t>
    </dgm:pt>
    <dgm:pt modelId="{8F53BA41-890F-42C1-BFAB-DAF30ACF0847}" type="sibTrans" cxnId="{CA1EA177-E2E9-4C9C-8EED-68E75009909C}">
      <dgm:prSet/>
      <dgm:spPr/>
      <dgm:t>
        <a:bodyPr/>
        <a:lstStyle/>
        <a:p>
          <a:endParaRPr lang="en-US"/>
        </a:p>
      </dgm:t>
    </dgm:pt>
    <dgm:pt modelId="{AE561FD9-94DB-4A1B-8430-893633F2F18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Surplus accumulés</a:t>
          </a:r>
        </a:p>
      </dgm:t>
    </dgm:pt>
    <dgm:pt modelId="{20C787F5-B7D5-4EF6-BFB2-36547D308C4E}" type="parTrans" cxnId="{33CC21BD-1AC5-42CD-B480-F28672E28958}">
      <dgm:prSet/>
      <dgm:spPr/>
      <dgm:t>
        <a:bodyPr/>
        <a:lstStyle/>
        <a:p>
          <a:endParaRPr lang="en-US"/>
        </a:p>
      </dgm:t>
    </dgm:pt>
    <dgm:pt modelId="{C170A5A4-3FA5-4AE4-9229-47F94F92D50F}" type="sibTrans" cxnId="{33CC21BD-1AC5-42CD-B480-F28672E28958}">
      <dgm:prSet/>
      <dgm:spPr/>
      <dgm:t>
        <a:bodyPr/>
        <a:lstStyle/>
        <a:p>
          <a:endParaRPr lang="en-US"/>
        </a:p>
      </dgm:t>
    </dgm:pt>
    <dgm:pt modelId="{1FF1C28F-20A7-4FC7-A388-BF53005A9325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Ratios comparatifs</a:t>
          </a:r>
        </a:p>
      </dgm:t>
    </dgm:pt>
    <dgm:pt modelId="{41062F1D-5DED-46E4-B5D1-A7C1039DFF69}" type="parTrans" cxnId="{A1C0520C-0CDC-4EF0-BC74-B9A667964C14}">
      <dgm:prSet/>
      <dgm:spPr/>
      <dgm:t>
        <a:bodyPr/>
        <a:lstStyle/>
        <a:p>
          <a:endParaRPr lang="en-US"/>
        </a:p>
      </dgm:t>
    </dgm:pt>
    <dgm:pt modelId="{82B14B8B-E7AD-4391-B1BE-26AB4ABCB28A}" type="sibTrans" cxnId="{A1C0520C-0CDC-4EF0-BC74-B9A667964C14}">
      <dgm:prSet/>
      <dgm:spPr/>
      <dgm:t>
        <a:bodyPr/>
        <a:lstStyle/>
        <a:p>
          <a:endParaRPr lang="en-US"/>
        </a:p>
      </dgm:t>
    </dgm:pt>
    <dgm:pt modelId="{A8980196-2950-4140-AD34-FB0D39851AD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Discussion et conclusion </a:t>
          </a:r>
        </a:p>
      </dgm:t>
    </dgm:pt>
    <dgm:pt modelId="{65C7CE79-8875-43F0-8AE6-53322B7C71E9}" type="parTrans" cxnId="{F6569E5A-E80D-4A42-AA65-BB45B1228147}">
      <dgm:prSet/>
      <dgm:spPr/>
      <dgm:t>
        <a:bodyPr/>
        <a:lstStyle/>
        <a:p>
          <a:endParaRPr lang="en-US"/>
        </a:p>
      </dgm:t>
    </dgm:pt>
    <dgm:pt modelId="{3583315C-62A0-4798-92F0-37EEE50BB301}" type="sibTrans" cxnId="{F6569E5A-E80D-4A42-AA65-BB45B1228147}">
      <dgm:prSet/>
      <dgm:spPr/>
      <dgm:t>
        <a:bodyPr/>
        <a:lstStyle/>
        <a:p>
          <a:endParaRPr lang="en-US"/>
        </a:p>
      </dgm:t>
    </dgm:pt>
    <dgm:pt modelId="{9AB8D914-E66A-4011-AA4E-5FBE0E0640D7}" type="pres">
      <dgm:prSet presAssocID="{2DC0E872-058D-445F-B556-307DE80F51B0}" presName="root" presStyleCnt="0">
        <dgm:presLayoutVars>
          <dgm:dir/>
          <dgm:resizeHandles val="exact"/>
        </dgm:presLayoutVars>
      </dgm:prSet>
      <dgm:spPr/>
    </dgm:pt>
    <dgm:pt modelId="{F567FBC6-438D-48C6-9B26-C8452F465A76}" type="pres">
      <dgm:prSet presAssocID="{C8085F7F-D732-4B5D-A08C-88D84EA3C0FA}" presName="compNode" presStyleCnt="0"/>
      <dgm:spPr/>
    </dgm:pt>
    <dgm:pt modelId="{9774855F-B2AA-4BAC-AA03-9A6099B0AFA0}" type="pres">
      <dgm:prSet presAssocID="{C8085F7F-D732-4B5D-A08C-88D84EA3C0FA}" presName="iconBgRect" presStyleLbl="bgShp" presStyleIdx="0" presStyleCnt="7"/>
      <dgm:spPr/>
    </dgm:pt>
    <dgm:pt modelId="{D9C0986F-4EED-46F1-9568-EE0C52F788DC}" type="pres">
      <dgm:prSet presAssocID="{C8085F7F-D732-4B5D-A08C-88D84EA3C0FA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aphique en secteurs"/>
        </a:ext>
      </dgm:extLst>
    </dgm:pt>
    <dgm:pt modelId="{EA4066B5-3E22-4963-9E40-62AE29BB442D}" type="pres">
      <dgm:prSet presAssocID="{C8085F7F-D732-4B5D-A08C-88D84EA3C0FA}" presName="spaceRect" presStyleCnt="0"/>
      <dgm:spPr/>
    </dgm:pt>
    <dgm:pt modelId="{8ED4BD34-0CDD-46B8-B948-48E4AC0A2A25}" type="pres">
      <dgm:prSet presAssocID="{C8085F7F-D732-4B5D-A08C-88D84EA3C0FA}" presName="textRect" presStyleLbl="revTx" presStyleIdx="0" presStyleCnt="7">
        <dgm:presLayoutVars>
          <dgm:chMax val="1"/>
          <dgm:chPref val="1"/>
        </dgm:presLayoutVars>
      </dgm:prSet>
      <dgm:spPr/>
    </dgm:pt>
    <dgm:pt modelId="{CB3C8F78-B5AA-4B6B-93DD-1A9F9F5C20DA}" type="pres">
      <dgm:prSet presAssocID="{4FC4C5A8-BF18-4AC4-BD9C-43B387B4E528}" presName="sibTrans" presStyleCnt="0"/>
      <dgm:spPr/>
    </dgm:pt>
    <dgm:pt modelId="{B648B00E-B7D3-494E-9A33-470713639ED9}" type="pres">
      <dgm:prSet presAssocID="{E2585C03-8A48-415D-9562-A67875E328B0}" presName="compNode" presStyleCnt="0"/>
      <dgm:spPr/>
    </dgm:pt>
    <dgm:pt modelId="{8C7C82E4-A950-4821-861F-001E71E16674}" type="pres">
      <dgm:prSet presAssocID="{E2585C03-8A48-415D-9562-A67875E328B0}" presName="iconBgRect" presStyleLbl="bgShp" presStyleIdx="1" presStyleCnt="7"/>
      <dgm:spPr/>
    </dgm:pt>
    <dgm:pt modelId="{EE346E90-0A82-468F-9625-B39D8A4A3012}" type="pres">
      <dgm:prSet presAssocID="{E2585C03-8A48-415D-9562-A67875E328B0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C0E4D1A3-6007-4CC5-9292-E4FFB4BAB486}" type="pres">
      <dgm:prSet presAssocID="{E2585C03-8A48-415D-9562-A67875E328B0}" presName="spaceRect" presStyleCnt="0"/>
      <dgm:spPr/>
    </dgm:pt>
    <dgm:pt modelId="{3D251571-8393-4E07-8D9C-CE16DA1291CE}" type="pres">
      <dgm:prSet presAssocID="{E2585C03-8A48-415D-9562-A67875E328B0}" presName="textRect" presStyleLbl="revTx" presStyleIdx="1" presStyleCnt="7">
        <dgm:presLayoutVars>
          <dgm:chMax val="1"/>
          <dgm:chPref val="1"/>
        </dgm:presLayoutVars>
      </dgm:prSet>
      <dgm:spPr/>
    </dgm:pt>
    <dgm:pt modelId="{6C02A381-AD26-4D36-BDEC-FF6881899EEC}" type="pres">
      <dgm:prSet presAssocID="{BCF7C2CC-E9BC-4F61-B409-EADD8482C98D}" presName="sibTrans" presStyleCnt="0"/>
      <dgm:spPr/>
    </dgm:pt>
    <dgm:pt modelId="{8DA5B0C6-51A7-4533-A274-B2982158670B}" type="pres">
      <dgm:prSet presAssocID="{1DA3FC3F-6683-471E-80A6-D06432D47358}" presName="compNode" presStyleCnt="0"/>
      <dgm:spPr/>
    </dgm:pt>
    <dgm:pt modelId="{072D022F-AE06-4BBC-9165-D7A713D6CC08}" type="pres">
      <dgm:prSet presAssocID="{1DA3FC3F-6683-471E-80A6-D06432D47358}" presName="iconBgRect" presStyleLbl="bgShp" presStyleIdx="2" presStyleCnt="7"/>
      <dgm:spPr/>
    </dgm:pt>
    <dgm:pt modelId="{FA1CA690-70AC-43B4-9992-020950348B0C}" type="pres">
      <dgm:prSet presAssocID="{1DA3FC3F-6683-471E-80A6-D06432D47358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lculator"/>
        </a:ext>
      </dgm:extLst>
    </dgm:pt>
    <dgm:pt modelId="{26F6E55D-CCB5-4228-AD4B-30E9690D7B5B}" type="pres">
      <dgm:prSet presAssocID="{1DA3FC3F-6683-471E-80A6-D06432D47358}" presName="spaceRect" presStyleCnt="0"/>
      <dgm:spPr/>
    </dgm:pt>
    <dgm:pt modelId="{1D197F68-54B3-4DD2-9E3D-AFF48E349A8B}" type="pres">
      <dgm:prSet presAssocID="{1DA3FC3F-6683-471E-80A6-D06432D47358}" presName="textRect" presStyleLbl="revTx" presStyleIdx="2" presStyleCnt="7">
        <dgm:presLayoutVars>
          <dgm:chMax val="1"/>
          <dgm:chPref val="1"/>
        </dgm:presLayoutVars>
      </dgm:prSet>
      <dgm:spPr/>
    </dgm:pt>
    <dgm:pt modelId="{FAA876CD-FBBA-4970-BBCD-2419D7FE6314}" type="pres">
      <dgm:prSet presAssocID="{59F489B8-F431-49C3-829B-CB8D0441670F}" presName="sibTrans" presStyleCnt="0"/>
      <dgm:spPr/>
    </dgm:pt>
    <dgm:pt modelId="{BB6CBB3C-CEB7-4898-9A8E-11A8B0CA19C8}" type="pres">
      <dgm:prSet presAssocID="{0248AE33-8CC1-4501-8E68-85FCA448F661}" presName="compNode" presStyleCnt="0"/>
      <dgm:spPr/>
    </dgm:pt>
    <dgm:pt modelId="{DD0F00C6-4439-4827-9C15-6354BCDDF6FB}" type="pres">
      <dgm:prSet presAssocID="{0248AE33-8CC1-4501-8E68-85FCA448F661}" presName="iconBgRect" presStyleLbl="bgShp" presStyleIdx="3" presStyleCnt="7"/>
      <dgm:spPr/>
    </dgm:pt>
    <dgm:pt modelId="{2631DAC1-B5DB-48E7-958A-31027FE812D0}" type="pres">
      <dgm:prSet presAssocID="{0248AE33-8CC1-4501-8E68-85FCA448F661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eu de signalisation"/>
        </a:ext>
      </dgm:extLst>
    </dgm:pt>
    <dgm:pt modelId="{C14FE2EB-BA75-4FCD-B3C4-6369FFAEFFEB}" type="pres">
      <dgm:prSet presAssocID="{0248AE33-8CC1-4501-8E68-85FCA448F661}" presName="spaceRect" presStyleCnt="0"/>
      <dgm:spPr/>
    </dgm:pt>
    <dgm:pt modelId="{8161603E-C480-4469-9BB7-0084D97C7B57}" type="pres">
      <dgm:prSet presAssocID="{0248AE33-8CC1-4501-8E68-85FCA448F661}" presName="textRect" presStyleLbl="revTx" presStyleIdx="3" presStyleCnt="7">
        <dgm:presLayoutVars>
          <dgm:chMax val="1"/>
          <dgm:chPref val="1"/>
        </dgm:presLayoutVars>
      </dgm:prSet>
      <dgm:spPr/>
    </dgm:pt>
    <dgm:pt modelId="{1E3D021A-4A45-4806-AF5B-2ACCD4C95E25}" type="pres">
      <dgm:prSet presAssocID="{8F53BA41-890F-42C1-BFAB-DAF30ACF0847}" presName="sibTrans" presStyleCnt="0"/>
      <dgm:spPr/>
    </dgm:pt>
    <dgm:pt modelId="{E2D52CAD-9E2C-4A37-8C17-73192272383A}" type="pres">
      <dgm:prSet presAssocID="{AE561FD9-94DB-4A1B-8430-893633F2F187}" presName="compNode" presStyleCnt="0"/>
      <dgm:spPr/>
    </dgm:pt>
    <dgm:pt modelId="{4ABBB9D2-76AC-46E9-B02D-591D2F4A9D94}" type="pres">
      <dgm:prSet presAssocID="{AE561FD9-94DB-4A1B-8430-893633F2F187}" presName="iconBgRect" presStyleLbl="bgShp" presStyleIdx="4" presStyleCnt="7"/>
      <dgm:spPr/>
    </dgm:pt>
    <dgm:pt modelId="{C4973EA8-392D-4809-A87C-86BE21959EEF}" type="pres">
      <dgm:prSet presAssocID="{AE561FD9-94DB-4A1B-8430-893633F2F187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relire"/>
        </a:ext>
      </dgm:extLst>
    </dgm:pt>
    <dgm:pt modelId="{0C3445C2-A383-46F7-BD69-9A9355D7F78D}" type="pres">
      <dgm:prSet presAssocID="{AE561FD9-94DB-4A1B-8430-893633F2F187}" presName="spaceRect" presStyleCnt="0"/>
      <dgm:spPr/>
    </dgm:pt>
    <dgm:pt modelId="{A07AE630-BA66-44C1-86F9-D42EFB9F2A47}" type="pres">
      <dgm:prSet presAssocID="{AE561FD9-94DB-4A1B-8430-893633F2F187}" presName="textRect" presStyleLbl="revTx" presStyleIdx="4" presStyleCnt="7">
        <dgm:presLayoutVars>
          <dgm:chMax val="1"/>
          <dgm:chPref val="1"/>
        </dgm:presLayoutVars>
      </dgm:prSet>
      <dgm:spPr/>
    </dgm:pt>
    <dgm:pt modelId="{DDD00EFA-AE45-43E8-AD99-268F2C74DF9F}" type="pres">
      <dgm:prSet presAssocID="{C170A5A4-3FA5-4AE4-9229-47F94F92D50F}" presName="sibTrans" presStyleCnt="0"/>
      <dgm:spPr/>
    </dgm:pt>
    <dgm:pt modelId="{C69C003E-FDFD-44F7-9F3E-7DC9B527552B}" type="pres">
      <dgm:prSet presAssocID="{1FF1C28F-20A7-4FC7-A388-BF53005A9325}" presName="compNode" presStyleCnt="0"/>
      <dgm:spPr/>
    </dgm:pt>
    <dgm:pt modelId="{365BEF99-9B40-4C9A-9A32-E5468933CC2B}" type="pres">
      <dgm:prSet presAssocID="{1FF1C28F-20A7-4FC7-A388-BF53005A9325}" presName="iconBgRect" presStyleLbl="bgShp" presStyleIdx="5" presStyleCnt="7"/>
      <dgm:spPr/>
    </dgm:pt>
    <dgm:pt modelId="{B6102A9C-50FD-45B4-8C40-0107A7DA0661}" type="pres">
      <dgm:prSet presAssocID="{1FF1C28F-20A7-4FC7-A388-BF53005A9325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B44DBAB8-5798-457C-9F6B-1D1747E76F92}" type="pres">
      <dgm:prSet presAssocID="{1FF1C28F-20A7-4FC7-A388-BF53005A9325}" presName="spaceRect" presStyleCnt="0"/>
      <dgm:spPr/>
    </dgm:pt>
    <dgm:pt modelId="{5E249D33-AC6F-4A21-B967-14AD8947FE77}" type="pres">
      <dgm:prSet presAssocID="{1FF1C28F-20A7-4FC7-A388-BF53005A9325}" presName="textRect" presStyleLbl="revTx" presStyleIdx="5" presStyleCnt="7">
        <dgm:presLayoutVars>
          <dgm:chMax val="1"/>
          <dgm:chPref val="1"/>
        </dgm:presLayoutVars>
      </dgm:prSet>
      <dgm:spPr/>
    </dgm:pt>
    <dgm:pt modelId="{B86B3568-05A7-4DC3-AA3A-F8C5813CD0C3}" type="pres">
      <dgm:prSet presAssocID="{82B14B8B-E7AD-4391-B1BE-26AB4ABCB28A}" presName="sibTrans" presStyleCnt="0"/>
      <dgm:spPr/>
    </dgm:pt>
    <dgm:pt modelId="{2A208E69-092D-4B46-B4F4-F1EDC189D090}" type="pres">
      <dgm:prSet presAssocID="{A8980196-2950-4140-AD34-FB0D39851AD7}" presName="compNode" presStyleCnt="0"/>
      <dgm:spPr/>
    </dgm:pt>
    <dgm:pt modelId="{0933706F-5BAF-405C-A011-D4B899A63DEA}" type="pres">
      <dgm:prSet presAssocID="{A8980196-2950-4140-AD34-FB0D39851AD7}" presName="iconBgRect" presStyleLbl="bgShp" presStyleIdx="6" presStyleCnt="7"/>
      <dgm:spPr/>
    </dgm:pt>
    <dgm:pt modelId="{8ADF47B4-67AC-4C2E-81EA-41C86A22A4C6}" type="pres">
      <dgm:prSet presAssocID="{A8980196-2950-4140-AD34-FB0D39851AD7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0C0A548F-FED6-4CEB-9E48-6A38A38BB2EB}" type="pres">
      <dgm:prSet presAssocID="{A8980196-2950-4140-AD34-FB0D39851AD7}" presName="spaceRect" presStyleCnt="0"/>
      <dgm:spPr/>
    </dgm:pt>
    <dgm:pt modelId="{0E502AC8-FA61-4BA5-A1C8-EFB0B1D85190}" type="pres">
      <dgm:prSet presAssocID="{A8980196-2950-4140-AD34-FB0D39851AD7}" presName="textRect" presStyleLbl="revTx" presStyleIdx="6" presStyleCnt="7">
        <dgm:presLayoutVars>
          <dgm:chMax val="1"/>
          <dgm:chPref val="1"/>
        </dgm:presLayoutVars>
      </dgm:prSet>
      <dgm:spPr/>
    </dgm:pt>
  </dgm:ptLst>
  <dgm:cxnLst>
    <dgm:cxn modelId="{330ABD09-3D4A-4BBC-AC22-09CF07AD0A9C}" type="presOf" srcId="{AE561FD9-94DB-4A1B-8430-893633F2F187}" destId="{A07AE630-BA66-44C1-86F9-D42EFB9F2A47}" srcOrd="0" destOrd="0" presId="urn:microsoft.com/office/officeart/2018/5/layout/IconCircleLabelList"/>
    <dgm:cxn modelId="{A1C0520C-0CDC-4EF0-BC74-B9A667964C14}" srcId="{2DC0E872-058D-445F-B556-307DE80F51B0}" destId="{1FF1C28F-20A7-4FC7-A388-BF53005A9325}" srcOrd="5" destOrd="0" parTransId="{41062F1D-5DED-46E4-B5D1-A7C1039DFF69}" sibTransId="{82B14B8B-E7AD-4391-B1BE-26AB4ABCB28A}"/>
    <dgm:cxn modelId="{6369F735-73B3-4370-9272-D7A1DDA326DB}" type="presOf" srcId="{E2585C03-8A48-415D-9562-A67875E328B0}" destId="{3D251571-8393-4E07-8D9C-CE16DA1291CE}" srcOrd="0" destOrd="0" presId="urn:microsoft.com/office/officeart/2018/5/layout/IconCircleLabelList"/>
    <dgm:cxn modelId="{CA1EA177-E2E9-4C9C-8EED-68E75009909C}" srcId="{2DC0E872-058D-445F-B556-307DE80F51B0}" destId="{0248AE33-8CC1-4501-8E68-85FCA448F661}" srcOrd="3" destOrd="0" parTransId="{F537B941-4D4A-4EBA-8195-1AED4818F788}" sibTransId="{8F53BA41-890F-42C1-BFAB-DAF30ACF0847}"/>
    <dgm:cxn modelId="{F6569E5A-E80D-4A42-AA65-BB45B1228147}" srcId="{2DC0E872-058D-445F-B556-307DE80F51B0}" destId="{A8980196-2950-4140-AD34-FB0D39851AD7}" srcOrd="6" destOrd="0" parTransId="{65C7CE79-8875-43F0-8AE6-53322B7C71E9}" sibTransId="{3583315C-62A0-4798-92F0-37EEE50BB301}"/>
    <dgm:cxn modelId="{2DFE848D-2A57-49D8-999F-E04D5BC658D4}" type="presOf" srcId="{A8980196-2950-4140-AD34-FB0D39851AD7}" destId="{0E502AC8-FA61-4BA5-A1C8-EFB0B1D85190}" srcOrd="0" destOrd="0" presId="urn:microsoft.com/office/officeart/2018/5/layout/IconCircleLabelList"/>
    <dgm:cxn modelId="{66C56F93-BE35-4B59-9303-E1C0331AEBBC}" type="presOf" srcId="{C8085F7F-D732-4B5D-A08C-88D84EA3C0FA}" destId="{8ED4BD34-0CDD-46B8-B948-48E4AC0A2A25}" srcOrd="0" destOrd="0" presId="urn:microsoft.com/office/officeart/2018/5/layout/IconCircleLabelList"/>
    <dgm:cxn modelId="{0E039AA1-38A5-4B2C-BCA3-835DE405F813}" type="presOf" srcId="{2DC0E872-058D-445F-B556-307DE80F51B0}" destId="{9AB8D914-E66A-4011-AA4E-5FBE0E0640D7}" srcOrd="0" destOrd="0" presId="urn:microsoft.com/office/officeart/2018/5/layout/IconCircleLabelList"/>
    <dgm:cxn modelId="{0D891CA7-77E2-47ED-A0A0-0994E7D6A7AF}" srcId="{2DC0E872-058D-445F-B556-307DE80F51B0}" destId="{C8085F7F-D732-4B5D-A08C-88D84EA3C0FA}" srcOrd="0" destOrd="0" parTransId="{4FC8DCB7-8B82-4A87-A283-7FAD76293340}" sibTransId="{4FC4C5A8-BF18-4AC4-BD9C-43B387B4E528}"/>
    <dgm:cxn modelId="{33CC21BD-1AC5-42CD-B480-F28672E28958}" srcId="{2DC0E872-058D-445F-B556-307DE80F51B0}" destId="{AE561FD9-94DB-4A1B-8430-893633F2F187}" srcOrd="4" destOrd="0" parTransId="{20C787F5-B7D5-4EF6-BFB2-36547D308C4E}" sibTransId="{C170A5A4-3FA5-4AE4-9229-47F94F92D50F}"/>
    <dgm:cxn modelId="{0AE63CD2-C1F6-44D5-BFDA-E5C07374130E}" type="presOf" srcId="{0248AE33-8CC1-4501-8E68-85FCA448F661}" destId="{8161603E-C480-4469-9BB7-0084D97C7B57}" srcOrd="0" destOrd="0" presId="urn:microsoft.com/office/officeart/2018/5/layout/IconCircleLabelList"/>
    <dgm:cxn modelId="{FB524ED4-A258-4D4A-A73F-358BCFCB45F2}" type="presOf" srcId="{1FF1C28F-20A7-4FC7-A388-BF53005A9325}" destId="{5E249D33-AC6F-4A21-B967-14AD8947FE77}" srcOrd="0" destOrd="0" presId="urn:microsoft.com/office/officeart/2018/5/layout/IconCircleLabelList"/>
    <dgm:cxn modelId="{F4FCB5DD-5F32-409D-A2AC-C1727E690132}" type="presOf" srcId="{1DA3FC3F-6683-471E-80A6-D06432D47358}" destId="{1D197F68-54B3-4DD2-9E3D-AFF48E349A8B}" srcOrd="0" destOrd="0" presId="urn:microsoft.com/office/officeart/2018/5/layout/IconCircleLabelList"/>
    <dgm:cxn modelId="{C9D2B9E4-D62D-46E8-9DA3-37A24F327A95}" srcId="{2DC0E872-058D-445F-B556-307DE80F51B0}" destId="{E2585C03-8A48-415D-9562-A67875E328B0}" srcOrd="1" destOrd="0" parTransId="{2ADCBDA4-263B-41F0-AE26-8DBFA48AB6CC}" sibTransId="{BCF7C2CC-E9BC-4F61-B409-EADD8482C98D}"/>
    <dgm:cxn modelId="{301927E9-9F0E-4C41-830A-A3527EF10FB6}" srcId="{2DC0E872-058D-445F-B556-307DE80F51B0}" destId="{1DA3FC3F-6683-471E-80A6-D06432D47358}" srcOrd="2" destOrd="0" parTransId="{3AF1ED85-B773-4C7B-B42D-FA3A205D933F}" sibTransId="{59F489B8-F431-49C3-829B-CB8D0441670F}"/>
    <dgm:cxn modelId="{D86E4D32-462E-4EA4-B49E-81E9E333AE88}" type="presParOf" srcId="{9AB8D914-E66A-4011-AA4E-5FBE0E0640D7}" destId="{F567FBC6-438D-48C6-9B26-C8452F465A76}" srcOrd="0" destOrd="0" presId="urn:microsoft.com/office/officeart/2018/5/layout/IconCircleLabelList"/>
    <dgm:cxn modelId="{504EEEC8-9807-4189-8FAE-6061548AF476}" type="presParOf" srcId="{F567FBC6-438D-48C6-9B26-C8452F465A76}" destId="{9774855F-B2AA-4BAC-AA03-9A6099B0AFA0}" srcOrd="0" destOrd="0" presId="urn:microsoft.com/office/officeart/2018/5/layout/IconCircleLabelList"/>
    <dgm:cxn modelId="{167342C4-9B07-476A-9047-280CADF994F3}" type="presParOf" srcId="{F567FBC6-438D-48C6-9B26-C8452F465A76}" destId="{D9C0986F-4EED-46F1-9568-EE0C52F788DC}" srcOrd="1" destOrd="0" presId="urn:microsoft.com/office/officeart/2018/5/layout/IconCircleLabelList"/>
    <dgm:cxn modelId="{A3883EEE-6F1E-4983-B2C4-DF7158A5CE4E}" type="presParOf" srcId="{F567FBC6-438D-48C6-9B26-C8452F465A76}" destId="{EA4066B5-3E22-4963-9E40-62AE29BB442D}" srcOrd="2" destOrd="0" presId="urn:microsoft.com/office/officeart/2018/5/layout/IconCircleLabelList"/>
    <dgm:cxn modelId="{E736B4C0-D3E0-4211-AE36-5C32DCE203B2}" type="presParOf" srcId="{F567FBC6-438D-48C6-9B26-C8452F465A76}" destId="{8ED4BD34-0CDD-46B8-B948-48E4AC0A2A25}" srcOrd="3" destOrd="0" presId="urn:microsoft.com/office/officeart/2018/5/layout/IconCircleLabelList"/>
    <dgm:cxn modelId="{B57E27D2-5E7B-4CFB-ACE7-F4DD10ED1E5E}" type="presParOf" srcId="{9AB8D914-E66A-4011-AA4E-5FBE0E0640D7}" destId="{CB3C8F78-B5AA-4B6B-93DD-1A9F9F5C20DA}" srcOrd="1" destOrd="0" presId="urn:microsoft.com/office/officeart/2018/5/layout/IconCircleLabelList"/>
    <dgm:cxn modelId="{641263ED-4B42-49CA-B0CA-7831E93B9D9D}" type="presParOf" srcId="{9AB8D914-E66A-4011-AA4E-5FBE0E0640D7}" destId="{B648B00E-B7D3-494E-9A33-470713639ED9}" srcOrd="2" destOrd="0" presId="urn:microsoft.com/office/officeart/2018/5/layout/IconCircleLabelList"/>
    <dgm:cxn modelId="{D0F15F6B-C18F-4F3B-90B6-2164D8FD005A}" type="presParOf" srcId="{B648B00E-B7D3-494E-9A33-470713639ED9}" destId="{8C7C82E4-A950-4821-861F-001E71E16674}" srcOrd="0" destOrd="0" presId="urn:microsoft.com/office/officeart/2018/5/layout/IconCircleLabelList"/>
    <dgm:cxn modelId="{81C92903-53C0-473B-82DF-C6C1B7A4B5C3}" type="presParOf" srcId="{B648B00E-B7D3-494E-9A33-470713639ED9}" destId="{EE346E90-0A82-468F-9625-B39D8A4A3012}" srcOrd="1" destOrd="0" presId="urn:microsoft.com/office/officeart/2018/5/layout/IconCircleLabelList"/>
    <dgm:cxn modelId="{A68CAE1A-E0F6-46C8-BA95-805BBA0099C1}" type="presParOf" srcId="{B648B00E-B7D3-494E-9A33-470713639ED9}" destId="{C0E4D1A3-6007-4CC5-9292-E4FFB4BAB486}" srcOrd="2" destOrd="0" presId="urn:microsoft.com/office/officeart/2018/5/layout/IconCircleLabelList"/>
    <dgm:cxn modelId="{B5C0716B-698F-44EB-95E3-0D0926D692B6}" type="presParOf" srcId="{B648B00E-B7D3-494E-9A33-470713639ED9}" destId="{3D251571-8393-4E07-8D9C-CE16DA1291CE}" srcOrd="3" destOrd="0" presId="urn:microsoft.com/office/officeart/2018/5/layout/IconCircleLabelList"/>
    <dgm:cxn modelId="{00E576D8-22FA-4CC4-9DB1-DE50B49027F2}" type="presParOf" srcId="{9AB8D914-E66A-4011-AA4E-5FBE0E0640D7}" destId="{6C02A381-AD26-4D36-BDEC-FF6881899EEC}" srcOrd="3" destOrd="0" presId="urn:microsoft.com/office/officeart/2018/5/layout/IconCircleLabelList"/>
    <dgm:cxn modelId="{31CAE28F-8357-4FF9-92FE-D46DB3ADFB35}" type="presParOf" srcId="{9AB8D914-E66A-4011-AA4E-5FBE0E0640D7}" destId="{8DA5B0C6-51A7-4533-A274-B2982158670B}" srcOrd="4" destOrd="0" presId="urn:microsoft.com/office/officeart/2018/5/layout/IconCircleLabelList"/>
    <dgm:cxn modelId="{A0F47ECD-1C9A-4686-A9AB-1D58E95197F6}" type="presParOf" srcId="{8DA5B0C6-51A7-4533-A274-B2982158670B}" destId="{072D022F-AE06-4BBC-9165-D7A713D6CC08}" srcOrd="0" destOrd="0" presId="urn:microsoft.com/office/officeart/2018/5/layout/IconCircleLabelList"/>
    <dgm:cxn modelId="{0944D93F-B38D-4755-B02E-F93C5F78614D}" type="presParOf" srcId="{8DA5B0C6-51A7-4533-A274-B2982158670B}" destId="{FA1CA690-70AC-43B4-9992-020950348B0C}" srcOrd="1" destOrd="0" presId="urn:microsoft.com/office/officeart/2018/5/layout/IconCircleLabelList"/>
    <dgm:cxn modelId="{A648830D-8806-42BB-9C35-50D23AB0F43A}" type="presParOf" srcId="{8DA5B0C6-51A7-4533-A274-B2982158670B}" destId="{26F6E55D-CCB5-4228-AD4B-30E9690D7B5B}" srcOrd="2" destOrd="0" presId="urn:microsoft.com/office/officeart/2018/5/layout/IconCircleLabelList"/>
    <dgm:cxn modelId="{C83741D5-0DBE-4E2B-9750-65B8B6001CD7}" type="presParOf" srcId="{8DA5B0C6-51A7-4533-A274-B2982158670B}" destId="{1D197F68-54B3-4DD2-9E3D-AFF48E349A8B}" srcOrd="3" destOrd="0" presId="urn:microsoft.com/office/officeart/2018/5/layout/IconCircleLabelList"/>
    <dgm:cxn modelId="{E26F9CBA-3EDA-46D8-BA89-183A72B30473}" type="presParOf" srcId="{9AB8D914-E66A-4011-AA4E-5FBE0E0640D7}" destId="{FAA876CD-FBBA-4970-BBCD-2419D7FE6314}" srcOrd="5" destOrd="0" presId="urn:microsoft.com/office/officeart/2018/5/layout/IconCircleLabelList"/>
    <dgm:cxn modelId="{8BFE6A7B-9B02-4C6F-A998-161C0E77E966}" type="presParOf" srcId="{9AB8D914-E66A-4011-AA4E-5FBE0E0640D7}" destId="{BB6CBB3C-CEB7-4898-9A8E-11A8B0CA19C8}" srcOrd="6" destOrd="0" presId="urn:microsoft.com/office/officeart/2018/5/layout/IconCircleLabelList"/>
    <dgm:cxn modelId="{8E5CD9CC-9F01-49DE-939B-66940F9B2416}" type="presParOf" srcId="{BB6CBB3C-CEB7-4898-9A8E-11A8B0CA19C8}" destId="{DD0F00C6-4439-4827-9C15-6354BCDDF6FB}" srcOrd="0" destOrd="0" presId="urn:microsoft.com/office/officeart/2018/5/layout/IconCircleLabelList"/>
    <dgm:cxn modelId="{FA6AA288-34B2-467C-91A3-645E72F21F8B}" type="presParOf" srcId="{BB6CBB3C-CEB7-4898-9A8E-11A8B0CA19C8}" destId="{2631DAC1-B5DB-48E7-958A-31027FE812D0}" srcOrd="1" destOrd="0" presId="urn:microsoft.com/office/officeart/2018/5/layout/IconCircleLabelList"/>
    <dgm:cxn modelId="{6A9A6E1C-A71D-477A-B0AF-6AF89ABDA672}" type="presParOf" srcId="{BB6CBB3C-CEB7-4898-9A8E-11A8B0CA19C8}" destId="{C14FE2EB-BA75-4FCD-B3C4-6369FFAEFFEB}" srcOrd="2" destOrd="0" presId="urn:microsoft.com/office/officeart/2018/5/layout/IconCircleLabelList"/>
    <dgm:cxn modelId="{E3F2BFDA-2FA2-475F-9BDD-4C7C6B082E3C}" type="presParOf" srcId="{BB6CBB3C-CEB7-4898-9A8E-11A8B0CA19C8}" destId="{8161603E-C480-4469-9BB7-0084D97C7B57}" srcOrd="3" destOrd="0" presId="urn:microsoft.com/office/officeart/2018/5/layout/IconCircleLabelList"/>
    <dgm:cxn modelId="{A6E41D14-2C77-44B5-A38B-BE9C0B601C8B}" type="presParOf" srcId="{9AB8D914-E66A-4011-AA4E-5FBE0E0640D7}" destId="{1E3D021A-4A45-4806-AF5B-2ACCD4C95E25}" srcOrd="7" destOrd="0" presId="urn:microsoft.com/office/officeart/2018/5/layout/IconCircleLabelList"/>
    <dgm:cxn modelId="{AB01EA1C-C9E9-452B-AC5D-EC9D9288E512}" type="presParOf" srcId="{9AB8D914-E66A-4011-AA4E-5FBE0E0640D7}" destId="{E2D52CAD-9E2C-4A37-8C17-73192272383A}" srcOrd="8" destOrd="0" presId="urn:microsoft.com/office/officeart/2018/5/layout/IconCircleLabelList"/>
    <dgm:cxn modelId="{47ADD761-EB6A-48DF-AF49-D8B90EEB54A7}" type="presParOf" srcId="{E2D52CAD-9E2C-4A37-8C17-73192272383A}" destId="{4ABBB9D2-76AC-46E9-B02D-591D2F4A9D94}" srcOrd="0" destOrd="0" presId="urn:microsoft.com/office/officeart/2018/5/layout/IconCircleLabelList"/>
    <dgm:cxn modelId="{E4146969-9EFB-41DA-9844-BC91E6D3E982}" type="presParOf" srcId="{E2D52CAD-9E2C-4A37-8C17-73192272383A}" destId="{C4973EA8-392D-4809-A87C-86BE21959EEF}" srcOrd="1" destOrd="0" presId="urn:microsoft.com/office/officeart/2018/5/layout/IconCircleLabelList"/>
    <dgm:cxn modelId="{603C449A-6667-4899-B593-F15B2E475D6B}" type="presParOf" srcId="{E2D52CAD-9E2C-4A37-8C17-73192272383A}" destId="{0C3445C2-A383-46F7-BD69-9A9355D7F78D}" srcOrd="2" destOrd="0" presId="urn:microsoft.com/office/officeart/2018/5/layout/IconCircleLabelList"/>
    <dgm:cxn modelId="{67A24E9A-4345-4749-A5BD-C77D65388F00}" type="presParOf" srcId="{E2D52CAD-9E2C-4A37-8C17-73192272383A}" destId="{A07AE630-BA66-44C1-86F9-D42EFB9F2A47}" srcOrd="3" destOrd="0" presId="urn:microsoft.com/office/officeart/2018/5/layout/IconCircleLabelList"/>
    <dgm:cxn modelId="{49297942-2712-48D5-AA88-F317254FB001}" type="presParOf" srcId="{9AB8D914-E66A-4011-AA4E-5FBE0E0640D7}" destId="{DDD00EFA-AE45-43E8-AD99-268F2C74DF9F}" srcOrd="9" destOrd="0" presId="urn:microsoft.com/office/officeart/2018/5/layout/IconCircleLabelList"/>
    <dgm:cxn modelId="{464F5B59-1C18-4430-AB5C-3F1C70CC53E0}" type="presParOf" srcId="{9AB8D914-E66A-4011-AA4E-5FBE0E0640D7}" destId="{C69C003E-FDFD-44F7-9F3E-7DC9B527552B}" srcOrd="10" destOrd="0" presId="urn:microsoft.com/office/officeart/2018/5/layout/IconCircleLabelList"/>
    <dgm:cxn modelId="{76CCCD12-D50A-4DF3-95CE-349E3F71EC3F}" type="presParOf" srcId="{C69C003E-FDFD-44F7-9F3E-7DC9B527552B}" destId="{365BEF99-9B40-4C9A-9A32-E5468933CC2B}" srcOrd="0" destOrd="0" presId="urn:microsoft.com/office/officeart/2018/5/layout/IconCircleLabelList"/>
    <dgm:cxn modelId="{4CC13B34-169B-42B8-A612-DD0CE1F38364}" type="presParOf" srcId="{C69C003E-FDFD-44F7-9F3E-7DC9B527552B}" destId="{B6102A9C-50FD-45B4-8C40-0107A7DA0661}" srcOrd="1" destOrd="0" presId="urn:microsoft.com/office/officeart/2018/5/layout/IconCircleLabelList"/>
    <dgm:cxn modelId="{A0D0FC83-9DC3-4AC6-94DD-7E245F95689C}" type="presParOf" srcId="{C69C003E-FDFD-44F7-9F3E-7DC9B527552B}" destId="{B44DBAB8-5798-457C-9F6B-1D1747E76F92}" srcOrd="2" destOrd="0" presId="urn:microsoft.com/office/officeart/2018/5/layout/IconCircleLabelList"/>
    <dgm:cxn modelId="{A411815A-0022-4750-9ECA-3A56689228F3}" type="presParOf" srcId="{C69C003E-FDFD-44F7-9F3E-7DC9B527552B}" destId="{5E249D33-AC6F-4A21-B967-14AD8947FE77}" srcOrd="3" destOrd="0" presId="urn:microsoft.com/office/officeart/2018/5/layout/IconCircleLabelList"/>
    <dgm:cxn modelId="{A22D5760-D646-47D7-8ABA-C5787CC310CD}" type="presParOf" srcId="{9AB8D914-E66A-4011-AA4E-5FBE0E0640D7}" destId="{B86B3568-05A7-4DC3-AA3A-F8C5813CD0C3}" srcOrd="11" destOrd="0" presId="urn:microsoft.com/office/officeart/2018/5/layout/IconCircleLabelList"/>
    <dgm:cxn modelId="{C7891440-1259-4823-9FFD-D6B9FA4A7895}" type="presParOf" srcId="{9AB8D914-E66A-4011-AA4E-5FBE0E0640D7}" destId="{2A208E69-092D-4B46-B4F4-F1EDC189D090}" srcOrd="12" destOrd="0" presId="urn:microsoft.com/office/officeart/2018/5/layout/IconCircleLabelList"/>
    <dgm:cxn modelId="{71E5705F-EDAF-4B36-9BBB-9BEECAB245D7}" type="presParOf" srcId="{2A208E69-092D-4B46-B4F4-F1EDC189D090}" destId="{0933706F-5BAF-405C-A011-D4B899A63DEA}" srcOrd="0" destOrd="0" presId="urn:microsoft.com/office/officeart/2018/5/layout/IconCircleLabelList"/>
    <dgm:cxn modelId="{0BD502E4-0B80-48DF-8713-083DED9B5CDA}" type="presParOf" srcId="{2A208E69-092D-4B46-B4F4-F1EDC189D090}" destId="{8ADF47B4-67AC-4C2E-81EA-41C86A22A4C6}" srcOrd="1" destOrd="0" presId="urn:microsoft.com/office/officeart/2018/5/layout/IconCircleLabelList"/>
    <dgm:cxn modelId="{C45B9F0B-4833-48C7-984A-B7A255538B84}" type="presParOf" srcId="{2A208E69-092D-4B46-B4F4-F1EDC189D090}" destId="{0C0A548F-FED6-4CEB-9E48-6A38A38BB2EB}" srcOrd="2" destOrd="0" presId="urn:microsoft.com/office/officeart/2018/5/layout/IconCircleLabelList"/>
    <dgm:cxn modelId="{C3B3AA7E-F709-4B0A-9329-95CB18DC37BB}" type="presParOf" srcId="{2A208E69-092D-4B46-B4F4-F1EDC189D090}" destId="{0E502AC8-FA61-4BA5-A1C8-EFB0B1D85190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76EF6B-2951-42B2-91BD-FA6DA510335F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175CBBBF-8688-482A-8647-47E7F4048A40}">
      <dgm:prSet custT="1"/>
      <dgm:spPr/>
      <dgm:t>
        <a:bodyPr/>
        <a:lstStyle/>
        <a:p>
          <a:r>
            <a:rPr lang="en-US" sz="1400"/>
            <a:t>Taux actuel à 0,59 $ = 0 $</a:t>
          </a:r>
        </a:p>
        <a:p>
          <a:r>
            <a:rPr lang="en-US" sz="1400"/>
            <a:t>Taux à 0,595 $ = 5 050 $ de plus</a:t>
          </a:r>
        </a:p>
        <a:p>
          <a:r>
            <a:rPr lang="en-US" sz="1400"/>
            <a:t>Taux à 0,60 $ = 10 100 $ de plus</a:t>
          </a:r>
        </a:p>
        <a:p>
          <a:r>
            <a:rPr lang="en-US" sz="1400"/>
            <a:t>Taux à 0, 61 $ = 20 200 $ de plus</a:t>
          </a:r>
        </a:p>
        <a:p>
          <a:r>
            <a:rPr lang="en-US" sz="1400"/>
            <a:t>Taux à 0,62 $  = 30 300 $ de plus</a:t>
          </a:r>
        </a:p>
        <a:p>
          <a:r>
            <a:rPr lang="en-US" sz="1400"/>
            <a:t>Actuellement, une affectation de             38 000 $ à même le surplus accumulé est prévue si pas d’augmentation du taux general.</a:t>
          </a:r>
          <a:endParaRPr lang="en-US" sz="1400" dirty="0"/>
        </a:p>
      </dgm:t>
    </dgm:pt>
    <dgm:pt modelId="{5D4CA121-5165-45A1-A8B1-E177ED574F9D}" type="parTrans" cxnId="{C8AA8AEF-FACC-494A-8352-F1B2EB2FA080}">
      <dgm:prSet/>
      <dgm:spPr/>
      <dgm:t>
        <a:bodyPr/>
        <a:lstStyle/>
        <a:p>
          <a:endParaRPr lang="en-US"/>
        </a:p>
      </dgm:t>
    </dgm:pt>
    <dgm:pt modelId="{7ED1F8D8-CF05-4813-BCB5-2C9B2639008E}" type="sibTrans" cxnId="{C8AA8AEF-FACC-494A-8352-F1B2EB2FA080}">
      <dgm:prSet/>
      <dgm:spPr/>
      <dgm:t>
        <a:bodyPr/>
        <a:lstStyle/>
        <a:p>
          <a:endParaRPr lang="en-US"/>
        </a:p>
      </dgm:t>
    </dgm:pt>
    <dgm:pt modelId="{60ACBDA9-3699-4F68-B13B-E3B24AB52980}">
      <dgm:prSet custT="1"/>
      <dgm:spPr/>
      <dgm:t>
        <a:bodyPr/>
        <a:lstStyle/>
        <a:p>
          <a:r>
            <a:rPr lang="fr-FR" sz="1400" b="1" i="1" dirty="0"/>
            <a:t>Budget équilibré à        </a:t>
          </a:r>
        </a:p>
        <a:p>
          <a:r>
            <a:rPr lang="fr-FR" sz="1400" b="1" i="1" dirty="0"/>
            <a:t> 1 297 287 $ comparativement à </a:t>
          </a:r>
        </a:p>
        <a:p>
          <a:r>
            <a:rPr lang="fr-FR" sz="1400" b="1" i="1" dirty="0"/>
            <a:t>1 245 271 $ </a:t>
          </a:r>
        </a:p>
        <a:p>
          <a:r>
            <a:rPr lang="fr-FR" sz="1400" b="1" i="1" dirty="0"/>
            <a:t>donc hausse de 52 016 $ </a:t>
          </a:r>
        </a:p>
        <a:p>
          <a:r>
            <a:rPr lang="fr-FR" sz="1400" b="1" i="1" dirty="0"/>
            <a:t>(hausse de 4 %)</a:t>
          </a:r>
        </a:p>
      </dgm:t>
    </dgm:pt>
    <dgm:pt modelId="{42946479-20CE-4253-AD51-938E7196B146}" type="parTrans" cxnId="{32BA6419-47C5-49EB-BBF8-692F79927C74}">
      <dgm:prSet/>
      <dgm:spPr/>
      <dgm:t>
        <a:bodyPr/>
        <a:lstStyle/>
        <a:p>
          <a:endParaRPr lang="en-US"/>
        </a:p>
      </dgm:t>
    </dgm:pt>
    <dgm:pt modelId="{F66959BC-9B80-44E5-8369-4BC06CB7C70D}" type="sibTrans" cxnId="{32BA6419-47C5-49EB-BBF8-692F79927C74}">
      <dgm:prSet/>
      <dgm:spPr/>
      <dgm:t>
        <a:bodyPr/>
        <a:lstStyle/>
        <a:p>
          <a:endParaRPr lang="en-US"/>
        </a:p>
      </dgm:t>
    </dgm:pt>
    <dgm:pt modelId="{C94A85D9-76FF-4F32-9087-CD15B7621EE4}">
      <dgm:prSet custT="1"/>
      <dgm:spPr/>
      <dgm:t>
        <a:bodyPr/>
        <a:lstStyle/>
        <a:p>
          <a:r>
            <a:rPr lang="fr-FR" sz="1400" b="1"/>
            <a:t>Taux de base de la taxe foncière à 0,59 $ / 100 $ d’évaluation (identique à l’an passé). Le scénario de budget présenté est basé sur l’hypothèse qu’il n’y a pas de modifications des taux de taxation. Seule la taxe pour la police  passe de 0,0465 $/100$ à 0,0487$/100 $ d’évaluation (+ 4 500 $)</a:t>
          </a:r>
        </a:p>
        <a:p>
          <a:endParaRPr lang="en-US" sz="1200" dirty="0"/>
        </a:p>
      </dgm:t>
    </dgm:pt>
    <dgm:pt modelId="{04564499-DD2D-4C07-845F-457792EF9231}" type="parTrans" cxnId="{689EA5EB-C31F-49A6-B227-3A586A068B56}">
      <dgm:prSet/>
      <dgm:spPr/>
      <dgm:t>
        <a:bodyPr/>
        <a:lstStyle/>
        <a:p>
          <a:endParaRPr lang="en-US"/>
        </a:p>
      </dgm:t>
    </dgm:pt>
    <dgm:pt modelId="{C4E24195-B1B3-4517-80D9-AF79C8E49CB3}" type="sibTrans" cxnId="{689EA5EB-C31F-49A6-B227-3A586A068B56}">
      <dgm:prSet/>
      <dgm:spPr/>
      <dgm:t>
        <a:bodyPr/>
        <a:lstStyle/>
        <a:p>
          <a:endParaRPr lang="en-US"/>
        </a:p>
      </dgm:t>
    </dgm:pt>
    <dgm:pt modelId="{514E3273-5F5B-4F82-A9A2-E83995F054DF}" type="pres">
      <dgm:prSet presAssocID="{B276EF6B-2951-42B2-91BD-FA6DA510335F}" presName="Name0" presStyleCnt="0">
        <dgm:presLayoutVars>
          <dgm:dir/>
          <dgm:resizeHandles val="exact"/>
        </dgm:presLayoutVars>
      </dgm:prSet>
      <dgm:spPr/>
    </dgm:pt>
    <dgm:pt modelId="{ABAA7EE3-7FC9-4DA7-8B94-823DAA18338B}" type="pres">
      <dgm:prSet presAssocID="{175CBBBF-8688-482A-8647-47E7F4048A40}" presName="node" presStyleLbl="node1" presStyleIdx="0" presStyleCnt="3" custScaleX="118671" custScaleY="133444">
        <dgm:presLayoutVars>
          <dgm:bulletEnabled val="1"/>
        </dgm:presLayoutVars>
      </dgm:prSet>
      <dgm:spPr/>
    </dgm:pt>
    <dgm:pt modelId="{8B425596-1C0B-4281-A05D-9867E39A7FFC}" type="pres">
      <dgm:prSet presAssocID="{7ED1F8D8-CF05-4813-BCB5-2C9B2639008E}" presName="sibTrans" presStyleLbl="sibTrans1D1" presStyleIdx="0" presStyleCnt="2"/>
      <dgm:spPr/>
    </dgm:pt>
    <dgm:pt modelId="{79E2281B-900F-4760-838C-1C94650ECA20}" type="pres">
      <dgm:prSet presAssocID="{7ED1F8D8-CF05-4813-BCB5-2C9B2639008E}" presName="connectorText" presStyleLbl="sibTrans1D1" presStyleIdx="0" presStyleCnt="2"/>
      <dgm:spPr/>
    </dgm:pt>
    <dgm:pt modelId="{70970C30-4D10-4ED1-BD53-6A59E2F5B0D5}" type="pres">
      <dgm:prSet presAssocID="{60ACBDA9-3699-4F68-B13B-E3B24AB52980}" presName="node" presStyleLbl="node1" presStyleIdx="1" presStyleCnt="3">
        <dgm:presLayoutVars>
          <dgm:bulletEnabled val="1"/>
        </dgm:presLayoutVars>
      </dgm:prSet>
      <dgm:spPr/>
    </dgm:pt>
    <dgm:pt modelId="{0C1B85B1-D558-47F3-8CBE-A792E4E4CB96}" type="pres">
      <dgm:prSet presAssocID="{F66959BC-9B80-44E5-8369-4BC06CB7C70D}" presName="sibTrans" presStyleLbl="sibTrans1D1" presStyleIdx="1" presStyleCnt="2"/>
      <dgm:spPr/>
    </dgm:pt>
    <dgm:pt modelId="{3235A846-1984-4B0C-9DBF-94E874FC12B2}" type="pres">
      <dgm:prSet presAssocID="{F66959BC-9B80-44E5-8369-4BC06CB7C70D}" presName="connectorText" presStyleLbl="sibTrans1D1" presStyleIdx="1" presStyleCnt="2"/>
      <dgm:spPr/>
    </dgm:pt>
    <dgm:pt modelId="{561E9BBB-AA3A-4669-BC03-0DCE41A286B0}" type="pres">
      <dgm:prSet presAssocID="{C94A85D9-76FF-4F32-9087-CD15B7621EE4}" presName="node" presStyleLbl="node1" presStyleIdx="2" presStyleCnt="3" custScaleX="135218">
        <dgm:presLayoutVars>
          <dgm:bulletEnabled val="1"/>
        </dgm:presLayoutVars>
      </dgm:prSet>
      <dgm:spPr/>
    </dgm:pt>
  </dgm:ptLst>
  <dgm:cxnLst>
    <dgm:cxn modelId="{32BA6419-47C5-49EB-BBF8-692F79927C74}" srcId="{B276EF6B-2951-42B2-91BD-FA6DA510335F}" destId="{60ACBDA9-3699-4F68-B13B-E3B24AB52980}" srcOrd="1" destOrd="0" parTransId="{42946479-20CE-4253-AD51-938E7196B146}" sibTransId="{F66959BC-9B80-44E5-8369-4BC06CB7C70D}"/>
    <dgm:cxn modelId="{19AF3E2C-F6C8-48B3-8E29-C5686FA7134A}" type="presOf" srcId="{60ACBDA9-3699-4F68-B13B-E3B24AB52980}" destId="{70970C30-4D10-4ED1-BD53-6A59E2F5B0D5}" srcOrd="0" destOrd="0" presId="urn:microsoft.com/office/officeart/2016/7/layout/RepeatingBendingProcessNew"/>
    <dgm:cxn modelId="{4B570439-FCBC-4CAA-A381-A5B915F31432}" type="presOf" srcId="{B276EF6B-2951-42B2-91BD-FA6DA510335F}" destId="{514E3273-5F5B-4F82-A9A2-E83995F054DF}" srcOrd="0" destOrd="0" presId="urn:microsoft.com/office/officeart/2016/7/layout/RepeatingBendingProcessNew"/>
    <dgm:cxn modelId="{8E027663-A077-4A58-BCD6-BB2E46D481FC}" type="presOf" srcId="{7ED1F8D8-CF05-4813-BCB5-2C9B2639008E}" destId="{8B425596-1C0B-4281-A05D-9867E39A7FFC}" srcOrd="0" destOrd="0" presId="urn:microsoft.com/office/officeart/2016/7/layout/RepeatingBendingProcessNew"/>
    <dgm:cxn modelId="{D6763E50-84BB-47CE-A7FF-A80C2A40FB1A}" type="presOf" srcId="{7ED1F8D8-CF05-4813-BCB5-2C9B2639008E}" destId="{79E2281B-900F-4760-838C-1C94650ECA20}" srcOrd="1" destOrd="0" presId="urn:microsoft.com/office/officeart/2016/7/layout/RepeatingBendingProcessNew"/>
    <dgm:cxn modelId="{7E267672-C006-46B8-B6C4-0D8F04C6563B}" type="presOf" srcId="{C94A85D9-76FF-4F32-9087-CD15B7621EE4}" destId="{561E9BBB-AA3A-4669-BC03-0DCE41A286B0}" srcOrd="0" destOrd="0" presId="urn:microsoft.com/office/officeart/2016/7/layout/RepeatingBendingProcessNew"/>
    <dgm:cxn modelId="{AAFA3E7E-55FD-4F38-973B-9847B37EDE98}" type="presOf" srcId="{175CBBBF-8688-482A-8647-47E7F4048A40}" destId="{ABAA7EE3-7FC9-4DA7-8B94-823DAA18338B}" srcOrd="0" destOrd="0" presId="urn:microsoft.com/office/officeart/2016/7/layout/RepeatingBendingProcessNew"/>
    <dgm:cxn modelId="{56E22CAC-C0D0-4F24-A6E0-A886577F0FD0}" type="presOf" srcId="{F66959BC-9B80-44E5-8369-4BC06CB7C70D}" destId="{3235A846-1984-4B0C-9DBF-94E874FC12B2}" srcOrd="1" destOrd="0" presId="urn:microsoft.com/office/officeart/2016/7/layout/RepeatingBendingProcessNew"/>
    <dgm:cxn modelId="{2E3D04BF-E896-4498-B7C0-87DFBC412E6A}" type="presOf" srcId="{F66959BC-9B80-44E5-8369-4BC06CB7C70D}" destId="{0C1B85B1-D558-47F3-8CBE-A792E4E4CB96}" srcOrd="0" destOrd="0" presId="urn:microsoft.com/office/officeart/2016/7/layout/RepeatingBendingProcessNew"/>
    <dgm:cxn modelId="{689EA5EB-C31F-49A6-B227-3A586A068B56}" srcId="{B276EF6B-2951-42B2-91BD-FA6DA510335F}" destId="{C94A85D9-76FF-4F32-9087-CD15B7621EE4}" srcOrd="2" destOrd="0" parTransId="{04564499-DD2D-4C07-845F-457792EF9231}" sibTransId="{C4E24195-B1B3-4517-80D9-AF79C8E49CB3}"/>
    <dgm:cxn modelId="{C8AA8AEF-FACC-494A-8352-F1B2EB2FA080}" srcId="{B276EF6B-2951-42B2-91BD-FA6DA510335F}" destId="{175CBBBF-8688-482A-8647-47E7F4048A40}" srcOrd="0" destOrd="0" parTransId="{5D4CA121-5165-45A1-A8B1-E177ED574F9D}" sibTransId="{7ED1F8D8-CF05-4813-BCB5-2C9B2639008E}"/>
    <dgm:cxn modelId="{1D5EB35A-EB4A-4296-9752-6A371E650F67}" type="presParOf" srcId="{514E3273-5F5B-4F82-A9A2-E83995F054DF}" destId="{ABAA7EE3-7FC9-4DA7-8B94-823DAA18338B}" srcOrd="0" destOrd="0" presId="urn:microsoft.com/office/officeart/2016/7/layout/RepeatingBendingProcessNew"/>
    <dgm:cxn modelId="{E8F67DEF-A3CA-4857-8BC6-D42E5E3812DC}" type="presParOf" srcId="{514E3273-5F5B-4F82-A9A2-E83995F054DF}" destId="{8B425596-1C0B-4281-A05D-9867E39A7FFC}" srcOrd="1" destOrd="0" presId="urn:microsoft.com/office/officeart/2016/7/layout/RepeatingBendingProcessNew"/>
    <dgm:cxn modelId="{C57202CE-58B5-465B-953C-D2A26D54838C}" type="presParOf" srcId="{8B425596-1C0B-4281-A05D-9867E39A7FFC}" destId="{79E2281B-900F-4760-838C-1C94650ECA20}" srcOrd="0" destOrd="0" presId="urn:microsoft.com/office/officeart/2016/7/layout/RepeatingBendingProcessNew"/>
    <dgm:cxn modelId="{9658FE19-B44D-42C7-BD02-9FD5A7D23ACD}" type="presParOf" srcId="{514E3273-5F5B-4F82-A9A2-E83995F054DF}" destId="{70970C30-4D10-4ED1-BD53-6A59E2F5B0D5}" srcOrd="2" destOrd="0" presId="urn:microsoft.com/office/officeart/2016/7/layout/RepeatingBendingProcessNew"/>
    <dgm:cxn modelId="{24AD153E-B4C4-4332-BE69-9094AE087C46}" type="presParOf" srcId="{514E3273-5F5B-4F82-A9A2-E83995F054DF}" destId="{0C1B85B1-D558-47F3-8CBE-A792E4E4CB96}" srcOrd="3" destOrd="0" presId="urn:microsoft.com/office/officeart/2016/7/layout/RepeatingBendingProcessNew"/>
    <dgm:cxn modelId="{0373BD4E-3B9E-4DCE-A267-8889B7A588F9}" type="presParOf" srcId="{0C1B85B1-D558-47F3-8CBE-A792E4E4CB96}" destId="{3235A846-1984-4B0C-9DBF-94E874FC12B2}" srcOrd="0" destOrd="0" presId="urn:microsoft.com/office/officeart/2016/7/layout/RepeatingBendingProcessNew"/>
    <dgm:cxn modelId="{BEE88F73-ED65-4963-9F8E-D1028B7C0C3C}" type="presParOf" srcId="{514E3273-5F5B-4F82-A9A2-E83995F054DF}" destId="{561E9BBB-AA3A-4669-BC03-0DCE41A286B0}" srcOrd="4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22E1888-E06A-4652-ABBC-3D4AFF467521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coloredtext_accent0_3" csCatId="mainScheme" phldr="1"/>
      <dgm:spPr/>
      <dgm:t>
        <a:bodyPr/>
        <a:lstStyle/>
        <a:p>
          <a:endParaRPr lang="en-US"/>
        </a:p>
      </dgm:t>
    </dgm:pt>
    <dgm:pt modelId="{B63414BE-0EDD-4BC3-BD12-06EEB4F83B48}">
      <dgm:prSet custT="1"/>
      <dgm:spPr/>
      <dgm:t>
        <a:bodyPr/>
        <a:lstStyle/>
        <a:p>
          <a:pPr algn="just">
            <a:lnSpc>
              <a:spcPct val="100000"/>
            </a:lnSpc>
          </a:pPr>
          <a:r>
            <a:rPr lang="fr-FR" sz="1200" b="1" i="1" dirty="0"/>
            <a:t>Nouveau dépôt de rôle (impact global de 5 000 $ de plus). Le rôle imposable passe de 104 842 500 $ à 105 677 800 $, soit une augmentation globale net de 835 300 $. La population passe de 638 à 674 et ce décret date du 1</a:t>
          </a:r>
          <a:r>
            <a:rPr lang="fr-FR" sz="1200" b="1" i="1" baseline="30000" dirty="0"/>
            <a:t>er</a:t>
          </a:r>
          <a:r>
            <a:rPr lang="fr-FR" sz="1200" b="1" i="1" dirty="0"/>
            <a:t> juillet 2018. La hausse sera encore plus significative lors du prochain décret.</a:t>
          </a:r>
          <a:endParaRPr lang="en-US" sz="1200" dirty="0"/>
        </a:p>
      </dgm:t>
    </dgm:pt>
    <dgm:pt modelId="{A51D1CC0-BB37-4792-926B-F0C9794CC80E}" type="parTrans" cxnId="{1111F5FF-A19C-45FC-96AC-10D06AE229A0}">
      <dgm:prSet/>
      <dgm:spPr/>
      <dgm:t>
        <a:bodyPr/>
        <a:lstStyle/>
        <a:p>
          <a:endParaRPr lang="en-US"/>
        </a:p>
      </dgm:t>
    </dgm:pt>
    <dgm:pt modelId="{F069F6B1-D803-47D9-9D9D-62051D7DA4ED}" type="sibTrans" cxnId="{1111F5FF-A19C-45FC-96AC-10D06AE229A0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1F967FFE-1A4D-4E9D-8E1B-68436FCF0D30}">
      <dgm:prSet custT="1"/>
      <dgm:spPr/>
      <dgm:t>
        <a:bodyPr/>
        <a:lstStyle/>
        <a:p>
          <a:pPr algn="just">
            <a:lnSpc>
              <a:spcPct val="100000"/>
            </a:lnSpc>
          </a:pPr>
          <a:r>
            <a:rPr lang="fr-FR" sz="1200" b="1" i="1" dirty="0"/>
            <a:t>Mise-à-jour d’évaluation au total de 3 843 500 $ dont 20 maisons neuves portées au rôle                   (2 964 300 $- rue Du Refuge) et des ajouts pour des rénovations pour 879 200 $, ce qui équivaut à environ 40 000 $ de plus de revenus. Donc au total, 50 000 $ de plus de revenus de taxes qu’en 2019 dont 5 000 $ dû au nouveau rôle, 5 000 $ pour l’augmentation du taux du service de police,          30 000 $ dû à l’ajout de 20 nouvelles maisons et    10 000 $ pour des mises-à-jour d’évaluation.</a:t>
          </a:r>
          <a:endParaRPr lang="en-US" sz="1200" dirty="0"/>
        </a:p>
      </dgm:t>
    </dgm:pt>
    <dgm:pt modelId="{30284F05-6C9B-45BB-8865-7FE11833D190}" type="parTrans" cxnId="{CE11B0C8-E910-4682-9FF1-8CBA18CF2E6C}">
      <dgm:prSet/>
      <dgm:spPr/>
      <dgm:t>
        <a:bodyPr/>
        <a:lstStyle/>
        <a:p>
          <a:endParaRPr lang="en-US"/>
        </a:p>
      </dgm:t>
    </dgm:pt>
    <dgm:pt modelId="{CE3FE53D-57DA-4775-A496-027D20A1BDD0}" type="sibTrans" cxnId="{CE11B0C8-E910-4682-9FF1-8CBA18CF2E6C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35144518-919B-476A-8E63-9D446A45E3EB}">
      <dgm:prSet custT="1"/>
      <dgm:spPr/>
      <dgm:t>
        <a:bodyPr/>
        <a:lstStyle/>
        <a:p>
          <a:pPr algn="just">
            <a:lnSpc>
              <a:spcPct val="100000"/>
            </a:lnSpc>
          </a:pPr>
          <a:r>
            <a:rPr lang="fr-FR" sz="1200" b="1" dirty="0"/>
            <a:t>Affectation de surplus accumulés de 38 000 $ pour équilibrer le budget sans augmentation du taux de la taxe foncière alors qu’en 2019, un montant de 46 181 $ a été prévu mais ne sera pas nécessaire. Donc, si plus de revenus que ceux prévus, évidemment le 38 000 $ prévus au budget 2020 ne sera pas puisé à même le surplus accumulé. </a:t>
          </a:r>
          <a:endParaRPr lang="en-US" sz="1200" dirty="0"/>
        </a:p>
      </dgm:t>
    </dgm:pt>
    <dgm:pt modelId="{51F8BE3D-790D-48FF-9E16-56F4F0CADB2F}" type="parTrans" cxnId="{651188BF-F391-4A1D-A0E8-C95AFEAC630B}">
      <dgm:prSet/>
      <dgm:spPr/>
      <dgm:t>
        <a:bodyPr/>
        <a:lstStyle/>
        <a:p>
          <a:endParaRPr lang="en-US"/>
        </a:p>
      </dgm:t>
    </dgm:pt>
    <dgm:pt modelId="{F5210B54-91DA-462C-BA20-EA8566F7E74A}" type="sibTrans" cxnId="{651188BF-F391-4A1D-A0E8-C95AFEAC630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1FA24D4F-D18F-4366-ABBD-E8A02FD8FD06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b="1" dirty="0"/>
            <a:t>Quote-part MRC (légère baisse), Quote-part service de police + 4 600 $ (par rapport au budget 2019) donc hausse du taux pour équilibrer les coûts, hausse de la quote-part incendie de 15 000 $, passe de 114 0540 $ à 129 314 $.</a:t>
          </a:r>
          <a:endParaRPr lang="en-US" dirty="0"/>
        </a:p>
      </dgm:t>
    </dgm:pt>
    <dgm:pt modelId="{6F3CF126-B578-417E-8118-5D5CE78783D0}" type="parTrans" cxnId="{6317A05E-E687-4084-9055-02C497B69C60}">
      <dgm:prSet/>
      <dgm:spPr/>
      <dgm:t>
        <a:bodyPr/>
        <a:lstStyle/>
        <a:p>
          <a:endParaRPr lang="en-US"/>
        </a:p>
      </dgm:t>
    </dgm:pt>
    <dgm:pt modelId="{8E5278BE-9EBA-4A0E-94C3-F7B55F405910}" type="sibTrans" cxnId="{6317A05E-E687-4084-9055-02C497B69C60}">
      <dgm:prSet/>
      <dgm:spPr/>
      <dgm:t>
        <a:bodyPr/>
        <a:lstStyle/>
        <a:p>
          <a:endParaRPr lang="en-US"/>
        </a:p>
      </dgm:t>
    </dgm:pt>
    <dgm:pt modelId="{5692934E-E6AB-4B7B-B41E-EA660AA3BF0F}" type="pres">
      <dgm:prSet presAssocID="{F22E1888-E06A-4652-ABBC-3D4AFF467521}" presName="root" presStyleCnt="0">
        <dgm:presLayoutVars>
          <dgm:dir/>
          <dgm:resizeHandles val="exact"/>
        </dgm:presLayoutVars>
      </dgm:prSet>
      <dgm:spPr/>
    </dgm:pt>
    <dgm:pt modelId="{724D8F86-F390-49EB-874F-0C8A52BD2BD1}" type="pres">
      <dgm:prSet presAssocID="{F22E1888-E06A-4652-ABBC-3D4AFF467521}" presName="container" presStyleCnt="0">
        <dgm:presLayoutVars>
          <dgm:dir/>
          <dgm:resizeHandles val="exact"/>
        </dgm:presLayoutVars>
      </dgm:prSet>
      <dgm:spPr/>
    </dgm:pt>
    <dgm:pt modelId="{0645B9EF-E5E4-468D-853D-B98709B24C41}" type="pres">
      <dgm:prSet presAssocID="{B63414BE-0EDD-4BC3-BD12-06EEB4F83B48}" presName="compNode" presStyleCnt="0"/>
      <dgm:spPr/>
    </dgm:pt>
    <dgm:pt modelId="{A92FBB4B-D0C9-47D4-9878-CC20B4FBAD0A}" type="pres">
      <dgm:prSet presAssocID="{B63414BE-0EDD-4BC3-BD12-06EEB4F83B48}" presName="iconBgRect" presStyleLbl="bgShp" presStyleIdx="0" presStyleCnt="4"/>
      <dgm:spPr/>
    </dgm:pt>
    <dgm:pt modelId="{BABF6933-5242-421D-B02D-4419B5DAB06B}" type="pres">
      <dgm:prSet presAssocID="{B63414BE-0EDD-4BC3-BD12-06EEB4F83B48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amille avec deux enfants"/>
        </a:ext>
      </dgm:extLst>
    </dgm:pt>
    <dgm:pt modelId="{0002355E-1964-49DF-B6DB-AED5A33D8B7A}" type="pres">
      <dgm:prSet presAssocID="{B63414BE-0EDD-4BC3-BD12-06EEB4F83B48}" presName="spaceRect" presStyleCnt="0"/>
      <dgm:spPr/>
    </dgm:pt>
    <dgm:pt modelId="{961AB454-FC3D-43AA-8314-7462FE630F9B}" type="pres">
      <dgm:prSet presAssocID="{B63414BE-0EDD-4BC3-BD12-06EEB4F83B48}" presName="textRect" presStyleLbl="revTx" presStyleIdx="0" presStyleCnt="4" custScaleX="107579">
        <dgm:presLayoutVars>
          <dgm:chMax val="1"/>
          <dgm:chPref val="1"/>
        </dgm:presLayoutVars>
      </dgm:prSet>
      <dgm:spPr/>
    </dgm:pt>
    <dgm:pt modelId="{45409CF3-BB03-4402-9E7E-BF80BB7BD8C9}" type="pres">
      <dgm:prSet presAssocID="{F069F6B1-D803-47D9-9D9D-62051D7DA4ED}" presName="sibTrans" presStyleLbl="sibTrans2D1" presStyleIdx="0" presStyleCnt="0"/>
      <dgm:spPr/>
    </dgm:pt>
    <dgm:pt modelId="{8A1F6645-611B-4D1C-A558-DE32A65C368B}" type="pres">
      <dgm:prSet presAssocID="{1F967FFE-1A4D-4E9D-8E1B-68436FCF0D30}" presName="compNode" presStyleCnt="0"/>
      <dgm:spPr/>
    </dgm:pt>
    <dgm:pt modelId="{E05C06DD-067F-4EBF-A439-03AEE3592627}" type="pres">
      <dgm:prSet presAssocID="{1F967FFE-1A4D-4E9D-8E1B-68436FCF0D30}" presName="iconBgRect" presStyleLbl="bgShp" presStyleIdx="1" presStyleCnt="4"/>
      <dgm:spPr/>
    </dgm:pt>
    <dgm:pt modelId="{9EEFFD5C-A521-4497-8E87-9DA9A976CB0A}" type="pres">
      <dgm:prSet presAssocID="{1F967FFE-1A4D-4E9D-8E1B-68436FCF0D3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èche : courbe dans le sens des aiguilles d’une montre"/>
        </a:ext>
      </dgm:extLst>
    </dgm:pt>
    <dgm:pt modelId="{6E55D3C8-A69F-4574-890E-77B10D4D86A9}" type="pres">
      <dgm:prSet presAssocID="{1F967FFE-1A4D-4E9D-8E1B-68436FCF0D30}" presName="spaceRect" presStyleCnt="0"/>
      <dgm:spPr/>
    </dgm:pt>
    <dgm:pt modelId="{5D35B8D4-412E-4C4C-B95E-61E2BFC7FCE8}" type="pres">
      <dgm:prSet presAssocID="{1F967FFE-1A4D-4E9D-8E1B-68436FCF0D30}" presName="textRect" presStyleLbl="revTx" presStyleIdx="1" presStyleCnt="4" custScaleX="102938" custScaleY="147583">
        <dgm:presLayoutVars>
          <dgm:chMax val="1"/>
          <dgm:chPref val="1"/>
        </dgm:presLayoutVars>
      </dgm:prSet>
      <dgm:spPr/>
    </dgm:pt>
    <dgm:pt modelId="{ED439579-8246-49B6-9C88-B1E0B787E577}" type="pres">
      <dgm:prSet presAssocID="{CE3FE53D-57DA-4775-A496-027D20A1BDD0}" presName="sibTrans" presStyleLbl="sibTrans2D1" presStyleIdx="0" presStyleCnt="0"/>
      <dgm:spPr/>
    </dgm:pt>
    <dgm:pt modelId="{8809C832-72FC-4FBC-A8E7-9590943F2C41}" type="pres">
      <dgm:prSet presAssocID="{35144518-919B-476A-8E63-9D446A45E3EB}" presName="compNode" presStyleCnt="0"/>
      <dgm:spPr/>
    </dgm:pt>
    <dgm:pt modelId="{35B57F1B-DC2E-40C4-914A-65722FF60546}" type="pres">
      <dgm:prSet presAssocID="{35144518-919B-476A-8E63-9D446A45E3EB}" presName="iconBgRect" presStyleLbl="bgShp" presStyleIdx="2" presStyleCnt="4"/>
      <dgm:spPr/>
    </dgm:pt>
    <dgm:pt modelId="{A2E9BAAE-47B3-495F-B04F-2796E0882317}" type="pres">
      <dgm:prSet presAssocID="{35144518-919B-476A-8E63-9D446A45E3E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relire"/>
        </a:ext>
      </dgm:extLst>
    </dgm:pt>
    <dgm:pt modelId="{DDD34A81-7D6F-45E1-826F-2A1F000C8B22}" type="pres">
      <dgm:prSet presAssocID="{35144518-919B-476A-8E63-9D446A45E3EB}" presName="spaceRect" presStyleCnt="0"/>
      <dgm:spPr/>
    </dgm:pt>
    <dgm:pt modelId="{8EEFD0DB-BC6C-4B84-9DAE-F93A27CD184C}" type="pres">
      <dgm:prSet presAssocID="{35144518-919B-476A-8E63-9D446A45E3EB}" presName="textRect" presStyleLbl="revTx" presStyleIdx="2" presStyleCnt="4" custScaleY="116334">
        <dgm:presLayoutVars>
          <dgm:chMax val="1"/>
          <dgm:chPref val="1"/>
        </dgm:presLayoutVars>
      </dgm:prSet>
      <dgm:spPr/>
    </dgm:pt>
    <dgm:pt modelId="{41D04F93-8E43-4FB8-A154-A66E5BA467F3}" type="pres">
      <dgm:prSet presAssocID="{F5210B54-91DA-462C-BA20-EA8566F7E74A}" presName="sibTrans" presStyleLbl="sibTrans2D1" presStyleIdx="0" presStyleCnt="0"/>
      <dgm:spPr/>
    </dgm:pt>
    <dgm:pt modelId="{8E6B4D41-9F6A-47F7-A60D-43F9CE35DDA0}" type="pres">
      <dgm:prSet presAssocID="{1FA24D4F-D18F-4366-ABBD-E8A02FD8FD06}" presName="compNode" presStyleCnt="0"/>
      <dgm:spPr/>
    </dgm:pt>
    <dgm:pt modelId="{CBA47336-F3C7-4853-949B-C5AC9C6F0834}" type="pres">
      <dgm:prSet presAssocID="{1FA24D4F-D18F-4366-ABBD-E8A02FD8FD06}" presName="iconBgRect" presStyleLbl="bgShp" presStyleIdx="3" presStyleCnt="4"/>
      <dgm:spPr/>
    </dgm:pt>
    <dgm:pt modelId="{EFD929EA-B43A-4B72-B6DA-B14A402E3E3F}" type="pres">
      <dgm:prSet presAssocID="{1FA24D4F-D18F-4366-ABBD-E8A02FD8FD06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izza entière"/>
        </a:ext>
      </dgm:extLst>
    </dgm:pt>
    <dgm:pt modelId="{9B5304B1-F048-4424-A59B-FEB3F9F35EFE}" type="pres">
      <dgm:prSet presAssocID="{1FA24D4F-D18F-4366-ABBD-E8A02FD8FD06}" presName="spaceRect" presStyleCnt="0"/>
      <dgm:spPr/>
    </dgm:pt>
    <dgm:pt modelId="{52A4CF61-74E9-4273-8DB7-48E5FE30CD19}" type="pres">
      <dgm:prSet presAssocID="{1FA24D4F-D18F-4366-ABBD-E8A02FD8FD06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D80F6A12-80D1-4215-9072-503118067BB2}" type="presOf" srcId="{CE3FE53D-57DA-4775-A496-027D20A1BDD0}" destId="{ED439579-8246-49B6-9C88-B1E0B787E577}" srcOrd="0" destOrd="0" presId="urn:microsoft.com/office/officeart/2018/2/layout/IconCircleList"/>
    <dgm:cxn modelId="{9FBD3B2F-0DCD-4F8C-921A-60837720483E}" type="presOf" srcId="{1F967FFE-1A4D-4E9D-8E1B-68436FCF0D30}" destId="{5D35B8D4-412E-4C4C-B95E-61E2BFC7FCE8}" srcOrd="0" destOrd="0" presId="urn:microsoft.com/office/officeart/2018/2/layout/IconCircleList"/>
    <dgm:cxn modelId="{444A4C3B-2979-4554-9C99-94C0148F90C5}" type="presOf" srcId="{1FA24D4F-D18F-4366-ABBD-E8A02FD8FD06}" destId="{52A4CF61-74E9-4273-8DB7-48E5FE30CD19}" srcOrd="0" destOrd="0" presId="urn:microsoft.com/office/officeart/2018/2/layout/IconCircleList"/>
    <dgm:cxn modelId="{6317A05E-E687-4084-9055-02C497B69C60}" srcId="{F22E1888-E06A-4652-ABBC-3D4AFF467521}" destId="{1FA24D4F-D18F-4366-ABBD-E8A02FD8FD06}" srcOrd="3" destOrd="0" parTransId="{6F3CF126-B578-417E-8118-5D5CE78783D0}" sibTransId="{8E5278BE-9EBA-4A0E-94C3-F7B55F405910}"/>
    <dgm:cxn modelId="{C8A6478B-8B80-4032-8B73-E48E0F6BA62B}" type="presOf" srcId="{F5210B54-91DA-462C-BA20-EA8566F7E74A}" destId="{41D04F93-8E43-4FB8-A154-A66E5BA467F3}" srcOrd="0" destOrd="0" presId="urn:microsoft.com/office/officeart/2018/2/layout/IconCircleList"/>
    <dgm:cxn modelId="{718D69A1-98CE-4007-A41B-F3F53D3F3844}" type="presOf" srcId="{F22E1888-E06A-4652-ABBC-3D4AFF467521}" destId="{5692934E-E6AB-4B7B-B41E-EA660AA3BF0F}" srcOrd="0" destOrd="0" presId="urn:microsoft.com/office/officeart/2018/2/layout/IconCircleList"/>
    <dgm:cxn modelId="{651188BF-F391-4A1D-A0E8-C95AFEAC630B}" srcId="{F22E1888-E06A-4652-ABBC-3D4AFF467521}" destId="{35144518-919B-476A-8E63-9D446A45E3EB}" srcOrd="2" destOrd="0" parTransId="{51F8BE3D-790D-48FF-9E16-56F4F0CADB2F}" sibTransId="{F5210B54-91DA-462C-BA20-EA8566F7E74A}"/>
    <dgm:cxn modelId="{CE11B0C8-E910-4682-9FF1-8CBA18CF2E6C}" srcId="{F22E1888-E06A-4652-ABBC-3D4AFF467521}" destId="{1F967FFE-1A4D-4E9D-8E1B-68436FCF0D30}" srcOrd="1" destOrd="0" parTransId="{30284F05-6C9B-45BB-8865-7FE11833D190}" sibTransId="{CE3FE53D-57DA-4775-A496-027D20A1BDD0}"/>
    <dgm:cxn modelId="{B2F625E5-C2AA-4D14-AF0B-82AB8AF29863}" type="presOf" srcId="{B63414BE-0EDD-4BC3-BD12-06EEB4F83B48}" destId="{961AB454-FC3D-43AA-8314-7462FE630F9B}" srcOrd="0" destOrd="0" presId="urn:microsoft.com/office/officeart/2018/2/layout/IconCircleList"/>
    <dgm:cxn modelId="{E41779ED-F64D-46DA-B787-0C364095CCFE}" type="presOf" srcId="{35144518-919B-476A-8E63-9D446A45E3EB}" destId="{8EEFD0DB-BC6C-4B84-9DAE-F93A27CD184C}" srcOrd="0" destOrd="0" presId="urn:microsoft.com/office/officeart/2018/2/layout/IconCircleList"/>
    <dgm:cxn modelId="{116D6EF7-5A77-4C98-A5C0-7D306078251C}" type="presOf" srcId="{F069F6B1-D803-47D9-9D9D-62051D7DA4ED}" destId="{45409CF3-BB03-4402-9E7E-BF80BB7BD8C9}" srcOrd="0" destOrd="0" presId="urn:microsoft.com/office/officeart/2018/2/layout/IconCircleList"/>
    <dgm:cxn modelId="{1111F5FF-A19C-45FC-96AC-10D06AE229A0}" srcId="{F22E1888-E06A-4652-ABBC-3D4AFF467521}" destId="{B63414BE-0EDD-4BC3-BD12-06EEB4F83B48}" srcOrd="0" destOrd="0" parTransId="{A51D1CC0-BB37-4792-926B-F0C9794CC80E}" sibTransId="{F069F6B1-D803-47D9-9D9D-62051D7DA4ED}"/>
    <dgm:cxn modelId="{9837953B-276E-45F6-A7D9-E4AE8024F46E}" type="presParOf" srcId="{5692934E-E6AB-4B7B-B41E-EA660AA3BF0F}" destId="{724D8F86-F390-49EB-874F-0C8A52BD2BD1}" srcOrd="0" destOrd="0" presId="urn:microsoft.com/office/officeart/2018/2/layout/IconCircleList"/>
    <dgm:cxn modelId="{3F5BD718-74DA-4C9B-9A70-80899BD72AD0}" type="presParOf" srcId="{724D8F86-F390-49EB-874F-0C8A52BD2BD1}" destId="{0645B9EF-E5E4-468D-853D-B98709B24C41}" srcOrd="0" destOrd="0" presId="urn:microsoft.com/office/officeart/2018/2/layout/IconCircleList"/>
    <dgm:cxn modelId="{0F82A287-5693-492A-9082-84B3046075EE}" type="presParOf" srcId="{0645B9EF-E5E4-468D-853D-B98709B24C41}" destId="{A92FBB4B-D0C9-47D4-9878-CC20B4FBAD0A}" srcOrd="0" destOrd="0" presId="urn:microsoft.com/office/officeart/2018/2/layout/IconCircleList"/>
    <dgm:cxn modelId="{DBFF08AF-2826-4DC6-8173-609D14567911}" type="presParOf" srcId="{0645B9EF-E5E4-468D-853D-B98709B24C41}" destId="{BABF6933-5242-421D-B02D-4419B5DAB06B}" srcOrd="1" destOrd="0" presId="urn:microsoft.com/office/officeart/2018/2/layout/IconCircleList"/>
    <dgm:cxn modelId="{8BB192E2-901E-4CE2-AA5A-224C1DF612E1}" type="presParOf" srcId="{0645B9EF-E5E4-468D-853D-B98709B24C41}" destId="{0002355E-1964-49DF-B6DB-AED5A33D8B7A}" srcOrd="2" destOrd="0" presId="urn:microsoft.com/office/officeart/2018/2/layout/IconCircleList"/>
    <dgm:cxn modelId="{388D390F-4E9B-4AF5-B120-BE594871A7DE}" type="presParOf" srcId="{0645B9EF-E5E4-468D-853D-B98709B24C41}" destId="{961AB454-FC3D-43AA-8314-7462FE630F9B}" srcOrd="3" destOrd="0" presId="urn:microsoft.com/office/officeart/2018/2/layout/IconCircleList"/>
    <dgm:cxn modelId="{554D3689-CCA7-457C-988A-61C022430A76}" type="presParOf" srcId="{724D8F86-F390-49EB-874F-0C8A52BD2BD1}" destId="{45409CF3-BB03-4402-9E7E-BF80BB7BD8C9}" srcOrd="1" destOrd="0" presId="urn:microsoft.com/office/officeart/2018/2/layout/IconCircleList"/>
    <dgm:cxn modelId="{8E01BA18-7FF8-48DB-93D1-6BF9F89C0635}" type="presParOf" srcId="{724D8F86-F390-49EB-874F-0C8A52BD2BD1}" destId="{8A1F6645-611B-4D1C-A558-DE32A65C368B}" srcOrd="2" destOrd="0" presId="urn:microsoft.com/office/officeart/2018/2/layout/IconCircleList"/>
    <dgm:cxn modelId="{DDEBA76B-F40C-4D7D-A37B-7DEB17E29A31}" type="presParOf" srcId="{8A1F6645-611B-4D1C-A558-DE32A65C368B}" destId="{E05C06DD-067F-4EBF-A439-03AEE3592627}" srcOrd="0" destOrd="0" presId="urn:microsoft.com/office/officeart/2018/2/layout/IconCircleList"/>
    <dgm:cxn modelId="{DB933898-23A0-4CF7-8AD4-94035CF87050}" type="presParOf" srcId="{8A1F6645-611B-4D1C-A558-DE32A65C368B}" destId="{9EEFFD5C-A521-4497-8E87-9DA9A976CB0A}" srcOrd="1" destOrd="0" presId="urn:microsoft.com/office/officeart/2018/2/layout/IconCircleList"/>
    <dgm:cxn modelId="{C76CB957-E515-4A1E-9A6E-00B7E002CC09}" type="presParOf" srcId="{8A1F6645-611B-4D1C-A558-DE32A65C368B}" destId="{6E55D3C8-A69F-4574-890E-77B10D4D86A9}" srcOrd="2" destOrd="0" presId="urn:microsoft.com/office/officeart/2018/2/layout/IconCircleList"/>
    <dgm:cxn modelId="{58C37B53-976B-467E-9006-53CF46B97AFD}" type="presParOf" srcId="{8A1F6645-611B-4D1C-A558-DE32A65C368B}" destId="{5D35B8D4-412E-4C4C-B95E-61E2BFC7FCE8}" srcOrd="3" destOrd="0" presId="urn:microsoft.com/office/officeart/2018/2/layout/IconCircleList"/>
    <dgm:cxn modelId="{FFB6AB48-53E2-4E5C-B3A0-984867B3150D}" type="presParOf" srcId="{724D8F86-F390-49EB-874F-0C8A52BD2BD1}" destId="{ED439579-8246-49B6-9C88-B1E0B787E577}" srcOrd="3" destOrd="0" presId="urn:microsoft.com/office/officeart/2018/2/layout/IconCircleList"/>
    <dgm:cxn modelId="{4AC8CFB6-7120-4DCE-8C44-392F19478D00}" type="presParOf" srcId="{724D8F86-F390-49EB-874F-0C8A52BD2BD1}" destId="{8809C832-72FC-4FBC-A8E7-9590943F2C41}" srcOrd="4" destOrd="0" presId="urn:microsoft.com/office/officeart/2018/2/layout/IconCircleList"/>
    <dgm:cxn modelId="{9210F81E-42A8-4E31-B6D0-CA0BC08F413D}" type="presParOf" srcId="{8809C832-72FC-4FBC-A8E7-9590943F2C41}" destId="{35B57F1B-DC2E-40C4-914A-65722FF60546}" srcOrd="0" destOrd="0" presId="urn:microsoft.com/office/officeart/2018/2/layout/IconCircleList"/>
    <dgm:cxn modelId="{BEA22743-FCCC-4746-A3D7-7C7FF7B8C342}" type="presParOf" srcId="{8809C832-72FC-4FBC-A8E7-9590943F2C41}" destId="{A2E9BAAE-47B3-495F-B04F-2796E0882317}" srcOrd="1" destOrd="0" presId="urn:microsoft.com/office/officeart/2018/2/layout/IconCircleList"/>
    <dgm:cxn modelId="{BD0C9E54-2F92-4071-9087-DCD818C64E46}" type="presParOf" srcId="{8809C832-72FC-4FBC-A8E7-9590943F2C41}" destId="{DDD34A81-7D6F-45E1-826F-2A1F000C8B22}" srcOrd="2" destOrd="0" presId="urn:microsoft.com/office/officeart/2018/2/layout/IconCircleList"/>
    <dgm:cxn modelId="{FF53CA05-61C1-46A7-81F7-B9DA94811D9E}" type="presParOf" srcId="{8809C832-72FC-4FBC-A8E7-9590943F2C41}" destId="{8EEFD0DB-BC6C-4B84-9DAE-F93A27CD184C}" srcOrd="3" destOrd="0" presId="urn:microsoft.com/office/officeart/2018/2/layout/IconCircleList"/>
    <dgm:cxn modelId="{761CCFC0-669F-4602-8DFB-FCEB44A8B7AC}" type="presParOf" srcId="{724D8F86-F390-49EB-874F-0C8A52BD2BD1}" destId="{41D04F93-8E43-4FB8-A154-A66E5BA467F3}" srcOrd="5" destOrd="0" presId="urn:microsoft.com/office/officeart/2018/2/layout/IconCircleList"/>
    <dgm:cxn modelId="{6CEA6648-38DE-4BC1-972C-50BBF843FED2}" type="presParOf" srcId="{724D8F86-F390-49EB-874F-0C8A52BD2BD1}" destId="{8E6B4D41-9F6A-47F7-A60D-43F9CE35DDA0}" srcOrd="6" destOrd="0" presId="urn:microsoft.com/office/officeart/2018/2/layout/IconCircleList"/>
    <dgm:cxn modelId="{5A88BC13-6324-4574-B7FE-AE4A517E28BB}" type="presParOf" srcId="{8E6B4D41-9F6A-47F7-A60D-43F9CE35DDA0}" destId="{CBA47336-F3C7-4853-949B-C5AC9C6F0834}" srcOrd="0" destOrd="0" presId="urn:microsoft.com/office/officeart/2018/2/layout/IconCircleList"/>
    <dgm:cxn modelId="{0D6D4175-62CA-427F-ADF9-4D7651645D9A}" type="presParOf" srcId="{8E6B4D41-9F6A-47F7-A60D-43F9CE35DDA0}" destId="{EFD929EA-B43A-4B72-B6DA-B14A402E3E3F}" srcOrd="1" destOrd="0" presId="urn:microsoft.com/office/officeart/2018/2/layout/IconCircleList"/>
    <dgm:cxn modelId="{335A1443-C2AE-4755-AB15-D3CEA881C74C}" type="presParOf" srcId="{8E6B4D41-9F6A-47F7-A60D-43F9CE35DDA0}" destId="{9B5304B1-F048-4424-A59B-FEB3F9F35EFE}" srcOrd="2" destOrd="0" presId="urn:microsoft.com/office/officeart/2018/2/layout/IconCircleList"/>
    <dgm:cxn modelId="{C48814EA-97DF-44C1-8E38-B5E0E079764B}" type="presParOf" srcId="{8E6B4D41-9F6A-47F7-A60D-43F9CE35DDA0}" destId="{52A4CF61-74E9-4273-8DB7-48E5FE30CD19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412E748-E0F1-4AFB-971E-B41FB214CAD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CD8F8426-681D-453E-B377-574897281D95}">
      <dgm:prSet/>
      <dgm:spPr/>
      <dgm:t>
        <a:bodyPr/>
        <a:lstStyle/>
        <a:p>
          <a:pPr>
            <a:lnSpc>
              <a:spcPct val="100000"/>
            </a:lnSpc>
          </a:pPr>
          <a:r>
            <a:rPr lang="fr-CA" dirty="0"/>
            <a:t>Emprunt de 400 000 $ sur 15 ans prévu pour le projet de parc et de bâtiment multifonctionnel et emprunt pour le projet des cellules de bio-rétention de 159 000 $, donc au total 55 000 $ de frais de financement de prévu au chapitre des dépenses. Par contre, c’est         23 000 $ de plus qu’au budget 2019 car le financement des cellules de bio-rétention n’a pas été fait en 2019 mais il avait été prévu.</a:t>
          </a:r>
          <a:endParaRPr lang="en-US" dirty="0"/>
        </a:p>
      </dgm:t>
    </dgm:pt>
    <dgm:pt modelId="{E949DF21-9D94-457E-B73C-EB4AE6DE228B}" type="parTrans" cxnId="{7FA6BDB7-EAE5-4DFA-AD16-A91E999985D8}">
      <dgm:prSet/>
      <dgm:spPr/>
      <dgm:t>
        <a:bodyPr/>
        <a:lstStyle/>
        <a:p>
          <a:endParaRPr lang="en-US"/>
        </a:p>
      </dgm:t>
    </dgm:pt>
    <dgm:pt modelId="{3666B4A9-BAE0-4981-AF33-960F07B5D611}" type="sibTrans" cxnId="{7FA6BDB7-EAE5-4DFA-AD16-A91E999985D8}">
      <dgm:prSet/>
      <dgm:spPr/>
      <dgm:t>
        <a:bodyPr/>
        <a:lstStyle/>
        <a:p>
          <a:endParaRPr lang="en-US"/>
        </a:p>
      </dgm:t>
    </dgm:pt>
    <dgm:pt modelId="{FD4BAF37-E976-4CA2-8C67-2482FC40C18B}">
      <dgm:prSet/>
      <dgm:spPr/>
      <dgm:t>
        <a:bodyPr/>
        <a:lstStyle/>
        <a:p>
          <a:pPr>
            <a:lnSpc>
              <a:spcPct val="100000"/>
            </a:lnSpc>
          </a:pPr>
          <a:r>
            <a:rPr lang="fr-CA"/>
            <a:t>Remplacement du camion de déneigement prévu pour janvier 2021 donc préparation des soumissions en 2020 mais achat/location pour 2021 donc impact budget 2021.</a:t>
          </a:r>
          <a:endParaRPr lang="en-US"/>
        </a:p>
      </dgm:t>
    </dgm:pt>
    <dgm:pt modelId="{A8749CCB-672B-4B15-830E-97D3C55A6FEE}" type="parTrans" cxnId="{CB6E3EE1-72A6-4E5D-A3A6-765C1F205A8A}">
      <dgm:prSet/>
      <dgm:spPr/>
      <dgm:t>
        <a:bodyPr/>
        <a:lstStyle/>
        <a:p>
          <a:endParaRPr lang="en-US"/>
        </a:p>
      </dgm:t>
    </dgm:pt>
    <dgm:pt modelId="{F1313DE0-DB28-4440-B95A-1728989BC6A8}" type="sibTrans" cxnId="{CB6E3EE1-72A6-4E5D-A3A6-765C1F205A8A}">
      <dgm:prSet/>
      <dgm:spPr/>
      <dgm:t>
        <a:bodyPr/>
        <a:lstStyle/>
        <a:p>
          <a:endParaRPr lang="en-US"/>
        </a:p>
      </dgm:t>
    </dgm:pt>
    <dgm:pt modelId="{CE8AB6FC-8A82-4144-9D11-0FD65E07C8F3}">
      <dgm:prSet/>
      <dgm:spPr/>
      <dgm:t>
        <a:bodyPr/>
        <a:lstStyle/>
        <a:p>
          <a:pPr>
            <a:lnSpc>
              <a:spcPct val="100000"/>
            </a:lnSpc>
          </a:pPr>
          <a:r>
            <a:rPr lang="fr-CA"/>
            <a:t>Location ou achat d’un camion en remplacement du Dakota en 2020 qui sera pris à même le fond de roulement donc remboursement sur 5 ans à partir de 2021 seulement.</a:t>
          </a:r>
          <a:endParaRPr lang="en-US"/>
        </a:p>
      </dgm:t>
    </dgm:pt>
    <dgm:pt modelId="{8053EF82-5560-4E07-8491-E462FCBEC450}" type="parTrans" cxnId="{E5DED62C-C08E-40B2-A87B-9A251B56B218}">
      <dgm:prSet/>
      <dgm:spPr/>
      <dgm:t>
        <a:bodyPr/>
        <a:lstStyle/>
        <a:p>
          <a:endParaRPr lang="en-US"/>
        </a:p>
      </dgm:t>
    </dgm:pt>
    <dgm:pt modelId="{6B302DEA-6328-40B3-8B5D-856F8B9B6B25}" type="sibTrans" cxnId="{E5DED62C-C08E-40B2-A87B-9A251B56B218}">
      <dgm:prSet/>
      <dgm:spPr/>
      <dgm:t>
        <a:bodyPr/>
        <a:lstStyle/>
        <a:p>
          <a:endParaRPr lang="en-US"/>
        </a:p>
      </dgm:t>
    </dgm:pt>
    <dgm:pt modelId="{C49747F0-C52D-4EE6-85FB-BD5E36C0FA6D}" type="pres">
      <dgm:prSet presAssocID="{A412E748-E0F1-4AFB-971E-B41FB214CAD8}" presName="root" presStyleCnt="0">
        <dgm:presLayoutVars>
          <dgm:dir/>
          <dgm:resizeHandles val="exact"/>
        </dgm:presLayoutVars>
      </dgm:prSet>
      <dgm:spPr/>
    </dgm:pt>
    <dgm:pt modelId="{9E72749F-9118-48AF-AA41-4A8D7004F36A}" type="pres">
      <dgm:prSet presAssocID="{CD8F8426-681D-453E-B377-574897281D95}" presName="compNode" presStyleCnt="0"/>
      <dgm:spPr/>
    </dgm:pt>
    <dgm:pt modelId="{53DA3A92-AEA7-4A34-B872-E081A627F7EC}" type="pres">
      <dgm:prSet presAssocID="{CD8F8426-681D-453E-B377-574897281D95}" presName="bgRect" presStyleLbl="bgShp" presStyleIdx="0" presStyleCnt="3"/>
      <dgm:spPr/>
    </dgm:pt>
    <dgm:pt modelId="{87636DC2-3502-49E2-ACB9-1CD48BF47FA5}" type="pres">
      <dgm:prSet presAssocID="{CD8F8426-681D-453E-B377-574897281D9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eu de signalisation"/>
        </a:ext>
      </dgm:extLst>
    </dgm:pt>
    <dgm:pt modelId="{A417E39B-5F31-456F-9766-2878961D666F}" type="pres">
      <dgm:prSet presAssocID="{CD8F8426-681D-453E-B377-574897281D95}" presName="spaceRect" presStyleCnt="0"/>
      <dgm:spPr/>
    </dgm:pt>
    <dgm:pt modelId="{0D8F7654-16ED-420D-8486-2DB2FF75CC39}" type="pres">
      <dgm:prSet presAssocID="{CD8F8426-681D-453E-B377-574897281D95}" presName="parTx" presStyleLbl="revTx" presStyleIdx="0" presStyleCnt="3" custScaleX="106008">
        <dgm:presLayoutVars>
          <dgm:chMax val="0"/>
          <dgm:chPref val="0"/>
        </dgm:presLayoutVars>
      </dgm:prSet>
      <dgm:spPr/>
    </dgm:pt>
    <dgm:pt modelId="{D0E5BE74-649B-4128-A324-B311FAF42380}" type="pres">
      <dgm:prSet presAssocID="{3666B4A9-BAE0-4981-AF33-960F07B5D611}" presName="sibTrans" presStyleCnt="0"/>
      <dgm:spPr/>
    </dgm:pt>
    <dgm:pt modelId="{18C34ABD-944F-4504-8814-9AF12B137BCC}" type="pres">
      <dgm:prSet presAssocID="{FD4BAF37-E976-4CA2-8C67-2482FC40C18B}" presName="compNode" presStyleCnt="0"/>
      <dgm:spPr/>
    </dgm:pt>
    <dgm:pt modelId="{40382AF2-2E87-4985-8258-E7A0A3EE9881}" type="pres">
      <dgm:prSet presAssocID="{FD4BAF37-E976-4CA2-8C67-2482FC40C18B}" presName="bgRect" presStyleLbl="bgShp" presStyleIdx="1" presStyleCnt="3"/>
      <dgm:spPr/>
    </dgm:pt>
    <dgm:pt modelId="{FB96A85B-EBDD-43EF-BB1F-941DD03D5BBF}" type="pres">
      <dgm:prSet presAssocID="{FD4BAF37-E976-4CA2-8C67-2482FC40C18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mion-benne"/>
        </a:ext>
      </dgm:extLst>
    </dgm:pt>
    <dgm:pt modelId="{A922153C-2EBC-46F6-8311-80DAD6520B28}" type="pres">
      <dgm:prSet presAssocID="{FD4BAF37-E976-4CA2-8C67-2482FC40C18B}" presName="spaceRect" presStyleCnt="0"/>
      <dgm:spPr/>
    </dgm:pt>
    <dgm:pt modelId="{C84BE026-64F1-458C-905D-78198D3069B5}" type="pres">
      <dgm:prSet presAssocID="{FD4BAF37-E976-4CA2-8C67-2482FC40C18B}" presName="parTx" presStyleLbl="revTx" presStyleIdx="1" presStyleCnt="3">
        <dgm:presLayoutVars>
          <dgm:chMax val="0"/>
          <dgm:chPref val="0"/>
        </dgm:presLayoutVars>
      </dgm:prSet>
      <dgm:spPr/>
    </dgm:pt>
    <dgm:pt modelId="{F58DE07C-C6EF-4BE7-831D-85B3683AFD09}" type="pres">
      <dgm:prSet presAssocID="{F1313DE0-DB28-4440-B95A-1728989BC6A8}" presName="sibTrans" presStyleCnt="0"/>
      <dgm:spPr/>
    </dgm:pt>
    <dgm:pt modelId="{CDC6AFE4-4744-4F45-9076-49E1A10D1695}" type="pres">
      <dgm:prSet presAssocID="{CE8AB6FC-8A82-4144-9D11-0FD65E07C8F3}" presName="compNode" presStyleCnt="0"/>
      <dgm:spPr/>
    </dgm:pt>
    <dgm:pt modelId="{793E15F7-E396-4AA3-90AE-EA0E29A5BCF2}" type="pres">
      <dgm:prSet presAssocID="{CE8AB6FC-8A82-4144-9D11-0FD65E07C8F3}" presName="bgRect" presStyleLbl="bgShp" presStyleIdx="2" presStyleCnt="3"/>
      <dgm:spPr/>
    </dgm:pt>
    <dgm:pt modelId="{60D92C95-F46C-485C-81F2-6BB34CF89DD3}" type="pres">
      <dgm:prSet presAssocID="{CE8AB6FC-8A82-4144-9D11-0FD65E07C8F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mion"/>
        </a:ext>
      </dgm:extLst>
    </dgm:pt>
    <dgm:pt modelId="{B5BE67BF-7327-435E-BE4A-F7EB2D069BFC}" type="pres">
      <dgm:prSet presAssocID="{CE8AB6FC-8A82-4144-9D11-0FD65E07C8F3}" presName="spaceRect" presStyleCnt="0"/>
      <dgm:spPr/>
    </dgm:pt>
    <dgm:pt modelId="{B5518F4F-F0A6-4DA6-91FC-139AC4989059}" type="pres">
      <dgm:prSet presAssocID="{CE8AB6FC-8A82-4144-9D11-0FD65E07C8F3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7B74110-5FBE-421F-90D2-D6F6903FD6FE}" type="presOf" srcId="{FD4BAF37-E976-4CA2-8C67-2482FC40C18B}" destId="{C84BE026-64F1-458C-905D-78198D3069B5}" srcOrd="0" destOrd="0" presId="urn:microsoft.com/office/officeart/2018/2/layout/IconVerticalSolidList"/>
    <dgm:cxn modelId="{02544A19-A9D6-4AAC-A9D4-1A0143D92403}" type="presOf" srcId="{A412E748-E0F1-4AFB-971E-B41FB214CAD8}" destId="{C49747F0-C52D-4EE6-85FB-BD5E36C0FA6D}" srcOrd="0" destOrd="0" presId="urn:microsoft.com/office/officeart/2018/2/layout/IconVerticalSolidList"/>
    <dgm:cxn modelId="{E5DED62C-C08E-40B2-A87B-9A251B56B218}" srcId="{A412E748-E0F1-4AFB-971E-B41FB214CAD8}" destId="{CE8AB6FC-8A82-4144-9D11-0FD65E07C8F3}" srcOrd="2" destOrd="0" parTransId="{8053EF82-5560-4E07-8491-E462FCBEC450}" sibTransId="{6B302DEA-6328-40B3-8B5D-856F8B9B6B25}"/>
    <dgm:cxn modelId="{7FA6BDB7-EAE5-4DFA-AD16-A91E999985D8}" srcId="{A412E748-E0F1-4AFB-971E-B41FB214CAD8}" destId="{CD8F8426-681D-453E-B377-574897281D95}" srcOrd="0" destOrd="0" parTransId="{E949DF21-9D94-457E-B73C-EB4AE6DE228B}" sibTransId="{3666B4A9-BAE0-4981-AF33-960F07B5D611}"/>
    <dgm:cxn modelId="{42E670CF-C1EC-4764-88A9-0E611528B28D}" type="presOf" srcId="{CE8AB6FC-8A82-4144-9D11-0FD65E07C8F3}" destId="{B5518F4F-F0A6-4DA6-91FC-139AC4989059}" srcOrd="0" destOrd="0" presId="urn:microsoft.com/office/officeart/2018/2/layout/IconVerticalSolidList"/>
    <dgm:cxn modelId="{CB6E3EE1-72A6-4E5D-A3A6-765C1F205A8A}" srcId="{A412E748-E0F1-4AFB-971E-B41FB214CAD8}" destId="{FD4BAF37-E976-4CA2-8C67-2482FC40C18B}" srcOrd="1" destOrd="0" parTransId="{A8749CCB-672B-4B15-830E-97D3C55A6FEE}" sibTransId="{F1313DE0-DB28-4440-B95A-1728989BC6A8}"/>
    <dgm:cxn modelId="{384E5FED-8BFF-4BB4-AF07-9E92FAFA5054}" type="presOf" srcId="{CD8F8426-681D-453E-B377-574897281D95}" destId="{0D8F7654-16ED-420D-8486-2DB2FF75CC39}" srcOrd="0" destOrd="0" presId="urn:microsoft.com/office/officeart/2018/2/layout/IconVerticalSolidList"/>
    <dgm:cxn modelId="{67579264-9F16-4DA1-8783-23EDB98019DC}" type="presParOf" srcId="{C49747F0-C52D-4EE6-85FB-BD5E36C0FA6D}" destId="{9E72749F-9118-48AF-AA41-4A8D7004F36A}" srcOrd="0" destOrd="0" presId="urn:microsoft.com/office/officeart/2018/2/layout/IconVerticalSolidList"/>
    <dgm:cxn modelId="{8426BB72-9979-4FF6-A238-AAC472541D5E}" type="presParOf" srcId="{9E72749F-9118-48AF-AA41-4A8D7004F36A}" destId="{53DA3A92-AEA7-4A34-B872-E081A627F7EC}" srcOrd="0" destOrd="0" presId="urn:microsoft.com/office/officeart/2018/2/layout/IconVerticalSolidList"/>
    <dgm:cxn modelId="{51B2A1E5-E61C-4C90-9C2B-8EB99B386A38}" type="presParOf" srcId="{9E72749F-9118-48AF-AA41-4A8D7004F36A}" destId="{87636DC2-3502-49E2-ACB9-1CD48BF47FA5}" srcOrd="1" destOrd="0" presId="urn:microsoft.com/office/officeart/2018/2/layout/IconVerticalSolidList"/>
    <dgm:cxn modelId="{BDDD2B54-5325-4651-B917-13BF41EBF04E}" type="presParOf" srcId="{9E72749F-9118-48AF-AA41-4A8D7004F36A}" destId="{A417E39B-5F31-456F-9766-2878961D666F}" srcOrd="2" destOrd="0" presId="urn:microsoft.com/office/officeart/2018/2/layout/IconVerticalSolidList"/>
    <dgm:cxn modelId="{16937969-F475-4E0B-8A41-828046E46CE6}" type="presParOf" srcId="{9E72749F-9118-48AF-AA41-4A8D7004F36A}" destId="{0D8F7654-16ED-420D-8486-2DB2FF75CC39}" srcOrd="3" destOrd="0" presId="urn:microsoft.com/office/officeart/2018/2/layout/IconVerticalSolidList"/>
    <dgm:cxn modelId="{0803B6EF-BCF8-4678-9D84-107BF92E2864}" type="presParOf" srcId="{C49747F0-C52D-4EE6-85FB-BD5E36C0FA6D}" destId="{D0E5BE74-649B-4128-A324-B311FAF42380}" srcOrd="1" destOrd="0" presId="urn:microsoft.com/office/officeart/2018/2/layout/IconVerticalSolidList"/>
    <dgm:cxn modelId="{C53B783C-7558-4DDB-95EA-0263C645FAB8}" type="presParOf" srcId="{C49747F0-C52D-4EE6-85FB-BD5E36C0FA6D}" destId="{18C34ABD-944F-4504-8814-9AF12B137BCC}" srcOrd="2" destOrd="0" presId="urn:microsoft.com/office/officeart/2018/2/layout/IconVerticalSolidList"/>
    <dgm:cxn modelId="{F20681BB-33AB-4278-AB9C-FF05A0B04D14}" type="presParOf" srcId="{18C34ABD-944F-4504-8814-9AF12B137BCC}" destId="{40382AF2-2E87-4985-8258-E7A0A3EE9881}" srcOrd="0" destOrd="0" presId="urn:microsoft.com/office/officeart/2018/2/layout/IconVerticalSolidList"/>
    <dgm:cxn modelId="{6AEA8BDF-61C3-4998-8A13-C8E86209A472}" type="presParOf" srcId="{18C34ABD-944F-4504-8814-9AF12B137BCC}" destId="{FB96A85B-EBDD-43EF-BB1F-941DD03D5BBF}" srcOrd="1" destOrd="0" presId="urn:microsoft.com/office/officeart/2018/2/layout/IconVerticalSolidList"/>
    <dgm:cxn modelId="{80938D75-E366-4470-8E47-22DFF79ADFD6}" type="presParOf" srcId="{18C34ABD-944F-4504-8814-9AF12B137BCC}" destId="{A922153C-2EBC-46F6-8311-80DAD6520B28}" srcOrd="2" destOrd="0" presId="urn:microsoft.com/office/officeart/2018/2/layout/IconVerticalSolidList"/>
    <dgm:cxn modelId="{B1853B03-9411-408B-A28A-69C6CE3B7B36}" type="presParOf" srcId="{18C34ABD-944F-4504-8814-9AF12B137BCC}" destId="{C84BE026-64F1-458C-905D-78198D3069B5}" srcOrd="3" destOrd="0" presId="urn:microsoft.com/office/officeart/2018/2/layout/IconVerticalSolidList"/>
    <dgm:cxn modelId="{C9CFD956-3BE8-4ED3-A8FA-183CAC6DDD83}" type="presParOf" srcId="{C49747F0-C52D-4EE6-85FB-BD5E36C0FA6D}" destId="{F58DE07C-C6EF-4BE7-831D-85B3683AFD09}" srcOrd="3" destOrd="0" presId="urn:microsoft.com/office/officeart/2018/2/layout/IconVerticalSolidList"/>
    <dgm:cxn modelId="{7D4BBE97-AA4A-4A94-9177-09F2018CCF4A}" type="presParOf" srcId="{C49747F0-C52D-4EE6-85FB-BD5E36C0FA6D}" destId="{CDC6AFE4-4744-4F45-9076-49E1A10D1695}" srcOrd="4" destOrd="0" presId="urn:microsoft.com/office/officeart/2018/2/layout/IconVerticalSolidList"/>
    <dgm:cxn modelId="{B74CE0FF-A3B5-4F8E-9CF5-B5B81770A422}" type="presParOf" srcId="{CDC6AFE4-4744-4F45-9076-49E1A10D1695}" destId="{793E15F7-E396-4AA3-90AE-EA0E29A5BCF2}" srcOrd="0" destOrd="0" presId="urn:microsoft.com/office/officeart/2018/2/layout/IconVerticalSolidList"/>
    <dgm:cxn modelId="{49BAC90F-F67B-4C04-8C3C-598C6A60C450}" type="presParOf" srcId="{CDC6AFE4-4744-4F45-9076-49E1A10D1695}" destId="{60D92C95-F46C-485C-81F2-6BB34CF89DD3}" srcOrd="1" destOrd="0" presId="urn:microsoft.com/office/officeart/2018/2/layout/IconVerticalSolidList"/>
    <dgm:cxn modelId="{F98FA5E3-C359-4AEA-8927-4079CEDB1A43}" type="presParOf" srcId="{CDC6AFE4-4744-4F45-9076-49E1A10D1695}" destId="{B5BE67BF-7327-435E-BE4A-F7EB2D069BFC}" srcOrd="2" destOrd="0" presId="urn:microsoft.com/office/officeart/2018/2/layout/IconVerticalSolidList"/>
    <dgm:cxn modelId="{C7E4F5FF-032D-43EA-837B-A7AB00CE42C7}" type="presParOf" srcId="{CDC6AFE4-4744-4F45-9076-49E1A10D1695}" destId="{B5518F4F-F0A6-4DA6-91FC-139AC498905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B5FB26F-A813-4AD7-BE83-6141FDD805F6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accent4_2" csCatId="accent4" phldr="1"/>
      <dgm:spPr/>
      <dgm:t>
        <a:bodyPr/>
        <a:lstStyle/>
        <a:p>
          <a:endParaRPr lang="en-US"/>
        </a:p>
      </dgm:t>
    </dgm:pt>
    <dgm:pt modelId="{9F6C32EA-37EA-40FB-BAF1-A6D742919728}">
      <dgm:prSet custT="1"/>
      <dgm:spPr/>
      <dgm:t>
        <a:bodyPr/>
        <a:lstStyle/>
        <a:p>
          <a:pPr algn="just">
            <a:lnSpc>
              <a:spcPct val="100000"/>
            </a:lnSpc>
          </a:pPr>
          <a:r>
            <a:rPr lang="fr-FR" sz="1200" dirty="0"/>
            <a:t>Comme le rôle d’évaluation a augmenté considérablement en 2020 même si en général les dépenses augmentent légèrement, les taux ont été maintenus au même taux qu’en 2019 à part la taxe pour les services de police qui augmente de .0022 $/100 $ d’évaluation donc impact de  5,50 $ sur le compte de taxe pour une maison de 250 000 $.</a:t>
          </a:r>
          <a:endParaRPr lang="en-US" sz="1200" dirty="0"/>
        </a:p>
      </dgm:t>
    </dgm:pt>
    <dgm:pt modelId="{78144226-DC59-43C9-B18F-77CE1C41ECC4}" type="parTrans" cxnId="{2DFC1BF9-6EC0-454E-AACB-9AAEB8043E11}">
      <dgm:prSet/>
      <dgm:spPr/>
      <dgm:t>
        <a:bodyPr/>
        <a:lstStyle/>
        <a:p>
          <a:endParaRPr lang="en-US"/>
        </a:p>
      </dgm:t>
    </dgm:pt>
    <dgm:pt modelId="{FE6F5B05-C2B9-4ACA-8438-22FA7EBB0DAE}" type="sibTrans" cxnId="{2DFC1BF9-6EC0-454E-AACB-9AAEB8043E11}">
      <dgm:prSet/>
      <dgm:spPr/>
      <dgm:t>
        <a:bodyPr/>
        <a:lstStyle/>
        <a:p>
          <a:endParaRPr lang="en-US"/>
        </a:p>
      </dgm:t>
    </dgm:pt>
    <dgm:pt modelId="{A9DF6F28-57D9-4659-BBC0-CB1D3A76A334}">
      <dgm:prSet custT="1"/>
      <dgm:spPr/>
      <dgm:t>
        <a:bodyPr/>
        <a:lstStyle/>
        <a:p>
          <a:pPr algn="just">
            <a:lnSpc>
              <a:spcPct val="100000"/>
            </a:lnSpc>
          </a:pPr>
          <a:r>
            <a:rPr lang="fr-FR" sz="1200" dirty="0"/>
            <a:t>Affectation du surplus accumulé non-affecté au 31-12-2019 au montant de 38 000 $ pour permettre d’équilibrer le budget et ne pas augmenter le taux de taxe en 2020. </a:t>
          </a:r>
          <a:endParaRPr lang="en-US" sz="1200" dirty="0"/>
        </a:p>
      </dgm:t>
    </dgm:pt>
    <dgm:pt modelId="{A8545584-DFED-4BBF-B2AA-6D04691852C9}" type="parTrans" cxnId="{E74FE2CC-FC7B-4230-B16A-FB6E10057C6C}">
      <dgm:prSet/>
      <dgm:spPr/>
      <dgm:t>
        <a:bodyPr/>
        <a:lstStyle/>
        <a:p>
          <a:endParaRPr lang="en-US"/>
        </a:p>
      </dgm:t>
    </dgm:pt>
    <dgm:pt modelId="{F7294CA5-3D72-453C-8668-DCBAF49216B1}" type="sibTrans" cxnId="{E74FE2CC-FC7B-4230-B16A-FB6E10057C6C}">
      <dgm:prSet/>
      <dgm:spPr/>
      <dgm:t>
        <a:bodyPr/>
        <a:lstStyle/>
        <a:p>
          <a:endParaRPr lang="en-US"/>
        </a:p>
      </dgm:t>
    </dgm:pt>
    <dgm:pt modelId="{059E4E0A-D13D-48B0-88E0-79827EAE5BBE}">
      <dgm:prSet custT="1"/>
      <dgm:spPr/>
      <dgm:t>
        <a:bodyPr/>
        <a:lstStyle/>
        <a:p>
          <a:pPr algn="just">
            <a:lnSpc>
              <a:spcPct val="100000"/>
            </a:lnSpc>
          </a:pPr>
          <a:r>
            <a:rPr lang="en-US" sz="1200" dirty="0" err="1"/>
            <a:t>Salaire</a:t>
          </a:r>
          <a:r>
            <a:rPr lang="en-US" sz="1200" dirty="0"/>
            <a:t> </a:t>
          </a:r>
          <a:r>
            <a:rPr lang="en-US" sz="1200" dirty="0" err="1"/>
            <a:t>indexé</a:t>
          </a:r>
          <a:r>
            <a:rPr lang="en-US" sz="1200" dirty="0"/>
            <a:t> à 2% </a:t>
          </a:r>
          <a:r>
            <a:rPr lang="en-US" sz="1200" dirty="0" err="1"/>
            <a:t>en</a:t>
          </a:r>
          <a:r>
            <a:rPr lang="en-US" sz="1200" dirty="0"/>
            <a:t> function du </a:t>
          </a:r>
          <a:r>
            <a:rPr lang="en-US" sz="1200" dirty="0" err="1"/>
            <a:t>contrat</a:t>
          </a:r>
          <a:r>
            <a:rPr lang="en-US" sz="1200" dirty="0"/>
            <a:t> de travail, </a:t>
          </a:r>
          <a:r>
            <a:rPr lang="en-US" sz="1200" dirty="0" err="1"/>
            <a:t>soit</a:t>
          </a:r>
          <a:r>
            <a:rPr lang="en-US" sz="1200" dirty="0"/>
            <a:t> le plus bas entre </a:t>
          </a:r>
          <a:r>
            <a:rPr lang="en-US" sz="1200" dirty="0" err="1"/>
            <a:t>l’inflation</a:t>
          </a:r>
          <a:r>
            <a:rPr lang="en-US" sz="1200" dirty="0"/>
            <a:t> (</a:t>
          </a:r>
          <a:r>
            <a:rPr lang="en-US" sz="1200" dirty="0" err="1"/>
            <a:t>octobre</a:t>
          </a:r>
          <a:r>
            <a:rPr lang="en-US" sz="1200" dirty="0"/>
            <a:t> 2019= 2.3 %) et 2 %. </a:t>
          </a:r>
          <a:r>
            <a:rPr lang="en-US" sz="1200" dirty="0" err="1"/>
            <a:t>Donc</a:t>
          </a:r>
          <a:r>
            <a:rPr lang="en-US" sz="1200" dirty="0"/>
            <a:t> impact global + 6 244 $ </a:t>
          </a:r>
          <a:r>
            <a:rPr lang="en-US" sz="1200" dirty="0" err="1"/>
            <a:t>incluant</a:t>
          </a:r>
          <a:r>
            <a:rPr lang="en-US" sz="1200" dirty="0"/>
            <a:t> le </a:t>
          </a:r>
          <a:r>
            <a:rPr lang="en-US" sz="1200" dirty="0" err="1"/>
            <a:t>conseil</a:t>
          </a:r>
          <a:r>
            <a:rPr lang="en-US" sz="1200" dirty="0"/>
            <a:t> et les </a:t>
          </a:r>
          <a:r>
            <a:rPr lang="en-US" sz="1200" dirty="0" err="1"/>
            <a:t>employés</a:t>
          </a:r>
          <a:r>
            <a:rPr lang="en-US" sz="1200" dirty="0"/>
            <a:t> </a:t>
          </a:r>
          <a:r>
            <a:rPr lang="en-US" sz="1200" dirty="0" err="1"/>
            <a:t>ainsi</a:t>
          </a:r>
          <a:r>
            <a:rPr lang="en-US" sz="1200" dirty="0"/>
            <a:t> que les </a:t>
          </a:r>
          <a:r>
            <a:rPr lang="en-US" sz="1200" dirty="0" err="1"/>
            <a:t>avantages</a:t>
          </a:r>
          <a:r>
            <a:rPr lang="en-US" sz="1200" dirty="0"/>
            <a:t> </a:t>
          </a:r>
          <a:r>
            <a:rPr lang="en-US" sz="1200" dirty="0" err="1"/>
            <a:t>sociaux</a:t>
          </a:r>
          <a:r>
            <a:rPr lang="en-US" sz="1200" dirty="0"/>
            <a:t>.</a:t>
          </a:r>
        </a:p>
      </dgm:t>
    </dgm:pt>
    <dgm:pt modelId="{3F06A5B4-4BDC-4B47-8121-E5C5EAAB6C52}" type="parTrans" cxnId="{2184A057-286D-4BEE-9C4A-D35351D98767}">
      <dgm:prSet/>
      <dgm:spPr/>
      <dgm:t>
        <a:bodyPr/>
        <a:lstStyle/>
        <a:p>
          <a:endParaRPr lang="en-US"/>
        </a:p>
      </dgm:t>
    </dgm:pt>
    <dgm:pt modelId="{362F233F-35BD-4401-8E74-F92F45E59D57}" type="sibTrans" cxnId="{2184A057-286D-4BEE-9C4A-D35351D98767}">
      <dgm:prSet/>
      <dgm:spPr/>
      <dgm:t>
        <a:bodyPr/>
        <a:lstStyle/>
        <a:p>
          <a:endParaRPr lang="en-US"/>
        </a:p>
      </dgm:t>
    </dgm:pt>
    <dgm:pt modelId="{7C9866CB-B574-47EE-80F5-E48FC2D914BC}">
      <dgm:prSet custT="1"/>
      <dgm:spPr/>
      <dgm:t>
        <a:bodyPr/>
        <a:lstStyle/>
        <a:p>
          <a:pPr algn="just">
            <a:lnSpc>
              <a:spcPct val="100000"/>
            </a:lnSpc>
          </a:pPr>
          <a:r>
            <a:rPr lang="en-US" sz="1200" dirty="0"/>
            <a:t>Le budget pour le </a:t>
          </a:r>
          <a:r>
            <a:rPr lang="en-US" sz="1200" dirty="0" err="1"/>
            <a:t>remboursement</a:t>
          </a:r>
          <a:r>
            <a:rPr lang="en-US" sz="1200" dirty="0"/>
            <a:t> des abonnements à E47 a </a:t>
          </a:r>
          <a:r>
            <a:rPr lang="en-US" sz="1200" dirty="0" err="1"/>
            <a:t>été</a:t>
          </a:r>
          <a:r>
            <a:rPr lang="en-US" sz="1200" dirty="0"/>
            <a:t> </a:t>
          </a:r>
          <a:r>
            <a:rPr lang="en-US" sz="1200" dirty="0" err="1"/>
            <a:t>enlevé</a:t>
          </a:r>
          <a:r>
            <a:rPr lang="en-US" sz="1200" dirty="0"/>
            <a:t>  </a:t>
          </a:r>
          <a:r>
            <a:rPr lang="en-US" sz="1200" dirty="0" err="1"/>
            <a:t>en</a:t>
          </a:r>
          <a:r>
            <a:rPr lang="en-US" sz="1200" dirty="0"/>
            <a:t> 2020 pour </a:t>
          </a:r>
          <a:r>
            <a:rPr lang="en-US" sz="1200" dirty="0" err="1"/>
            <a:t>être</a:t>
          </a:r>
          <a:r>
            <a:rPr lang="en-US" sz="1200" dirty="0"/>
            <a:t> </a:t>
          </a:r>
          <a:r>
            <a:rPr lang="en-US" sz="1200" dirty="0" err="1"/>
            <a:t>remplacer</a:t>
          </a:r>
          <a:r>
            <a:rPr lang="en-US" sz="1200" dirty="0"/>
            <a:t> par un </a:t>
          </a:r>
          <a:r>
            <a:rPr lang="en-US" sz="1200" dirty="0" err="1"/>
            <a:t>montant</a:t>
          </a:r>
          <a:r>
            <a:rPr lang="en-US" sz="1200" dirty="0"/>
            <a:t> de 10 000 $ pour </a:t>
          </a:r>
          <a:r>
            <a:rPr lang="en-US" sz="1200" dirty="0" err="1"/>
            <a:t>une</a:t>
          </a:r>
          <a:r>
            <a:rPr lang="en-US" sz="1200" dirty="0"/>
            <a:t> subvention </a:t>
          </a:r>
          <a:r>
            <a:rPr lang="en-US" sz="1200" dirty="0" err="1"/>
            <a:t>versée</a:t>
          </a:r>
          <a:r>
            <a:rPr lang="en-US" sz="1200" dirty="0"/>
            <a:t> sur 5 </a:t>
          </a:r>
          <a:r>
            <a:rPr lang="en-US" sz="1200" dirty="0" err="1"/>
            <a:t>ans</a:t>
          </a:r>
          <a:r>
            <a:rPr lang="en-US" sz="1200" dirty="0"/>
            <a:t> pour le </a:t>
          </a:r>
          <a:r>
            <a:rPr lang="en-US" sz="1200" dirty="0" err="1"/>
            <a:t>vélo</a:t>
          </a:r>
          <a:r>
            <a:rPr lang="en-US" sz="1200" dirty="0"/>
            <a:t> parc. Le </a:t>
          </a:r>
          <a:r>
            <a:rPr lang="en-US" sz="1200" dirty="0" err="1"/>
            <a:t>montant</a:t>
          </a:r>
          <a:r>
            <a:rPr lang="en-US" sz="1200" dirty="0"/>
            <a:t> de 50 000 $ </a:t>
          </a:r>
          <a:r>
            <a:rPr lang="en-US" sz="1200" dirty="0" err="1"/>
            <a:t>pourrait</a:t>
          </a:r>
          <a:r>
            <a:rPr lang="en-US" sz="1200" dirty="0"/>
            <a:t> </a:t>
          </a:r>
          <a:r>
            <a:rPr lang="en-US" sz="1200" dirty="0" err="1"/>
            <a:t>être</a:t>
          </a:r>
          <a:r>
            <a:rPr lang="en-US" sz="1200" dirty="0"/>
            <a:t> </a:t>
          </a:r>
          <a:r>
            <a:rPr lang="en-US" sz="1200" dirty="0" err="1"/>
            <a:t>prêter</a:t>
          </a:r>
          <a:r>
            <a:rPr lang="en-US" sz="1200" dirty="0"/>
            <a:t> par la MRC à E47 </a:t>
          </a:r>
          <a:r>
            <a:rPr lang="en-US" sz="1200" dirty="0" err="1"/>
            <a:t>pur</a:t>
          </a:r>
          <a:r>
            <a:rPr lang="en-US" sz="1200" dirty="0"/>
            <a:t> la </a:t>
          </a:r>
          <a:r>
            <a:rPr lang="en-US" sz="1200" dirty="0" err="1"/>
            <a:t>realisation</a:t>
          </a:r>
          <a:r>
            <a:rPr lang="en-US" sz="1200" dirty="0"/>
            <a:t> du </a:t>
          </a:r>
          <a:r>
            <a:rPr lang="en-US" sz="1200" dirty="0" err="1"/>
            <a:t>vélo</a:t>
          </a:r>
          <a:r>
            <a:rPr lang="en-US" sz="1200" dirty="0"/>
            <a:t> parc </a:t>
          </a:r>
          <a:r>
            <a:rPr lang="en-US" sz="1200" dirty="0" err="1"/>
            <a:t>en</a:t>
          </a:r>
          <a:r>
            <a:rPr lang="en-US" sz="1200" dirty="0"/>
            <a:t> 2020 et </a:t>
          </a:r>
          <a:r>
            <a:rPr lang="en-US" sz="1200" dirty="0" err="1"/>
            <a:t>être</a:t>
          </a:r>
          <a:r>
            <a:rPr lang="en-US" sz="1200" dirty="0"/>
            <a:t> </a:t>
          </a:r>
          <a:r>
            <a:rPr lang="en-US" sz="1200" dirty="0" err="1"/>
            <a:t>rembourser</a:t>
          </a:r>
          <a:r>
            <a:rPr lang="en-US" sz="1200" dirty="0"/>
            <a:t> sur 5 </a:t>
          </a:r>
          <a:r>
            <a:rPr lang="en-US" sz="1200" dirty="0" err="1"/>
            <a:t>ans</a:t>
          </a:r>
          <a:r>
            <a:rPr lang="en-US" sz="1200" dirty="0"/>
            <a:t> par E47 à la MRC. Les </a:t>
          </a:r>
          <a:r>
            <a:rPr lang="en-US" sz="1200" dirty="0" err="1"/>
            <a:t>intérêts</a:t>
          </a:r>
          <a:r>
            <a:rPr lang="en-US" sz="1200" dirty="0"/>
            <a:t> sur le prêt de 50 000 $ à E47 </a:t>
          </a:r>
          <a:r>
            <a:rPr lang="en-US" sz="1200" dirty="0" err="1"/>
            <a:t>seraient</a:t>
          </a:r>
          <a:r>
            <a:rPr lang="en-US" sz="1200" dirty="0"/>
            <a:t> payables par E47.</a:t>
          </a:r>
        </a:p>
      </dgm:t>
    </dgm:pt>
    <dgm:pt modelId="{9FBE8BE5-C928-481C-AB12-2B1AFA03D3BA}" type="parTrans" cxnId="{0B431954-E775-4B2D-ADF9-B031F9558023}">
      <dgm:prSet/>
      <dgm:spPr/>
      <dgm:t>
        <a:bodyPr/>
        <a:lstStyle/>
        <a:p>
          <a:endParaRPr lang="en-US"/>
        </a:p>
      </dgm:t>
    </dgm:pt>
    <dgm:pt modelId="{4236F6A4-CB15-4996-A788-4DF86EBE9E59}" type="sibTrans" cxnId="{0B431954-E775-4B2D-ADF9-B031F9558023}">
      <dgm:prSet/>
      <dgm:spPr/>
      <dgm:t>
        <a:bodyPr/>
        <a:lstStyle/>
        <a:p>
          <a:endParaRPr lang="en-US"/>
        </a:p>
      </dgm:t>
    </dgm:pt>
    <dgm:pt modelId="{252589EE-DA3C-465A-A144-93B238985722}">
      <dgm:prSet/>
      <dgm:spPr/>
      <dgm:t>
        <a:bodyPr/>
        <a:lstStyle/>
        <a:p>
          <a:endParaRPr lang="en-US"/>
        </a:p>
      </dgm:t>
    </dgm:pt>
    <dgm:pt modelId="{D8C6A00C-6D2B-4EDA-A87A-F3AD8F67DABF}" type="parTrans" cxnId="{D22394A9-38CD-4BB9-B7FE-9248AD73A968}">
      <dgm:prSet/>
      <dgm:spPr/>
      <dgm:t>
        <a:bodyPr/>
        <a:lstStyle/>
        <a:p>
          <a:endParaRPr lang="en-US"/>
        </a:p>
      </dgm:t>
    </dgm:pt>
    <dgm:pt modelId="{D4EAA40F-87F3-4ED4-9640-A64CDBDBF31C}" type="sibTrans" cxnId="{D22394A9-38CD-4BB9-B7FE-9248AD73A968}">
      <dgm:prSet/>
      <dgm:spPr/>
      <dgm:t>
        <a:bodyPr/>
        <a:lstStyle/>
        <a:p>
          <a:endParaRPr lang="en-US"/>
        </a:p>
      </dgm:t>
    </dgm:pt>
    <dgm:pt modelId="{0B7ED50E-1C8A-4CAA-AF9E-532E9A402334}" type="pres">
      <dgm:prSet presAssocID="{FB5FB26F-A813-4AD7-BE83-6141FDD805F6}" presName="root" presStyleCnt="0">
        <dgm:presLayoutVars>
          <dgm:dir/>
          <dgm:resizeHandles val="exact"/>
        </dgm:presLayoutVars>
      </dgm:prSet>
      <dgm:spPr/>
    </dgm:pt>
    <dgm:pt modelId="{452418F8-CFDF-430E-999E-37D930D67A06}" type="pres">
      <dgm:prSet presAssocID="{9F6C32EA-37EA-40FB-BAF1-A6D742919728}" presName="compNode" presStyleCnt="0"/>
      <dgm:spPr/>
    </dgm:pt>
    <dgm:pt modelId="{245D8D0C-B9D0-48CC-A5DE-F1B96DFF7B59}" type="pres">
      <dgm:prSet presAssocID="{9F6C32EA-37EA-40FB-BAF1-A6D742919728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amille avec deux enfants"/>
        </a:ext>
      </dgm:extLst>
    </dgm:pt>
    <dgm:pt modelId="{0FDFD7E3-7630-4C61-87A1-A07BDEAE7732}" type="pres">
      <dgm:prSet presAssocID="{9F6C32EA-37EA-40FB-BAF1-A6D742919728}" presName="spaceRect" presStyleCnt="0"/>
      <dgm:spPr/>
    </dgm:pt>
    <dgm:pt modelId="{B1154D48-7A03-4EBB-90ED-A3A9710BA2BE}" type="pres">
      <dgm:prSet presAssocID="{9F6C32EA-37EA-40FB-BAF1-A6D742919728}" presName="textRect" presStyleLbl="revTx" presStyleIdx="0" presStyleCnt="4" custScaleY="137776">
        <dgm:presLayoutVars>
          <dgm:chMax val="1"/>
          <dgm:chPref val="1"/>
        </dgm:presLayoutVars>
      </dgm:prSet>
      <dgm:spPr/>
    </dgm:pt>
    <dgm:pt modelId="{AFA82808-A408-4F53-90EB-BFF2AC9B91C1}" type="pres">
      <dgm:prSet presAssocID="{FE6F5B05-C2B9-4ACA-8438-22FA7EBB0DAE}" presName="sibTrans" presStyleCnt="0"/>
      <dgm:spPr/>
    </dgm:pt>
    <dgm:pt modelId="{91496FD1-F6A1-4D23-9B8E-8AE0481557D2}" type="pres">
      <dgm:prSet presAssocID="{A9DF6F28-57D9-4659-BBC0-CB1D3A76A334}" presName="compNode" presStyleCnt="0"/>
      <dgm:spPr/>
    </dgm:pt>
    <dgm:pt modelId="{3F24FB8F-8C9A-47E0-B129-C29B6B5B2C8D}" type="pres">
      <dgm:prSet presAssocID="{A9DF6F28-57D9-4659-BBC0-CB1D3A76A334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relire"/>
        </a:ext>
      </dgm:extLst>
    </dgm:pt>
    <dgm:pt modelId="{C2CAF611-F429-4401-A031-C1362EACB3FC}" type="pres">
      <dgm:prSet presAssocID="{A9DF6F28-57D9-4659-BBC0-CB1D3A76A334}" presName="spaceRect" presStyleCnt="0"/>
      <dgm:spPr/>
    </dgm:pt>
    <dgm:pt modelId="{724D0277-14CB-483A-9447-AA7E3A5E7687}" type="pres">
      <dgm:prSet presAssocID="{A9DF6F28-57D9-4659-BBC0-CB1D3A76A334}" presName="textRect" presStyleLbl="revTx" presStyleIdx="1" presStyleCnt="4" custScaleY="135173">
        <dgm:presLayoutVars>
          <dgm:chMax val="1"/>
          <dgm:chPref val="1"/>
        </dgm:presLayoutVars>
      </dgm:prSet>
      <dgm:spPr/>
    </dgm:pt>
    <dgm:pt modelId="{A01162D6-4D79-4339-8B1B-A6AAD36F7AD8}" type="pres">
      <dgm:prSet presAssocID="{F7294CA5-3D72-453C-8668-DCBAF49216B1}" presName="sibTrans" presStyleCnt="0"/>
      <dgm:spPr/>
    </dgm:pt>
    <dgm:pt modelId="{41257B36-9F38-47B2-BFCE-1B9A74D022A0}" type="pres">
      <dgm:prSet presAssocID="{059E4E0A-D13D-48B0-88E0-79827EAE5BBE}" presName="compNode" presStyleCnt="0"/>
      <dgm:spPr/>
    </dgm:pt>
    <dgm:pt modelId="{CFDBE492-D05A-4F2C-AE20-19BB9FC417F5}" type="pres">
      <dgm:prSet presAssocID="{059E4E0A-D13D-48B0-88E0-79827EAE5BB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ndance à la hausse"/>
        </a:ext>
      </dgm:extLst>
    </dgm:pt>
    <dgm:pt modelId="{C4F2C382-987C-4AB3-B3F7-8084AEC1A42C}" type="pres">
      <dgm:prSet presAssocID="{059E4E0A-D13D-48B0-88E0-79827EAE5BBE}" presName="spaceRect" presStyleCnt="0"/>
      <dgm:spPr/>
    </dgm:pt>
    <dgm:pt modelId="{C7A2DF37-A66B-4272-9960-E45A624601DB}" type="pres">
      <dgm:prSet presAssocID="{059E4E0A-D13D-48B0-88E0-79827EAE5BBE}" presName="textRect" presStyleLbl="revTx" presStyleIdx="2" presStyleCnt="4" custScaleY="138622">
        <dgm:presLayoutVars>
          <dgm:chMax val="1"/>
          <dgm:chPref val="1"/>
        </dgm:presLayoutVars>
      </dgm:prSet>
      <dgm:spPr/>
    </dgm:pt>
    <dgm:pt modelId="{A945619B-BBEB-41F7-B51B-0367CDDFCBCC}" type="pres">
      <dgm:prSet presAssocID="{362F233F-35BD-4401-8E74-F92F45E59D57}" presName="sibTrans" presStyleCnt="0"/>
      <dgm:spPr/>
    </dgm:pt>
    <dgm:pt modelId="{187BAC1E-FD43-4BE2-973A-E69D2C083B2F}" type="pres">
      <dgm:prSet presAssocID="{7C9866CB-B574-47EE-80F5-E48FC2D914BC}" presName="compNode" presStyleCnt="0"/>
      <dgm:spPr/>
    </dgm:pt>
    <dgm:pt modelId="{60907A18-48F5-4F8B-996F-22D58E58203E}" type="pres">
      <dgm:prSet presAssocID="{7C9866CB-B574-47EE-80F5-E48FC2D914BC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yclisme"/>
        </a:ext>
      </dgm:extLst>
    </dgm:pt>
    <dgm:pt modelId="{68EE1057-7192-4016-ACAD-F908BD552B34}" type="pres">
      <dgm:prSet presAssocID="{7C9866CB-B574-47EE-80F5-E48FC2D914BC}" presName="spaceRect" presStyleCnt="0"/>
      <dgm:spPr/>
    </dgm:pt>
    <dgm:pt modelId="{B6A3AC67-E360-4A26-B56D-B83184760038}" type="pres">
      <dgm:prSet presAssocID="{7C9866CB-B574-47EE-80F5-E48FC2D914BC}" presName="textRect" presStyleLbl="revTx" presStyleIdx="3" presStyleCnt="4" custScaleX="119281" custScaleY="139533">
        <dgm:presLayoutVars>
          <dgm:chMax val="1"/>
          <dgm:chPref val="1"/>
        </dgm:presLayoutVars>
      </dgm:prSet>
      <dgm:spPr/>
    </dgm:pt>
  </dgm:ptLst>
  <dgm:cxnLst>
    <dgm:cxn modelId="{27F7E30B-09F7-4B2E-B057-6EF6A9D13BAF}" type="presOf" srcId="{FB5FB26F-A813-4AD7-BE83-6141FDD805F6}" destId="{0B7ED50E-1C8A-4CAA-AF9E-532E9A402334}" srcOrd="0" destOrd="0" presId="urn:microsoft.com/office/officeart/2018/2/layout/IconLabelList"/>
    <dgm:cxn modelId="{0B431954-E775-4B2D-ADF9-B031F9558023}" srcId="{FB5FB26F-A813-4AD7-BE83-6141FDD805F6}" destId="{7C9866CB-B574-47EE-80F5-E48FC2D914BC}" srcOrd="3" destOrd="0" parTransId="{9FBE8BE5-C928-481C-AB12-2B1AFA03D3BA}" sibTransId="{4236F6A4-CB15-4996-A788-4DF86EBE9E59}"/>
    <dgm:cxn modelId="{2184A057-286D-4BEE-9C4A-D35351D98767}" srcId="{FB5FB26F-A813-4AD7-BE83-6141FDD805F6}" destId="{059E4E0A-D13D-48B0-88E0-79827EAE5BBE}" srcOrd="2" destOrd="0" parTransId="{3F06A5B4-4BDC-4B47-8121-E5C5EAAB6C52}" sibTransId="{362F233F-35BD-4401-8E74-F92F45E59D57}"/>
    <dgm:cxn modelId="{94B46584-7666-4799-B621-87684899F11A}" type="presOf" srcId="{9F6C32EA-37EA-40FB-BAF1-A6D742919728}" destId="{B1154D48-7A03-4EBB-90ED-A3A9710BA2BE}" srcOrd="0" destOrd="0" presId="urn:microsoft.com/office/officeart/2018/2/layout/IconLabelList"/>
    <dgm:cxn modelId="{D22394A9-38CD-4BB9-B7FE-9248AD73A968}" srcId="{7C9866CB-B574-47EE-80F5-E48FC2D914BC}" destId="{252589EE-DA3C-465A-A144-93B238985722}" srcOrd="0" destOrd="0" parTransId="{D8C6A00C-6D2B-4EDA-A87A-F3AD8F67DABF}" sibTransId="{D4EAA40F-87F3-4ED4-9640-A64CDBDBF31C}"/>
    <dgm:cxn modelId="{E74FE2CC-FC7B-4230-B16A-FB6E10057C6C}" srcId="{FB5FB26F-A813-4AD7-BE83-6141FDD805F6}" destId="{A9DF6F28-57D9-4659-BBC0-CB1D3A76A334}" srcOrd="1" destOrd="0" parTransId="{A8545584-DFED-4BBF-B2AA-6D04691852C9}" sibTransId="{F7294CA5-3D72-453C-8668-DCBAF49216B1}"/>
    <dgm:cxn modelId="{6694E4EC-E2A2-4B28-86E7-556436C6A049}" type="presOf" srcId="{A9DF6F28-57D9-4659-BBC0-CB1D3A76A334}" destId="{724D0277-14CB-483A-9447-AA7E3A5E7687}" srcOrd="0" destOrd="0" presId="urn:microsoft.com/office/officeart/2018/2/layout/IconLabelList"/>
    <dgm:cxn modelId="{E3FB09F0-55CD-43B9-B54D-8EECE33EBEE2}" type="presOf" srcId="{7C9866CB-B574-47EE-80F5-E48FC2D914BC}" destId="{B6A3AC67-E360-4A26-B56D-B83184760038}" srcOrd="0" destOrd="0" presId="urn:microsoft.com/office/officeart/2018/2/layout/IconLabelList"/>
    <dgm:cxn modelId="{641B0AF1-D091-424C-993A-A74959E4DBFA}" type="presOf" srcId="{059E4E0A-D13D-48B0-88E0-79827EAE5BBE}" destId="{C7A2DF37-A66B-4272-9960-E45A624601DB}" srcOrd="0" destOrd="0" presId="urn:microsoft.com/office/officeart/2018/2/layout/IconLabelList"/>
    <dgm:cxn modelId="{2DFC1BF9-6EC0-454E-AACB-9AAEB8043E11}" srcId="{FB5FB26F-A813-4AD7-BE83-6141FDD805F6}" destId="{9F6C32EA-37EA-40FB-BAF1-A6D742919728}" srcOrd="0" destOrd="0" parTransId="{78144226-DC59-43C9-B18F-77CE1C41ECC4}" sibTransId="{FE6F5B05-C2B9-4ACA-8438-22FA7EBB0DAE}"/>
    <dgm:cxn modelId="{6E549E5E-EAA5-42A6-98C4-25635356ABC5}" type="presParOf" srcId="{0B7ED50E-1C8A-4CAA-AF9E-532E9A402334}" destId="{452418F8-CFDF-430E-999E-37D930D67A06}" srcOrd="0" destOrd="0" presId="urn:microsoft.com/office/officeart/2018/2/layout/IconLabelList"/>
    <dgm:cxn modelId="{1BB68A5B-5295-4556-B03C-86F588443620}" type="presParOf" srcId="{452418F8-CFDF-430E-999E-37D930D67A06}" destId="{245D8D0C-B9D0-48CC-A5DE-F1B96DFF7B59}" srcOrd="0" destOrd="0" presId="urn:microsoft.com/office/officeart/2018/2/layout/IconLabelList"/>
    <dgm:cxn modelId="{712930FE-D393-4EAB-8360-60DF9C1E74A5}" type="presParOf" srcId="{452418F8-CFDF-430E-999E-37D930D67A06}" destId="{0FDFD7E3-7630-4C61-87A1-A07BDEAE7732}" srcOrd="1" destOrd="0" presId="urn:microsoft.com/office/officeart/2018/2/layout/IconLabelList"/>
    <dgm:cxn modelId="{F621250F-A0DA-4FAC-B2C3-C9A4A1B71034}" type="presParOf" srcId="{452418F8-CFDF-430E-999E-37D930D67A06}" destId="{B1154D48-7A03-4EBB-90ED-A3A9710BA2BE}" srcOrd="2" destOrd="0" presId="urn:microsoft.com/office/officeart/2018/2/layout/IconLabelList"/>
    <dgm:cxn modelId="{A3107720-03AE-4B26-9725-6929E5E4C6C2}" type="presParOf" srcId="{0B7ED50E-1C8A-4CAA-AF9E-532E9A402334}" destId="{AFA82808-A408-4F53-90EB-BFF2AC9B91C1}" srcOrd="1" destOrd="0" presId="urn:microsoft.com/office/officeart/2018/2/layout/IconLabelList"/>
    <dgm:cxn modelId="{E9217324-D39A-4079-8181-36D4A4DC099C}" type="presParOf" srcId="{0B7ED50E-1C8A-4CAA-AF9E-532E9A402334}" destId="{91496FD1-F6A1-4D23-9B8E-8AE0481557D2}" srcOrd="2" destOrd="0" presId="urn:microsoft.com/office/officeart/2018/2/layout/IconLabelList"/>
    <dgm:cxn modelId="{BB3956C5-8ECE-4F3B-8E27-DE455ED6F313}" type="presParOf" srcId="{91496FD1-F6A1-4D23-9B8E-8AE0481557D2}" destId="{3F24FB8F-8C9A-47E0-B129-C29B6B5B2C8D}" srcOrd="0" destOrd="0" presId="urn:microsoft.com/office/officeart/2018/2/layout/IconLabelList"/>
    <dgm:cxn modelId="{696EDEA0-5020-4402-8E0E-E1D6D011FE9D}" type="presParOf" srcId="{91496FD1-F6A1-4D23-9B8E-8AE0481557D2}" destId="{C2CAF611-F429-4401-A031-C1362EACB3FC}" srcOrd="1" destOrd="0" presId="urn:microsoft.com/office/officeart/2018/2/layout/IconLabelList"/>
    <dgm:cxn modelId="{5A78973E-B1C9-45E8-9E27-8B487B83D90A}" type="presParOf" srcId="{91496FD1-F6A1-4D23-9B8E-8AE0481557D2}" destId="{724D0277-14CB-483A-9447-AA7E3A5E7687}" srcOrd="2" destOrd="0" presId="urn:microsoft.com/office/officeart/2018/2/layout/IconLabelList"/>
    <dgm:cxn modelId="{8E86178C-7D20-4B4F-BD82-95CD3273C383}" type="presParOf" srcId="{0B7ED50E-1C8A-4CAA-AF9E-532E9A402334}" destId="{A01162D6-4D79-4339-8B1B-A6AAD36F7AD8}" srcOrd="3" destOrd="0" presId="urn:microsoft.com/office/officeart/2018/2/layout/IconLabelList"/>
    <dgm:cxn modelId="{C7545112-3720-4284-8993-275265D75C30}" type="presParOf" srcId="{0B7ED50E-1C8A-4CAA-AF9E-532E9A402334}" destId="{41257B36-9F38-47B2-BFCE-1B9A74D022A0}" srcOrd="4" destOrd="0" presId="urn:microsoft.com/office/officeart/2018/2/layout/IconLabelList"/>
    <dgm:cxn modelId="{CD3901B5-A83A-4B9C-93A6-672536F22F2C}" type="presParOf" srcId="{41257B36-9F38-47B2-BFCE-1B9A74D022A0}" destId="{CFDBE492-D05A-4F2C-AE20-19BB9FC417F5}" srcOrd="0" destOrd="0" presId="urn:microsoft.com/office/officeart/2018/2/layout/IconLabelList"/>
    <dgm:cxn modelId="{6C60F0F0-663B-4D78-A680-6635A0AA028B}" type="presParOf" srcId="{41257B36-9F38-47B2-BFCE-1B9A74D022A0}" destId="{C4F2C382-987C-4AB3-B3F7-8084AEC1A42C}" srcOrd="1" destOrd="0" presId="urn:microsoft.com/office/officeart/2018/2/layout/IconLabelList"/>
    <dgm:cxn modelId="{2C7BBA0E-779D-45BC-84F5-563B9090A378}" type="presParOf" srcId="{41257B36-9F38-47B2-BFCE-1B9A74D022A0}" destId="{C7A2DF37-A66B-4272-9960-E45A624601DB}" srcOrd="2" destOrd="0" presId="urn:microsoft.com/office/officeart/2018/2/layout/IconLabelList"/>
    <dgm:cxn modelId="{7E012BA5-E7FC-42E9-B33B-D2CBBC4CFD64}" type="presParOf" srcId="{0B7ED50E-1C8A-4CAA-AF9E-532E9A402334}" destId="{A945619B-BBEB-41F7-B51B-0367CDDFCBCC}" srcOrd="5" destOrd="0" presId="urn:microsoft.com/office/officeart/2018/2/layout/IconLabelList"/>
    <dgm:cxn modelId="{C6E9B5A5-FC0C-4A67-9C21-735CFA133FC4}" type="presParOf" srcId="{0B7ED50E-1C8A-4CAA-AF9E-532E9A402334}" destId="{187BAC1E-FD43-4BE2-973A-E69D2C083B2F}" srcOrd="6" destOrd="0" presId="urn:microsoft.com/office/officeart/2018/2/layout/IconLabelList"/>
    <dgm:cxn modelId="{D220AD4C-67ED-4D9E-B96D-DFBA5291DCA2}" type="presParOf" srcId="{187BAC1E-FD43-4BE2-973A-E69D2C083B2F}" destId="{60907A18-48F5-4F8B-996F-22D58E58203E}" srcOrd="0" destOrd="0" presId="urn:microsoft.com/office/officeart/2018/2/layout/IconLabelList"/>
    <dgm:cxn modelId="{E9255598-F3EE-4A04-99EC-3138F285F36A}" type="presParOf" srcId="{187BAC1E-FD43-4BE2-973A-E69D2C083B2F}" destId="{68EE1057-7192-4016-ACAD-F908BD552B34}" srcOrd="1" destOrd="0" presId="urn:microsoft.com/office/officeart/2018/2/layout/IconLabelList"/>
    <dgm:cxn modelId="{D7691915-058B-4F6C-9389-0A24419491BD}" type="presParOf" srcId="{187BAC1E-FD43-4BE2-973A-E69D2C083B2F}" destId="{B6A3AC67-E360-4A26-B56D-B83184760038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A744F93-1EA8-4B9E-BC9B-923587EAF6DA}" type="doc">
      <dgm:prSet loTypeId="urn:microsoft.com/office/officeart/2005/8/layout/bProcess4" loCatId="process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16444096-90EF-4474-88B7-A2740157FA27}">
      <dgm:prSet/>
      <dgm:spPr/>
      <dgm:t>
        <a:bodyPr/>
        <a:lstStyle/>
        <a:p>
          <a:r>
            <a:rPr lang="fr-FR"/>
            <a:t>Aucun montant  n’est prévu pour payer des immobilisations à même le budget d’opération en 2020 donc même situation qu’en 2019.</a:t>
          </a:r>
          <a:endParaRPr lang="en-US"/>
        </a:p>
      </dgm:t>
    </dgm:pt>
    <dgm:pt modelId="{AE4DBF3C-D68E-4DBF-86BE-89BC9FA6C68C}" type="parTrans" cxnId="{DBF32316-790C-487F-942F-19DB9F43AAE0}">
      <dgm:prSet/>
      <dgm:spPr/>
      <dgm:t>
        <a:bodyPr/>
        <a:lstStyle/>
        <a:p>
          <a:endParaRPr lang="en-US"/>
        </a:p>
      </dgm:t>
    </dgm:pt>
    <dgm:pt modelId="{44480030-F184-417D-92EB-EBB5840106C1}" type="sibTrans" cxnId="{DBF32316-790C-487F-942F-19DB9F43AAE0}">
      <dgm:prSet/>
      <dgm:spPr/>
      <dgm:t>
        <a:bodyPr/>
        <a:lstStyle/>
        <a:p>
          <a:endParaRPr lang="en-US"/>
        </a:p>
      </dgm:t>
    </dgm:pt>
    <dgm:pt modelId="{2147ACCD-171C-4CEE-A7CF-3699496847A9}">
      <dgm:prSet/>
      <dgm:spPr/>
      <dgm:t>
        <a:bodyPr/>
        <a:lstStyle/>
        <a:p>
          <a:r>
            <a:rPr lang="fr-FR"/>
            <a:t>Pour discussion:</a:t>
          </a:r>
          <a:endParaRPr lang="en-US"/>
        </a:p>
      </dgm:t>
    </dgm:pt>
    <dgm:pt modelId="{2BE4B0A5-916D-4E01-995A-0EEF5012997E}" type="parTrans" cxnId="{3BF96EF1-50D5-47C8-900A-0FD3D220F53E}">
      <dgm:prSet/>
      <dgm:spPr/>
      <dgm:t>
        <a:bodyPr/>
        <a:lstStyle/>
        <a:p>
          <a:endParaRPr lang="en-US"/>
        </a:p>
      </dgm:t>
    </dgm:pt>
    <dgm:pt modelId="{E08C8EB6-7C0E-4F08-B5AA-512487D78DD7}" type="sibTrans" cxnId="{3BF96EF1-50D5-47C8-900A-0FD3D220F53E}">
      <dgm:prSet/>
      <dgm:spPr/>
      <dgm:t>
        <a:bodyPr/>
        <a:lstStyle/>
        <a:p>
          <a:endParaRPr lang="en-US"/>
        </a:p>
      </dgm:t>
    </dgm:pt>
    <dgm:pt modelId="{875A218D-6D2A-4D2F-A002-717507E65EB1}">
      <dgm:prSet/>
      <dgm:spPr/>
      <dgm:t>
        <a:bodyPr/>
        <a:lstStyle/>
        <a:p>
          <a:r>
            <a:rPr lang="fr-FR"/>
            <a:t>Demande de 50 000 $ à E47 pour financer le vélo-parc;</a:t>
          </a:r>
          <a:endParaRPr lang="en-US"/>
        </a:p>
      </dgm:t>
    </dgm:pt>
    <dgm:pt modelId="{691E6E7F-6594-4C28-9771-94F8B499EC5D}" type="parTrans" cxnId="{5E0DCDFA-2821-4FDF-B2AE-F571C1093489}">
      <dgm:prSet/>
      <dgm:spPr/>
      <dgm:t>
        <a:bodyPr/>
        <a:lstStyle/>
        <a:p>
          <a:endParaRPr lang="en-US"/>
        </a:p>
      </dgm:t>
    </dgm:pt>
    <dgm:pt modelId="{7ADE136C-EFF2-4996-B763-167296385042}" type="sibTrans" cxnId="{5E0DCDFA-2821-4FDF-B2AE-F571C1093489}">
      <dgm:prSet/>
      <dgm:spPr/>
      <dgm:t>
        <a:bodyPr/>
        <a:lstStyle/>
        <a:p>
          <a:endParaRPr lang="en-US"/>
        </a:p>
      </dgm:t>
    </dgm:pt>
    <dgm:pt modelId="{70E8598B-8DAB-492D-99AA-F7C5535D1C3A}">
      <dgm:prSet/>
      <dgm:spPr/>
      <dgm:t>
        <a:bodyPr/>
        <a:lstStyle/>
        <a:p>
          <a:r>
            <a:rPr lang="fr-FR" dirty="0"/>
            <a:t>Cueillette de vidange aux deux semaines pour les mois de juillet et août ainsi qu’une cueillette de compost de plus au début septembre (prévu au budget sans augmentation des tarifications);</a:t>
          </a:r>
          <a:endParaRPr lang="en-US" dirty="0"/>
        </a:p>
      </dgm:t>
    </dgm:pt>
    <dgm:pt modelId="{14FF16E3-7DB5-4205-A910-EB532BFBD6F7}" type="parTrans" cxnId="{E8E71B92-1D6E-4EAD-9C14-E8CD5298C861}">
      <dgm:prSet/>
      <dgm:spPr/>
      <dgm:t>
        <a:bodyPr/>
        <a:lstStyle/>
        <a:p>
          <a:endParaRPr lang="en-US"/>
        </a:p>
      </dgm:t>
    </dgm:pt>
    <dgm:pt modelId="{9D635766-1933-4F10-8C84-28E39CD0B929}" type="sibTrans" cxnId="{E8E71B92-1D6E-4EAD-9C14-E8CD5298C861}">
      <dgm:prSet/>
      <dgm:spPr/>
      <dgm:t>
        <a:bodyPr/>
        <a:lstStyle/>
        <a:p>
          <a:endParaRPr lang="en-US"/>
        </a:p>
      </dgm:t>
    </dgm:pt>
    <dgm:pt modelId="{C4B2AA1D-6739-4C20-889C-B933C84E84F0}" type="pres">
      <dgm:prSet presAssocID="{3A744F93-1EA8-4B9E-BC9B-923587EAF6DA}" presName="Name0" presStyleCnt="0">
        <dgm:presLayoutVars>
          <dgm:dir/>
          <dgm:resizeHandles/>
        </dgm:presLayoutVars>
      </dgm:prSet>
      <dgm:spPr/>
    </dgm:pt>
    <dgm:pt modelId="{5DEE3429-F917-4A98-9CFF-1B4464525B1B}" type="pres">
      <dgm:prSet presAssocID="{16444096-90EF-4474-88B7-A2740157FA27}" presName="compNode" presStyleCnt="0"/>
      <dgm:spPr/>
    </dgm:pt>
    <dgm:pt modelId="{197062AE-2A76-4322-9EC7-4326D544801B}" type="pres">
      <dgm:prSet presAssocID="{16444096-90EF-4474-88B7-A2740157FA27}" presName="dummyConnPt" presStyleCnt="0"/>
      <dgm:spPr/>
    </dgm:pt>
    <dgm:pt modelId="{9CA8AB63-C6FA-4CCB-9F00-2AF5A04A548D}" type="pres">
      <dgm:prSet presAssocID="{16444096-90EF-4474-88B7-A2740157FA27}" presName="node" presStyleLbl="node1" presStyleIdx="0" presStyleCnt="2">
        <dgm:presLayoutVars>
          <dgm:bulletEnabled val="1"/>
        </dgm:presLayoutVars>
      </dgm:prSet>
      <dgm:spPr/>
    </dgm:pt>
    <dgm:pt modelId="{5641B4B7-DC9C-4CF1-9700-50343B5C18BA}" type="pres">
      <dgm:prSet presAssocID="{44480030-F184-417D-92EB-EBB5840106C1}" presName="sibTrans" presStyleLbl="bgSibTrans2D1" presStyleIdx="0" presStyleCnt="1"/>
      <dgm:spPr/>
    </dgm:pt>
    <dgm:pt modelId="{977F1D66-3C11-453A-B694-C9447C07E6ED}" type="pres">
      <dgm:prSet presAssocID="{2147ACCD-171C-4CEE-A7CF-3699496847A9}" presName="compNode" presStyleCnt="0"/>
      <dgm:spPr/>
    </dgm:pt>
    <dgm:pt modelId="{D23189E6-7436-42DD-B82A-19E78B1AE496}" type="pres">
      <dgm:prSet presAssocID="{2147ACCD-171C-4CEE-A7CF-3699496847A9}" presName="dummyConnPt" presStyleCnt="0"/>
      <dgm:spPr/>
    </dgm:pt>
    <dgm:pt modelId="{7A1C6AF5-ACEC-47B9-A2BD-A15351458160}" type="pres">
      <dgm:prSet presAssocID="{2147ACCD-171C-4CEE-A7CF-3699496847A9}" presName="node" presStyleLbl="node1" presStyleIdx="1" presStyleCnt="2">
        <dgm:presLayoutVars>
          <dgm:bulletEnabled val="1"/>
        </dgm:presLayoutVars>
      </dgm:prSet>
      <dgm:spPr/>
    </dgm:pt>
  </dgm:ptLst>
  <dgm:cxnLst>
    <dgm:cxn modelId="{DBF32316-790C-487F-942F-19DB9F43AAE0}" srcId="{3A744F93-1EA8-4B9E-BC9B-923587EAF6DA}" destId="{16444096-90EF-4474-88B7-A2740157FA27}" srcOrd="0" destOrd="0" parTransId="{AE4DBF3C-D68E-4DBF-86BE-89BC9FA6C68C}" sibTransId="{44480030-F184-417D-92EB-EBB5840106C1}"/>
    <dgm:cxn modelId="{267EB25D-348A-4C18-8A0D-3C8605E440FD}" type="presOf" srcId="{70E8598B-8DAB-492D-99AA-F7C5535D1C3A}" destId="{7A1C6AF5-ACEC-47B9-A2BD-A15351458160}" srcOrd="0" destOrd="2" presId="urn:microsoft.com/office/officeart/2005/8/layout/bProcess4"/>
    <dgm:cxn modelId="{E8E71B92-1D6E-4EAD-9C14-E8CD5298C861}" srcId="{2147ACCD-171C-4CEE-A7CF-3699496847A9}" destId="{70E8598B-8DAB-492D-99AA-F7C5535D1C3A}" srcOrd="1" destOrd="0" parTransId="{14FF16E3-7DB5-4205-A910-EB532BFBD6F7}" sibTransId="{9D635766-1933-4F10-8C84-28E39CD0B929}"/>
    <dgm:cxn modelId="{7068AEAB-A474-4D32-AD6F-947CD4C865CA}" type="presOf" srcId="{2147ACCD-171C-4CEE-A7CF-3699496847A9}" destId="{7A1C6AF5-ACEC-47B9-A2BD-A15351458160}" srcOrd="0" destOrd="0" presId="urn:microsoft.com/office/officeart/2005/8/layout/bProcess4"/>
    <dgm:cxn modelId="{010094AF-7B06-42EB-8663-A9E03F10E588}" type="presOf" srcId="{3A744F93-1EA8-4B9E-BC9B-923587EAF6DA}" destId="{C4B2AA1D-6739-4C20-889C-B933C84E84F0}" srcOrd="0" destOrd="0" presId="urn:microsoft.com/office/officeart/2005/8/layout/bProcess4"/>
    <dgm:cxn modelId="{BCC5BCC9-ADF2-4235-8B85-0A034660527E}" type="presOf" srcId="{44480030-F184-417D-92EB-EBB5840106C1}" destId="{5641B4B7-DC9C-4CF1-9700-50343B5C18BA}" srcOrd="0" destOrd="0" presId="urn:microsoft.com/office/officeart/2005/8/layout/bProcess4"/>
    <dgm:cxn modelId="{3BF96EF1-50D5-47C8-900A-0FD3D220F53E}" srcId="{3A744F93-1EA8-4B9E-BC9B-923587EAF6DA}" destId="{2147ACCD-171C-4CEE-A7CF-3699496847A9}" srcOrd="1" destOrd="0" parTransId="{2BE4B0A5-916D-4E01-995A-0EEF5012997E}" sibTransId="{E08C8EB6-7C0E-4F08-B5AA-512487D78DD7}"/>
    <dgm:cxn modelId="{23BAD5F6-D6EC-454B-BAA8-FF2B14A90D67}" type="presOf" srcId="{875A218D-6D2A-4D2F-A002-717507E65EB1}" destId="{7A1C6AF5-ACEC-47B9-A2BD-A15351458160}" srcOrd="0" destOrd="1" presId="urn:microsoft.com/office/officeart/2005/8/layout/bProcess4"/>
    <dgm:cxn modelId="{33853FF7-8B7E-4AE4-A7E5-73E9D79DB10E}" type="presOf" srcId="{16444096-90EF-4474-88B7-A2740157FA27}" destId="{9CA8AB63-C6FA-4CCB-9F00-2AF5A04A548D}" srcOrd="0" destOrd="0" presId="urn:microsoft.com/office/officeart/2005/8/layout/bProcess4"/>
    <dgm:cxn modelId="{5E0DCDFA-2821-4FDF-B2AE-F571C1093489}" srcId="{2147ACCD-171C-4CEE-A7CF-3699496847A9}" destId="{875A218D-6D2A-4D2F-A002-717507E65EB1}" srcOrd="0" destOrd="0" parTransId="{691E6E7F-6594-4C28-9771-94F8B499EC5D}" sibTransId="{7ADE136C-EFF2-4996-B763-167296385042}"/>
    <dgm:cxn modelId="{5018F0CD-E371-4CE9-A989-B30C010A275B}" type="presParOf" srcId="{C4B2AA1D-6739-4C20-889C-B933C84E84F0}" destId="{5DEE3429-F917-4A98-9CFF-1B4464525B1B}" srcOrd="0" destOrd="0" presId="urn:microsoft.com/office/officeart/2005/8/layout/bProcess4"/>
    <dgm:cxn modelId="{6DFFAE54-242C-4FE4-9874-6E459CF4E120}" type="presParOf" srcId="{5DEE3429-F917-4A98-9CFF-1B4464525B1B}" destId="{197062AE-2A76-4322-9EC7-4326D544801B}" srcOrd="0" destOrd="0" presId="urn:microsoft.com/office/officeart/2005/8/layout/bProcess4"/>
    <dgm:cxn modelId="{589E4625-36BE-4CB5-99D7-E9A5410F971D}" type="presParOf" srcId="{5DEE3429-F917-4A98-9CFF-1B4464525B1B}" destId="{9CA8AB63-C6FA-4CCB-9F00-2AF5A04A548D}" srcOrd="1" destOrd="0" presId="urn:microsoft.com/office/officeart/2005/8/layout/bProcess4"/>
    <dgm:cxn modelId="{F4DB34BF-8754-4497-A1FD-E46A62B10225}" type="presParOf" srcId="{C4B2AA1D-6739-4C20-889C-B933C84E84F0}" destId="{5641B4B7-DC9C-4CF1-9700-50343B5C18BA}" srcOrd="1" destOrd="0" presId="urn:microsoft.com/office/officeart/2005/8/layout/bProcess4"/>
    <dgm:cxn modelId="{A0176F21-D877-4FE8-BE3D-C7CF3631EAEB}" type="presParOf" srcId="{C4B2AA1D-6739-4C20-889C-B933C84E84F0}" destId="{977F1D66-3C11-453A-B694-C9447C07E6ED}" srcOrd="2" destOrd="0" presId="urn:microsoft.com/office/officeart/2005/8/layout/bProcess4"/>
    <dgm:cxn modelId="{5A9A504E-8A57-43D7-98F3-695351CFF354}" type="presParOf" srcId="{977F1D66-3C11-453A-B694-C9447C07E6ED}" destId="{D23189E6-7436-42DD-B82A-19E78B1AE496}" srcOrd="0" destOrd="0" presId="urn:microsoft.com/office/officeart/2005/8/layout/bProcess4"/>
    <dgm:cxn modelId="{E89CB6B1-36B8-4618-8A3A-053C5D3C7744}" type="presParOf" srcId="{977F1D66-3C11-453A-B694-C9447C07E6ED}" destId="{7A1C6AF5-ACEC-47B9-A2BD-A15351458160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4855F-B2AA-4BAC-AA03-9A6099B0AFA0}">
      <dsp:nvSpPr>
        <dsp:cNvPr id="0" name=""/>
        <dsp:cNvSpPr/>
      </dsp:nvSpPr>
      <dsp:spPr>
        <a:xfrm>
          <a:off x="317699" y="121908"/>
          <a:ext cx="985412" cy="98541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C0986F-4EED-46F1-9568-EE0C52F788DC}">
      <dsp:nvSpPr>
        <dsp:cNvPr id="0" name=""/>
        <dsp:cNvSpPr/>
      </dsp:nvSpPr>
      <dsp:spPr>
        <a:xfrm>
          <a:off x="527704" y="331914"/>
          <a:ext cx="565400" cy="5654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D4BD34-0CDD-46B8-B948-48E4AC0A2A25}">
      <dsp:nvSpPr>
        <dsp:cNvPr id="0" name=""/>
        <dsp:cNvSpPr/>
      </dsp:nvSpPr>
      <dsp:spPr>
        <a:xfrm>
          <a:off x="2690" y="1414252"/>
          <a:ext cx="1615429" cy="64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 dirty="0"/>
            <a:t>Le budget 2020 </a:t>
          </a:r>
          <a:r>
            <a:rPr lang="en-US" sz="1300" kern="1200" dirty="0" err="1"/>
            <a:t>en</a:t>
          </a:r>
          <a:r>
            <a:rPr lang="en-US" sz="1300" kern="1200" dirty="0"/>
            <a:t> </a:t>
          </a:r>
          <a:r>
            <a:rPr lang="en-US" sz="1300" kern="1200" dirty="0" err="1"/>
            <a:t>bref</a:t>
          </a:r>
          <a:r>
            <a:rPr lang="en-US" sz="1300" kern="1200" dirty="0"/>
            <a:t>…</a:t>
          </a:r>
        </a:p>
      </dsp:txBody>
      <dsp:txXfrm>
        <a:off x="2690" y="1414252"/>
        <a:ext cx="1615429" cy="646171"/>
      </dsp:txXfrm>
    </dsp:sp>
    <dsp:sp modelId="{8C7C82E4-A950-4821-861F-001E71E16674}">
      <dsp:nvSpPr>
        <dsp:cNvPr id="0" name=""/>
        <dsp:cNvSpPr/>
      </dsp:nvSpPr>
      <dsp:spPr>
        <a:xfrm>
          <a:off x="2215829" y="121908"/>
          <a:ext cx="985412" cy="98541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346E90-0A82-468F-9625-B39D8A4A3012}">
      <dsp:nvSpPr>
        <dsp:cNvPr id="0" name=""/>
        <dsp:cNvSpPr/>
      </dsp:nvSpPr>
      <dsp:spPr>
        <a:xfrm>
          <a:off x="2425834" y="331914"/>
          <a:ext cx="565400" cy="5654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251571-8393-4E07-8D9C-CE16DA1291CE}">
      <dsp:nvSpPr>
        <dsp:cNvPr id="0" name=""/>
        <dsp:cNvSpPr/>
      </dsp:nvSpPr>
      <dsp:spPr>
        <a:xfrm>
          <a:off x="1900820" y="1414252"/>
          <a:ext cx="1615429" cy="64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Analyse des revenus et dépenses</a:t>
          </a:r>
        </a:p>
      </dsp:txBody>
      <dsp:txXfrm>
        <a:off x="1900820" y="1414252"/>
        <a:ext cx="1615429" cy="646171"/>
      </dsp:txXfrm>
    </dsp:sp>
    <dsp:sp modelId="{072D022F-AE06-4BBC-9165-D7A713D6CC08}">
      <dsp:nvSpPr>
        <dsp:cNvPr id="0" name=""/>
        <dsp:cNvSpPr/>
      </dsp:nvSpPr>
      <dsp:spPr>
        <a:xfrm>
          <a:off x="4113958" y="121908"/>
          <a:ext cx="985412" cy="98541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1CA690-70AC-43B4-9992-020950348B0C}">
      <dsp:nvSpPr>
        <dsp:cNvPr id="0" name=""/>
        <dsp:cNvSpPr/>
      </dsp:nvSpPr>
      <dsp:spPr>
        <a:xfrm>
          <a:off x="4323964" y="331914"/>
          <a:ext cx="565400" cy="5654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197F68-54B3-4DD2-9E3D-AFF48E349A8B}">
      <dsp:nvSpPr>
        <dsp:cNvPr id="0" name=""/>
        <dsp:cNvSpPr/>
      </dsp:nvSpPr>
      <dsp:spPr>
        <a:xfrm>
          <a:off x="3798950" y="1414252"/>
          <a:ext cx="1615429" cy="64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Analyse budget des immobilisations </a:t>
          </a:r>
        </a:p>
      </dsp:txBody>
      <dsp:txXfrm>
        <a:off x="3798950" y="1414252"/>
        <a:ext cx="1615429" cy="646171"/>
      </dsp:txXfrm>
    </dsp:sp>
    <dsp:sp modelId="{DD0F00C6-4439-4827-9C15-6354BCDDF6FB}">
      <dsp:nvSpPr>
        <dsp:cNvPr id="0" name=""/>
        <dsp:cNvSpPr/>
      </dsp:nvSpPr>
      <dsp:spPr>
        <a:xfrm>
          <a:off x="6012088" y="121908"/>
          <a:ext cx="985412" cy="98541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31DAC1-B5DB-48E7-958A-31027FE812D0}">
      <dsp:nvSpPr>
        <dsp:cNvPr id="0" name=""/>
        <dsp:cNvSpPr/>
      </dsp:nvSpPr>
      <dsp:spPr>
        <a:xfrm>
          <a:off x="6222094" y="331914"/>
          <a:ext cx="565400" cy="5654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61603E-C480-4469-9BB7-0084D97C7B57}">
      <dsp:nvSpPr>
        <dsp:cNvPr id="0" name=""/>
        <dsp:cNvSpPr/>
      </dsp:nvSpPr>
      <dsp:spPr>
        <a:xfrm>
          <a:off x="5697079" y="1414252"/>
          <a:ext cx="1615429" cy="64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Endettement</a:t>
          </a:r>
        </a:p>
      </dsp:txBody>
      <dsp:txXfrm>
        <a:off x="5697079" y="1414252"/>
        <a:ext cx="1615429" cy="646171"/>
      </dsp:txXfrm>
    </dsp:sp>
    <dsp:sp modelId="{4ABBB9D2-76AC-46E9-B02D-591D2F4A9D94}">
      <dsp:nvSpPr>
        <dsp:cNvPr id="0" name=""/>
        <dsp:cNvSpPr/>
      </dsp:nvSpPr>
      <dsp:spPr>
        <a:xfrm>
          <a:off x="1266764" y="2464281"/>
          <a:ext cx="985412" cy="98541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973EA8-392D-4809-A87C-86BE21959EEF}">
      <dsp:nvSpPr>
        <dsp:cNvPr id="0" name=""/>
        <dsp:cNvSpPr/>
      </dsp:nvSpPr>
      <dsp:spPr>
        <a:xfrm>
          <a:off x="1476769" y="2674287"/>
          <a:ext cx="565400" cy="5654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7AE630-BA66-44C1-86F9-D42EFB9F2A47}">
      <dsp:nvSpPr>
        <dsp:cNvPr id="0" name=""/>
        <dsp:cNvSpPr/>
      </dsp:nvSpPr>
      <dsp:spPr>
        <a:xfrm>
          <a:off x="951755" y="3756625"/>
          <a:ext cx="1615429" cy="64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Surplus accumulés</a:t>
          </a:r>
        </a:p>
      </dsp:txBody>
      <dsp:txXfrm>
        <a:off x="951755" y="3756625"/>
        <a:ext cx="1615429" cy="646171"/>
      </dsp:txXfrm>
    </dsp:sp>
    <dsp:sp modelId="{365BEF99-9B40-4C9A-9A32-E5468933CC2B}">
      <dsp:nvSpPr>
        <dsp:cNvPr id="0" name=""/>
        <dsp:cNvSpPr/>
      </dsp:nvSpPr>
      <dsp:spPr>
        <a:xfrm>
          <a:off x="3164893" y="2464281"/>
          <a:ext cx="985412" cy="98541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102A9C-50FD-45B4-8C40-0107A7DA0661}">
      <dsp:nvSpPr>
        <dsp:cNvPr id="0" name=""/>
        <dsp:cNvSpPr/>
      </dsp:nvSpPr>
      <dsp:spPr>
        <a:xfrm>
          <a:off x="3374899" y="2674287"/>
          <a:ext cx="565400" cy="565400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249D33-AC6F-4A21-B967-14AD8947FE77}">
      <dsp:nvSpPr>
        <dsp:cNvPr id="0" name=""/>
        <dsp:cNvSpPr/>
      </dsp:nvSpPr>
      <dsp:spPr>
        <a:xfrm>
          <a:off x="2849885" y="3756625"/>
          <a:ext cx="1615429" cy="64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Ratios comparatifs</a:t>
          </a:r>
        </a:p>
      </dsp:txBody>
      <dsp:txXfrm>
        <a:off x="2849885" y="3756625"/>
        <a:ext cx="1615429" cy="646171"/>
      </dsp:txXfrm>
    </dsp:sp>
    <dsp:sp modelId="{0933706F-5BAF-405C-A011-D4B899A63DEA}">
      <dsp:nvSpPr>
        <dsp:cNvPr id="0" name=""/>
        <dsp:cNvSpPr/>
      </dsp:nvSpPr>
      <dsp:spPr>
        <a:xfrm>
          <a:off x="5063023" y="2464281"/>
          <a:ext cx="985412" cy="98541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DF47B4-67AC-4C2E-81EA-41C86A22A4C6}">
      <dsp:nvSpPr>
        <dsp:cNvPr id="0" name=""/>
        <dsp:cNvSpPr/>
      </dsp:nvSpPr>
      <dsp:spPr>
        <a:xfrm>
          <a:off x="5273029" y="2674287"/>
          <a:ext cx="565400" cy="565400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502AC8-FA61-4BA5-A1C8-EFB0B1D85190}">
      <dsp:nvSpPr>
        <dsp:cNvPr id="0" name=""/>
        <dsp:cNvSpPr/>
      </dsp:nvSpPr>
      <dsp:spPr>
        <a:xfrm>
          <a:off x="4748015" y="3756625"/>
          <a:ext cx="1615429" cy="64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Discussion et conclusion </a:t>
          </a:r>
        </a:p>
      </dsp:txBody>
      <dsp:txXfrm>
        <a:off x="4748015" y="3756625"/>
        <a:ext cx="1615429" cy="6461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425596-1C0B-4281-A05D-9867E39A7FFC}">
      <dsp:nvSpPr>
        <dsp:cNvPr id="0" name=""/>
        <dsp:cNvSpPr/>
      </dsp:nvSpPr>
      <dsp:spPr>
        <a:xfrm>
          <a:off x="3595863" y="1067469"/>
          <a:ext cx="60628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6285" y="45720"/>
              </a:lnTo>
            </a:path>
          </a:pathLst>
        </a:custGeom>
        <a:noFill/>
        <a:ln w="6350" cap="flat" cmpd="sng" algn="ctr">
          <a:solidFill>
            <a:schemeClr val="accent1">
              <a:shade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883084" y="1110002"/>
        <a:ext cx="31844" cy="6375"/>
      </dsp:txXfrm>
    </dsp:sp>
    <dsp:sp modelId="{ABAA7EE3-7FC9-4DA7-8B94-823DAA18338B}">
      <dsp:nvSpPr>
        <dsp:cNvPr id="0" name=""/>
        <dsp:cNvSpPr/>
      </dsp:nvSpPr>
      <dsp:spPr>
        <a:xfrm>
          <a:off x="311582" y="4643"/>
          <a:ext cx="3286080" cy="2217093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687" tIns="142427" rIns="135687" bIns="142427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Taux actuel à 0,59 $ = 0 $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Taux à 0,595 $ = 5 050 $ de plus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Taux à 0,60 $ = 10 100 $ de plus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Taux à 0, 61 $ = 20 200 $ de plus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Taux à 0,62 $  = 30 300 $ de plus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Actuellement, une affectation de             38 000 $ à même le surplus accumulé est prévue si pas d’augmentation du taux general.</a:t>
          </a:r>
          <a:endParaRPr lang="en-US" sz="1400" kern="1200" dirty="0"/>
        </a:p>
      </dsp:txBody>
      <dsp:txXfrm>
        <a:off x="311582" y="4643"/>
        <a:ext cx="3286080" cy="2217093"/>
      </dsp:txXfrm>
    </dsp:sp>
    <dsp:sp modelId="{0C1B85B1-D558-47F3-8CBE-A792E4E4CB96}">
      <dsp:nvSpPr>
        <dsp:cNvPr id="0" name=""/>
        <dsp:cNvSpPr/>
      </dsp:nvSpPr>
      <dsp:spPr>
        <a:xfrm>
          <a:off x="2183721" y="1942110"/>
          <a:ext cx="3435361" cy="884111"/>
        </a:xfrm>
        <a:custGeom>
          <a:avLst/>
          <a:gdLst/>
          <a:ahLst/>
          <a:cxnLst/>
          <a:rect l="0" t="0" r="0" b="0"/>
          <a:pathLst>
            <a:path>
              <a:moveTo>
                <a:pt x="3435361" y="0"/>
              </a:moveTo>
              <a:lnTo>
                <a:pt x="3435361" y="459155"/>
              </a:lnTo>
              <a:lnTo>
                <a:pt x="0" y="459155"/>
              </a:lnTo>
              <a:lnTo>
                <a:pt x="0" y="884111"/>
              </a:lnTo>
            </a:path>
          </a:pathLst>
        </a:custGeom>
        <a:noFill/>
        <a:ln w="6350" cap="flat" cmpd="sng" algn="ctr">
          <a:solidFill>
            <a:schemeClr val="accent1">
              <a:shade val="90000"/>
              <a:hueOff val="415426"/>
              <a:satOff val="-8871"/>
              <a:lumOff val="33109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812526" y="2380978"/>
        <a:ext cx="177752" cy="6375"/>
      </dsp:txXfrm>
    </dsp:sp>
    <dsp:sp modelId="{70970C30-4D10-4ED1-BD53-6A59E2F5B0D5}">
      <dsp:nvSpPr>
        <dsp:cNvPr id="0" name=""/>
        <dsp:cNvSpPr/>
      </dsp:nvSpPr>
      <dsp:spPr>
        <a:xfrm>
          <a:off x="4234549" y="282469"/>
          <a:ext cx="2769068" cy="1661440"/>
        </a:xfrm>
        <a:prstGeom prst="rect">
          <a:avLst/>
        </a:prstGeom>
        <a:solidFill>
          <a:schemeClr val="accent1">
            <a:shade val="50000"/>
            <a:hueOff val="268329"/>
            <a:satOff val="-6535"/>
            <a:lumOff val="285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687" tIns="142427" rIns="135687" bIns="142427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i="1" kern="1200" dirty="0"/>
            <a:t>Budget équilibré à       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i="1" kern="1200" dirty="0"/>
            <a:t> 1 297 287 $ comparativement à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i="1" kern="1200" dirty="0"/>
            <a:t>1 245 271 $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i="1" kern="1200" dirty="0"/>
            <a:t>donc hausse de 52 016 $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i="1" kern="1200" dirty="0"/>
            <a:t>(hausse de 4 %)</a:t>
          </a:r>
        </a:p>
      </dsp:txBody>
      <dsp:txXfrm>
        <a:off x="4234549" y="282469"/>
        <a:ext cx="2769068" cy="1661440"/>
      </dsp:txXfrm>
    </dsp:sp>
    <dsp:sp modelId="{561E9BBB-AA3A-4669-BC03-0DCE41A286B0}">
      <dsp:nvSpPr>
        <dsp:cNvPr id="0" name=""/>
        <dsp:cNvSpPr/>
      </dsp:nvSpPr>
      <dsp:spPr>
        <a:xfrm>
          <a:off x="311582" y="2858621"/>
          <a:ext cx="3744278" cy="1661440"/>
        </a:xfrm>
        <a:prstGeom prst="rect">
          <a:avLst/>
        </a:prstGeom>
        <a:solidFill>
          <a:schemeClr val="accent1">
            <a:shade val="50000"/>
            <a:hueOff val="268329"/>
            <a:satOff val="-6535"/>
            <a:lumOff val="285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687" tIns="142427" rIns="135687" bIns="142427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kern="1200"/>
            <a:t>Taux de base de la taxe foncière à 0,59 $ / 100 $ d’évaluation (identique à l’an passé). Le scénario de budget présenté est basé sur l’hypothèse qu’il n’y a pas de modifications des taux de taxation. Seule la taxe pour la police  passe de 0,0465 $/100$ à 0,0487$/100 $ d’évaluation (+ 4 500 $)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/>
        </a:p>
      </dsp:txBody>
      <dsp:txXfrm>
        <a:off x="311582" y="2858621"/>
        <a:ext cx="3744278" cy="16614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2FBB4B-D0C9-47D4-9878-CC20B4FBAD0A}">
      <dsp:nvSpPr>
        <dsp:cNvPr id="0" name=""/>
        <dsp:cNvSpPr/>
      </dsp:nvSpPr>
      <dsp:spPr>
        <a:xfrm>
          <a:off x="129541" y="360786"/>
          <a:ext cx="1335915" cy="133591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BF6933-5242-421D-B02D-4419B5DAB06B}">
      <dsp:nvSpPr>
        <dsp:cNvPr id="0" name=""/>
        <dsp:cNvSpPr/>
      </dsp:nvSpPr>
      <dsp:spPr>
        <a:xfrm>
          <a:off x="410083" y="641328"/>
          <a:ext cx="774830" cy="774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1AB454-FC3D-43AA-8314-7462FE630F9B}">
      <dsp:nvSpPr>
        <dsp:cNvPr id="0" name=""/>
        <dsp:cNvSpPr/>
      </dsp:nvSpPr>
      <dsp:spPr>
        <a:xfrm>
          <a:off x="1632395" y="360786"/>
          <a:ext cx="3387600" cy="13359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just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1" i="1" kern="1200" dirty="0"/>
            <a:t>Nouveau dépôt de rôle (impact global de 5 000 $ de plus). Le rôle imposable passe de 104 842 500 $ à 105 677 800 $, soit une augmentation globale net de 835 300 $. La population passe de 638 à 674 et ce décret date du 1</a:t>
          </a:r>
          <a:r>
            <a:rPr lang="fr-FR" sz="1200" b="1" i="1" kern="1200" baseline="30000" dirty="0"/>
            <a:t>er</a:t>
          </a:r>
          <a:r>
            <a:rPr lang="fr-FR" sz="1200" b="1" i="1" kern="1200" dirty="0"/>
            <a:t> juillet 2018. La hausse sera encore plus significative lors du prochain décret.</a:t>
          </a:r>
          <a:endParaRPr lang="en-US" sz="1200" kern="1200" dirty="0"/>
        </a:p>
      </dsp:txBody>
      <dsp:txXfrm>
        <a:off x="1632395" y="360786"/>
        <a:ext cx="3387600" cy="1335915"/>
      </dsp:txXfrm>
    </dsp:sp>
    <dsp:sp modelId="{E05C06DD-067F-4EBF-A439-03AEE3592627}">
      <dsp:nvSpPr>
        <dsp:cNvPr id="0" name=""/>
        <dsp:cNvSpPr/>
      </dsp:nvSpPr>
      <dsp:spPr>
        <a:xfrm>
          <a:off x="5568675" y="360786"/>
          <a:ext cx="1335915" cy="133591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EFFD5C-A521-4497-8E87-9DA9A976CB0A}">
      <dsp:nvSpPr>
        <dsp:cNvPr id="0" name=""/>
        <dsp:cNvSpPr/>
      </dsp:nvSpPr>
      <dsp:spPr>
        <a:xfrm>
          <a:off x="5849217" y="641328"/>
          <a:ext cx="774830" cy="774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35B8D4-412E-4C4C-B95E-61E2BFC7FCE8}">
      <dsp:nvSpPr>
        <dsp:cNvPr id="0" name=""/>
        <dsp:cNvSpPr/>
      </dsp:nvSpPr>
      <dsp:spPr>
        <a:xfrm>
          <a:off x="7144599" y="42951"/>
          <a:ext cx="3241458" cy="19715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just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1" i="1" kern="1200" dirty="0"/>
            <a:t>Mise-à-jour d’évaluation au total de 3 843 500 $ dont 20 maisons neuves portées au rôle                   (2 964 300 $- rue Du Refuge) et des ajouts pour des rénovations pour 879 200 $, ce qui équivaut à environ 40 000 $ de plus de revenus. Donc au total, 50 000 $ de plus de revenus de taxes qu’en 2019 dont 5 000 $ dû au nouveau rôle, 5 000 $ pour l’augmentation du taux du service de police,          30 000 $ dû à l’ajout de 20 nouvelles maisons et    10 000 $ pour des mises-à-jour d’évaluation.</a:t>
          </a:r>
          <a:endParaRPr lang="en-US" sz="1200" kern="1200" dirty="0"/>
        </a:p>
      </dsp:txBody>
      <dsp:txXfrm>
        <a:off x="7144599" y="42951"/>
        <a:ext cx="3241458" cy="1971583"/>
      </dsp:txXfrm>
    </dsp:sp>
    <dsp:sp modelId="{35B57F1B-DC2E-40C4-914A-65722FF60546}">
      <dsp:nvSpPr>
        <dsp:cNvPr id="0" name=""/>
        <dsp:cNvSpPr/>
      </dsp:nvSpPr>
      <dsp:spPr>
        <a:xfrm>
          <a:off x="129541" y="2863366"/>
          <a:ext cx="1335915" cy="133591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E9BAAE-47B3-495F-B04F-2796E0882317}">
      <dsp:nvSpPr>
        <dsp:cNvPr id="0" name=""/>
        <dsp:cNvSpPr/>
      </dsp:nvSpPr>
      <dsp:spPr>
        <a:xfrm>
          <a:off x="410083" y="3143909"/>
          <a:ext cx="774830" cy="77483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EFD0DB-BC6C-4B84-9DAE-F93A27CD184C}">
      <dsp:nvSpPr>
        <dsp:cNvPr id="0" name=""/>
        <dsp:cNvSpPr/>
      </dsp:nvSpPr>
      <dsp:spPr>
        <a:xfrm>
          <a:off x="1751724" y="2754262"/>
          <a:ext cx="3148942" cy="15541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just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1" kern="1200" dirty="0"/>
            <a:t>Affectation de surplus accumulés de 38 000 $ pour équilibrer le budget sans augmentation du taux de la taxe foncière alors qu’en 2019, un montant de 46 181 $ a été prévu mais ne sera pas nécessaire. Donc, si plus de revenus que ceux prévus, évidemment le 38 000 $ prévus au budget 2020 ne sera pas puisé à même le surplus accumulé. </a:t>
          </a:r>
          <a:endParaRPr lang="en-US" sz="1200" kern="1200" dirty="0"/>
        </a:p>
      </dsp:txBody>
      <dsp:txXfrm>
        <a:off x="1751724" y="2754262"/>
        <a:ext cx="3148942" cy="1554123"/>
      </dsp:txXfrm>
    </dsp:sp>
    <dsp:sp modelId="{CBA47336-F3C7-4853-949B-C5AC9C6F0834}">
      <dsp:nvSpPr>
        <dsp:cNvPr id="0" name=""/>
        <dsp:cNvSpPr/>
      </dsp:nvSpPr>
      <dsp:spPr>
        <a:xfrm>
          <a:off x="5449346" y="2863366"/>
          <a:ext cx="1335915" cy="133591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D929EA-B43A-4B72-B6DA-B14A402E3E3F}">
      <dsp:nvSpPr>
        <dsp:cNvPr id="0" name=""/>
        <dsp:cNvSpPr/>
      </dsp:nvSpPr>
      <dsp:spPr>
        <a:xfrm>
          <a:off x="5729888" y="3143909"/>
          <a:ext cx="774830" cy="77483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A4CF61-74E9-4273-8DB7-48E5FE30CD19}">
      <dsp:nvSpPr>
        <dsp:cNvPr id="0" name=""/>
        <dsp:cNvSpPr/>
      </dsp:nvSpPr>
      <dsp:spPr>
        <a:xfrm>
          <a:off x="7071528" y="2863366"/>
          <a:ext cx="3148942" cy="13359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kern="1200" dirty="0"/>
            <a:t>Quote-part MRC (légère baisse), Quote-part service de police + 4 600 $ (par rapport au budget 2019) donc hausse du taux pour équilibrer les coûts, hausse de la quote-part incendie de 15 000 $, passe de 114 0540 $ à 129 314 $.</a:t>
          </a:r>
          <a:endParaRPr lang="en-US" sz="1400" kern="1200" dirty="0"/>
        </a:p>
      </dsp:txBody>
      <dsp:txXfrm>
        <a:off x="7071528" y="2863366"/>
        <a:ext cx="3148942" cy="13359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DA3A92-AEA7-4A34-B872-E081A627F7EC}">
      <dsp:nvSpPr>
        <dsp:cNvPr id="0" name=""/>
        <dsp:cNvSpPr/>
      </dsp:nvSpPr>
      <dsp:spPr>
        <a:xfrm>
          <a:off x="-748" y="10887"/>
          <a:ext cx="6513603" cy="16944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636DC2-3502-49E2-ACB9-1CD48BF47FA5}">
      <dsp:nvSpPr>
        <dsp:cNvPr id="0" name=""/>
        <dsp:cNvSpPr/>
      </dsp:nvSpPr>
      <dsp:spPr>
        <a:xfrm>
          <a:off x="511819" y="392136"/>
          <a:ext cx="933765" cy="93194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8F7654-16ED-420D-8486-2DB2FF75CC39}">
      <dsp:nvSpPr>
        <dsp:cNvPr id="0" name=""/>
        <dsp:cNvSpPr/>
      </dsp:nvSpPr>
      <dsp:spPr>
        <a:xfrm>
          <a:off x="1825277" y="10887"/>
          <a:ext cx="4689075" cy="1696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504" tIns="179504" rIns="179504" bIns="179504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400" kern="1200" dirty="0"/>
            <a:t>Emprunt de 400 000 $ sur 15 ans prévu pour le projet de parc et de bâtiment multifonctionnel et emprunt pour le projet des cellules de bio-rétention de 159 000 $, donc au total 55 000 $ de frais de financement de prévu au chapitre des dépenses. Par contre, c’est         23 000 $ de plus qu’au budget 2019 car le financement des cellules de bio-rétention n’a pas été fait en 2019 mais il avait été prévu.</a:t>
          </a:r>
          <a:endParaRPr lang="en-US" sz="1400" kern="1200" dirty="0"/>
        </a:p>
      </dsp:txBody>
      <dsp:txXfrm>
        <a:off x="1825277" y="10887"/>
        <a:ext cx="4689075" cy="1696097"/>
      </dsp:txXfrm>
    </dsp:sp>
    <dsp:sp modelId="{40382AF2-2E87-4985-8258-E7A0A3EE9881}">
      <dsp:nvSpPr>
        <dsp:cNvPr id="0" name=""/>
        <dsp:cNvSpPr/>
      </dsp:nvSpPr>
      <dsp:spPr>
        <a:xfrm>
          <a:off x="-748" y="2094664"/>
          <a:ext cx="6513603" cy="16944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96A85B-EBDD-43EF-BB1F-941DD03D5BBF}">
      <dsp:nvSpPr>
        <dsp:cNvPr id="0" name=""/>
        <dsp:cNvSpPr/>
      </dsp:nvSpPr>
      <dsp:spPr>
        <a:xfrm>
          <a:off x="511819" y="2475913"/>
          <a:ext cx="933765" cy="93194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4BE026-64F1-458C-905D-78198D3069B5}">
      <dsp:nvSpPr>
        <dsp:cNvPr id="0" name=""/>
        <dsp:cNvSpPr/>
      </dsp:nvSpPr>
      <dsp:spPr>
        <a:xfrm>
          <a:off x="1958153" y="2094664"/>
          <a:ext cx="4423322" cy="1696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504" tIns="179504" rIns="179504" bIns="179504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400" kern="1200"/>
            <a:t>Remplacement du camion de déneigement prévu pour janvier 2021 donc préparation des soumissions en 2020 mais achat/location pour 2021 donc impact budget 2021.</a:t>
          </a:r>
          <a:endParaRPr lang="en-US" sz="1400" kern="1200"/>
        </a:p>
      </dsp:txBody>
      <dsp:txXfrm>
        <a:off x="1958153" y="2094664"/>
        <a:ext cx="4423322" cy="1696097"/>
      </dsp:txXfrm>
    </dsp:sp>
    <dsp:sp modelId="{793E15F7-E396-4AA3-90AE-EA0E29A5BCF2}">
      <dsp:nvSpPr>
        <dsp:cNvPr id="0" name=""/>
        <dsp:cNvSpPr/>
      </dsp:nvSpPr>
      <dsp:spPr>
        <a:xfrm>
          <a:off x="-748" y="4178441"/>
          <a:ext cx="6513603" cy="16944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D92C95-F46C-485C-81F2-6BB34CF89DD3}">
      <dsp:nvSpPr>
        <dsp:cNvPr id="0" name=""/>
        <dsp:cNvSpPr/>
      </dsp:nvSpPr>
      <dsp:spPr>
        <a:xfrm>
          <a:off x="511819" y="4559690"/>
          <a:ext cx="933765" cy="93194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518F4F-F0A6-4DA6-91FC-139AC4989059}">
      <dsp:nvSpPr>
        <dsp:cNvPr id="0" name=""/>
        <dsp:cNvSpPr/>
      </dsp:nvSpPr>
      <dsp:spPr>
        <a:xfrm>
          <a:off x="1958153" y="4178441"/>
          <a:ext cx="4423322" cy="1696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504" tIns="179504" rIns="179504" bIns="179504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400" kern="1200"/>
            <a:t>Location ou achat d’un camion en remplacement du Dakota en 2020 qui sera pris à même le fond de roulement donc remboursement sur 5 ans à partir de 2021 seulement.</a:t>
          </a:r>
          <a:endParaRPr lang="en-US" sz="1400" kern="1200"/>
        </a:p>
      </dsp:txBody>
      <dsp:txXfrm>
        <a:off x="1958153" y="4178441"/>
        <a:ext cx="4423322" cy="169609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5D8D0C-B9D0-48CC-A5DE-F1B96DFF7B59}">
      <dsp:nvSpPr>
        <dsp:cNvPr id="0" name=""/>
        <dsp:cNvSpPr/>
      </dsp:nvSpPr>
      <dsp:spPr>
        <a:xfrm>
          <a:off x="1840114" y="182720"/>
          <a:ext cx="738017" cy="73801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154D48-7A03-4EBB-90ED-A3A9710BA2BE}">
      <dsp:nvSpPr>
        <dsp:cNvPr id="0" name=""/>
        <dsp:cNvSpPr/>
      </dsp:nvSpPr>
      <dsp:spPr>
        <a:xfrm>
          <a:off x="1389103" y="1022858"/>
          <a:ext cx="1640039" cy="3145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just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Comme le rôle d’évaluation a augmenté considérablement en 2020 même si en général les dépenses augmentent légèrement, les taux ont été maintenus au même taux qu’en 2019 à part la taxe pour les services de police qui augmente de .0022 $/100 $ d’évaluation donc impact de  5,50 $ sur le compte de taxe pour une maison de 250 000 $.</a:t>
          </a:r>
          <a:endParaRPr lang="en-US" sz="1200" kern="1200" dirty="0"/>
        </a:p>
      </dsp:txBody>
      <dsp:txXfrm>
        <a:off x="1389103" y="1022858"/>
        <a:ext cx="1640039" cy="3145759"/>
      </dsp:txXfrm>
    </dsp:sp>
    <dsp:sp modelId="{3F24FB8F-8C9A-47E0-B129-C29B6B5B2C8D}">
      <dsp:nvSpPr>
        <dsp:cNvPr id="0" name=""/>
        <dsp:cNvSpPr/>
      </dsp:nvSpPr>
      <dsp:spPr>
        <a:xfrm>
          <a:off x="3767160" y="197578"/>
          <a:ext cx="738017" cy="73801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4D0277-14CB-483A-9447-AA7E3A5E7687}">
      <dsp:nvSpPr>
        <dsp:cNvPr id="0" name=""/>
        <dsp:cNvSpPr/>
      </dsp:nvSpPr>
      <dsp:spPr>
        <a:xfrm>
          <a:off x="3316149" y="1067432"/>
          <a:ext cx="1640039" cy="30863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just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Affectation du surplus accumulé non-affecté au 31-12-2019 au montant de 38 000 $ pour permettre d’équilibrer le budget et ne pas augmenter le taux de taxe en 2020. </a:t>
          </a:r>
          <a:endParaRPr lang="en-US" sz="1200" kern="1200" dirty="0"/>
        </a:p>
      </dsp:txBody>
      <dsp:txXfrm>
        <a:off x="3316149" y="1067432"/>
        <a:ext cx="1640039" cy="3086326"/>
      </dsp:txXfrm>
    </dsp:sp>
    <dsp:sp modelId="{CFDBE492-D05A-4F2C-AE20-19BB9FC417F5}">
      <dsp:nvSpPr>
        <dsp:cNvPr id="0" name=""/>
        <dsp:cNvSpPr/>
      </dsp:nvSpPr>
      <dsp:spPr>
        <a:xfrm>
          <a:off x="5694206" y="177891"/>
          <a:ext cx="738017" cy="73801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A2DF37-A66B-4272-9960-E45A624601DB}">
      <dsp:nvSpPr>
        <dsp:cNvPr id="0" name=""/>
        <dsp:cNvSpPr/>
      </dsp:nvSpPr>
      <dsp:spPr>
        <a:xfrm>
          <a:off x="5243195" y="1008371"/>
          <a:ext cx="1640039" cy="3165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just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/>
            <a:t>Salaire</a:t>
          </a:r>
          <a:r>
            <a:rPr lang="en-US" sz="1200" kern="1200" dirty="0"/>
            <a:t> </a:t>
          </a:r>
          <a:r>
            <a:rPr lang="en-US" sz="1200" kern="1200" dirty="0" err="1"/>
            <a:t>indexé</a:t>
          </a:r>
          <a:r>
            <a:rPr lang="en-US" sz="1200" kern="1200" dirty="0"/>
            <a:t> à 2% </a:t>
          </a:r>
          <a:r>
            <a:rPr lang="en-US" sz="1200" kern="1200" dirty="0" err="1"/>
            <a:t>en</a:t>
          </a:r>
          <a:r>
            <a:rPr lang="en-US" sz="1200" kern="1200" dirty="0"/>
            <a:t> function du </a:t>
          </a:r>
          <a:r>
            <a:rPr lang="en-US" sz="1200" kern="1200" dirty="0" err="1"/>
            <a:t>contrat</a:t>
          </a:r>
          <a:r>
            <a:rPr lang="en-US" sz="1200" kern="1200" dirty="0"/>
            <a:t> de travail, </a:t>
          </a:r>
          <a:r>
            <a:rPr lang="en-US" sz="1200" kern="1200" dirty="0" err="1"/>
            <a:t>soit</a:t>
          </a:r>
          <a:r>
            <a:rPr lang="en-US" sz="1200" kern="1200" dirty="0"/>
            <a:t> le plus bas entre </a:t>
          </a:r>
          <a:r>
            <a:rPr lang="en-US" sz="1200" kern="1200" dirty="0" err="1"/>
            <a:t>l’inflation</a:t>
          </a:r>
          <a:r>
            <a:rPr lang="en-US" sz="1200" kern="1200" dirty="0"/>
            <a:t> (</a:t>
          </a:r>
          <a:r>
            <a:rPr lang="en-US" sz="1200" kern="1200" dirty="0" err="1"/>
            <a:t>octobre</a:t>
          </a:r>
          <a:r>
            <a:rPr lang="en-US" sz="1200" kern="1200" dirty="0"/>
            <a:t> 2019= 2.3 %) et 2 %. </a:t>
          </a:r>
          <a:r>
            <a:rPr lang="en-US" sz="1200" kern="1200" dirty="0" err="1"/>
            <a:t>Donc</a:t>
          </a:r>
          <a:r>
            <a:rPr lang="en-US" sz="1200" kern="1200" dirty="0"/>
            <a:t> impact global + 6 244 $ </a:t>
          </a:r>
          <a:r>
            <a:rPr lang="en-US" sz="1200" kern="1200" dirty="0" err="1"/>
            <a:t>incluant</a:t>
          </a:r>
          <a:r>
            <a:rPr lang="en-US" sz="1200" kern="1200" dirty="0"/>
            <a:t> le </a:t>
          </a:r>
          <a:r>
            <a:rPr lang="en-US" sz="1200" kern="1200" dirty="0" err="1"/>
            <a:t>conseil</a:t>
          </a:r>
          <a:r>
            <a:rPr lang="en-US" sz="1200" kern="1200" dirty="0"/>
            <a:t> et les </a:t>
          </a:r>
          <a:r>
            <a:rPr lang="en-US" sz="1200" kern="1200" dirty="0" err="1"/>
            <a:t>employés</a:t>
          </a:r>
          <a:r>
            <a:rPr lang="en-US" sz="1200" kern="1200" dirty="0"/>
            <a:t> </a:t>
          </a:r>
          <a:r>
            <a:rPr lang="en-US" sz="1200" kern="1200" dirty="0" err="1"/>
            <a:t>ainsi</a:t>
          </a:r>
          <a:r>
            <a:rPr lang="en-US" sz="1200" kern="1200" dirty="0"/>
            <a:t> que les </a:t>
          </a:r>
          <a:r>
            <a:rPr lang="en-US" sz="1200" kern="1200" dirty="0" err="1"/>
            <a:t>avantages</a:t>
          </a:r>
          <a:r>
            <a:rPr lang="en-US" sz="1200" kern="1200" dirty="0"/>
            <a:t> </a:t>
          </a:r>
          <a:r>
            <a:rPr lang="en-US" sz="1200" kern="1200" dirty="0" err="1"/>
            <a:t>sociaux</a:t>
          </a:r>
          <a:r>
            <a:rPr lang="en-US" sz="1200" kern="1200" dirty="0"/>
            <a:t>.</a:t>
          </a:r>
        </a:p>
      </dsp:txBody>
      <dsp:txXfrm>
        <a:off x="5243195" y="1008371"/>
        <a:ext cx="1640039" cy="3165075"/>
      </dsp:txXfrm>
    </dsp:sp>
    <dsp:sp modelId="{60907A18-48F5-4F8B-996F-22D58E58203E}">
      <dsp:nvSpPr>
        <dsp:cNvPr id="0" name=""/>
        <dsp:cNvSpPr/>
      </dsp:nvSpPr>
      <dsp:spPr>
        <a:xfrm>
          <a:off x="7779360" y="172691"/>
          <a:ext cx="738017" cy="73801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A3AC67-E360-4A26-B56D-B83184760038}">
      <dsp:nvSpPr>
        <dsp:cNvPr id="0" name=""/>
        <dsp:cNvSpPr/>
      </dsp:nvSpPr>
      <dsp:spPr>
        <a:xfrm>
          <a:off x="7170241" y="992770"/>
          <a:ext cx="1956254" cy="3185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just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Le budget pour le </a:t>
          </a:r>
          <a:r>
            <a:rPr lang="en-US" sz="1200" kern="1200" dirty="0" err="1"/>
            <a:t>remboursement</a:t>
          </a:r>
          <a:r>
            <a:rPr lang="en-US" sz="1200" kern="1200" dirty="0"/>
            <a:t> des abonnements à E47 a </a:t>
          </a:r>
          <a:r>
            <a:rPr lang="en-US" sz="1200" kern="1200" dirty="0" err="1"/>
            <a:t>été</a:t>
          </a:r>
          <a:r>
            <a:rPr lang="en-US" sz="1200" kern="1200" dirty="0"/>
            <a:t> </a:t>
          </a:r>
          <a:r>
            <a:rPr lang="en-US" sz="1200" kern="1200" dirty="0" err="1"/>
            <a:t>enlevé</a:t>
          </a:r>
          <a:r>
            <a:rPr lang="en-US" sz="1200" kern="1200" dirty="0"/>
            <a:t>  </a:t>
          </a:r>
          <a:r>
            <a:rPr lang="en-US" sz="1200" kern="1200" dirty="0" err="1"/>
            <a:t>en</a:t>
          </a:r>
          <a:r>
            <a:rPr lang="en-US" sz="1200" kern="1200" dirty="0"/>
            <a:t> 2020 pour </a:t>
          </a:r>
          <a:r>
            <a:rPr lang="en-US" sz="1200" kern="1200" dirty="0" err="1"/>
            <a:t>être</a:t>
          </a:r>
          <a:r>
            <a:rPr lang="en-US" sz="1200" kern="1200" dirty="0"/>
            <a:t> </a:t>
          </a:r>
          <a:r>
            <a:rPr lang="en-US" sz="1200" kern="1200" dirty="0" err="1"/>
            <a:t>remplacer</a:t>
          </a:r>
          <a:r>
            <a:rPr lang="en-US" sz="1200" kern="1200" dirty="0"/>
            <a:t> par un </a:t>
          </a:r>
          <a:r>
            <a:rPr lang="en-US" sz="1200" kern="1200" dirty="0" err="1"/>
            <a:t>montant</a:t>
          </a:r>
          <a:r>
            <a:rPr lang="en-US" sz="1200" kern="1200" dirty="0"/>
            <a:t> de 10 000 $ pour </a:t>
          </a:r>
          <a:r>
            <a:rPr lang="en-US" sz="1200" kern="1200" dirty="0" err="1"/>
            <a:t>une</a:t>
          </a:r>
          <a:r>
            <a:rPr lang="en-US" sz="1200" kern="1200" dirty="0"/>
            <a:t> subvention </a:t>
          </a:r>
          <a:r>
            <a:rPr lang="en-US" sz="1200" kern="1200" dirty="0" err="1"/>
            <a:t>versée</a:t>
          </a:r>
          <a:r>
            <a:rPr lang="en-US" sz="1200" kern="1200" dirty="0"/>
            <a:t> sur 5 </a:t>
          </a:r>
          <a:r>
            <a:rPr lang="en-US" sz="1200" kern="1200" dirty="0" err="1"/>
            <a:t>ans</a:t>
          </a:r>
          <a:r>
            <a:rPr lang="en-US" sz="1200" kern="1200" dirty="0"/>
            <a:t> pour le </a:t>
          </a:r>
          <a:r>
            <a:rPr lang="en-US" sz="1200" kern="1200" dirty="0" err="1"/>
            <a:t>vélo</a:t>
          </a:r>
          <a:r>
            <a:rPr lang="en-US" sz="1200" kern="1200" dirty="0"/>
            <a:t> parc. Le </a:t>
          </a:r>
          <a:r>
            <a:rPr lang="en-US" sz="1200" kern="1200" dirty="0" err="1"/>
            <a:t>montant</a:t>
          </a:r>
          <a:r>
            <a:rPr lang="en-US" sz="1200" kern="1200" dirty="0"/>
            <a:t> de 50 000 $ </a:t>
          </a:r>
          <a:r>
            <a:rPr lang="en-US" sz="1200" kern="1200" dirty="0" err="1"/>
            <a:t>pourrait</a:t>
          </a:r>
          <a:r>
            <a:rPr lang="en-US" sz="1200" kern="1200" dirty="0"/>
            <a:t> </a:t>
          </a:r>
          <a:r>
            <a:rPr lang="en-US" sz="1200" kern="1200" dirty="0" err="1"/>
            <a:t>être</a:t>
          </a:r>
          <a:r>
            <a:rPr lang="en-US" sz="1200" kern="1200" dirty="0"/>
            <a:t> </a:t>
          </a:r>
          <a:r>
            <a:rPr lang="en-US" sz="1200" kern="1200" dirty="0" err="1"/>
            <a:t>prêter</a:t>
          </a:r>
          <a:r>
            <a:rPr lang="en-US" sz="1200" kern="1200" dirty="0"/>
            <a:t> par la MRC à E47 </a:t>
          </a:r>
          <a:r>
            <a:rPr lang="en-US" sz="1200" kern="1200" dirty="0" err="1"/>
            <a:t>pur</a:t>
          </a:r>
          <a:r>
            <a:rPr lang="en-US" sz="1200" kern="1200" dirty="0"/>
            <a:t> la </a:t>
          </a:r>
          <a:r>
            <a:rPr lang="en-US" sz="1200" kern="1200" dirty="0" err="1"/>
            <a:t>realisation</a:t>
          </a:r>
          <a:r>
            <a:rPr lang="en-US" sz="1200" kern="1200" dirty="0"/>
            <a:t> du </a:t>
          </a:r>
          <a:r>
            <a:rPr lang="en-US" sz="1200" kern="1200" dirty="0" err="1"/>
            <a:t>vélo</a:t>
          </a:r>
          <a:r>
            <a:rPr lang="en-US" sz="1200" kern="1200" dirty="0"/>
            <a:t> parc </a:t>
          </a:r>
          <a:r>
            <a:rPr lang="en-US" sz="1200" kern="1200" dirty="0" err="1"/>
            <a:t>en</a:t>
          </a:r>
          <a:r>
            <a:rPr lang="en-US" sz="1200" kern="1200" dirty="0"/>
            <a:t> 2020 et </a:t>
          </a:r>
          <a:r>
            <a:rPr lang="en-US" sz="1200" kern="1200" dirty="0" err="1"/>
            <a:t>être</a:t>
          </a:r>
          <a:r>
            <a:rPr lang="en-US" sz="1200" kern="1200" dirty="0"/>
            <a:t> </a:t>
          </a:r>
          <a:r>
            <a:rPr lang="en-US" sz="1200" kern="1200" dirty="0" err="1"/>
            <a:t>rembourser</a:t>
          </a:r>
          <a:r>
            <a:rPr lang="en-US" sz="1200" kern="1200" dirty="0"/>
            <a:t> sur 5 </a:t>
          </a:r>
          <a:r>
            <a:rPr lang="en-US" sz="1200" kern="1200" dirty="0" err="1"/>
            <a:t>ans</a:t>
          </a:r>
          <a:r>
            <a:rPr lang="en-US" sz="1200" kern="1200" dirty="0"/>
            <a:t> par E47 à la MRC. Les </a:t>
          </a:r>
          <a:r>
            <a:rPr lang="en-US" sz="1200" kern="1200" dirty="0" err="1"/>
            <a:t>intérêts</a:t>
          </a:r>
          <a:r>
            <a:rPr lang="en-US" sz="1200" kern="1200" dirty="0"/>
            <a:t> sur le prêt de 50 000 $ à E47 </a:t>
          </a:r>
          <a:r>
            <a:rPr lang="en-US" sz="1200" kern="1200" dirty="0" err="1"/>
            <a:t>seraient</a:t>
          </a:r>
          <a:r>
            <a:rPr lang="en-US" sz="1200" kern="1200" dirty="0"/>
            <a:t> payables par E47.</a:t>
          </a:r>
        </a:p>
      </dsp:txBody>
      <dsp:txXfrm>
        <a:off x="7170241" y="992770"/>
        <a:ext cx="1956254" cy="318587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41B4B7-DC9C-4CF1-9700-50343B5C18BA}">
      <dsp:nvSpPr>
        <dsp:cNvPr id="0" name=""/>
        <dsp:cNvSpPr/>
      </dsp:nvSpPr>
      <dsp:spPr>
        <a:xfrm rot="5400000">
          <a:off x="716527" y="1807365"/>
          <a:ext cx="2813338" cy="340115"/>
        </a:xfrm>
        <a:prstGeom prst="rect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A8AB63-C6FA-4CCB-9F00-2AF5A04A548D}">
      <dsp:nvSpPr>
        <dsp:cNvPr id="0" name=""/>
        <dsp:cNvSpPr/>
      </dsp:nvSpPr>
      <dsp:spPr>
        <a:xfrm>
          <a:off x="1356909" y="1837"/>
          <a:ext cx="3779056" cy="226743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/>
            <a:t>Aucun montant  n’est prévu pour payer des immobilisations à même le budget d’opération en 2020 donc même situation qu’en 2019.</a:t>
          </a:r>
          <a:endParaRPr lang="en-US" sz="1900" kern="1200"/>
        </a:p>
      </dsp:txBody>
      <dsp:txXfrm>
        <a:off x="1423320" y="68248"/>
        <a:ext cx="3646234" cy="2134611"/>
      </dsp:txXfrm>
    </dsp:sp>
    <dsp:sp modelId="{7A1C6AF5-ACEC-47B9-A2BD-A15351458160}">
      <dsp:nvSpPr>
        <dsp:cNvPr id="0" name=""/>
        <dsp:cNvSpPr/>
      </dsp:nvSpPr>
      <dsp:spPr>
        <a:xfrm>
          <a:off x="1356909" y="2836129"/>
          <a:ext cx="3779056" cy="226743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/>
            <a:t>Pour discussion:</a:t>
          </a:r>
          <a:endParaRPr lang="en-US" sz="19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500" kern="1200"/>
            <a:t>Demande de 50 000 $ à E47 pour financer le vélo-parc;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500" kern="1200" dirty="0"/>
            <a:t>Cueillette de vidange aux deux semaines pour les mois de juillet et août ainsi qu’une cueillette de compost de plus au début septembre (prévu au budget sans augmentation des tarifications);</a:t>
          </a:r>
          <a:endParaRPr lang="en-US" sz="1500" kern="1200" dirty="0"/>
        </a:p>
      </dsp:txBody>
      <dsp:txXfrm>
        <a:off x="1423320" y="2902540"/>
        <a:ext cx="3646234" cy="21346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626" cy="495181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15599" y="1"/>
            <a:ext cx="2918626" cy="495181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C62F7BB1-876F-4D84-AF30-0CE3BFD8BE26}" type="datetimeFigureOut">
              <a:rPr lang="fr-CA" smtClean="0"/>
              <a:t>2019-12-11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3488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3885" y="4748313"/>
            <a:ext cx="5387995" cy="3885137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1133"/>
            <a:ext cx="2918626" cy="495181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15599" y="9371133"/>
            <a:ext cx="2918626" cy="495181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B46702EE-171E-4839-8E4E-E795D35FB47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99469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934999-53E8-4E46-827C-51A17E8DCD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2FE35E3-1B90-4513-821E-8ECB703602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F5C123-5001-4175-AE32-37E4B7AF6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12/11/2019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D4D45E-6B1C-47D3-94C9-2FB5446E9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9ECBCF-4726-4474-A950-E275C997B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217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EB09BA-1FE4-4A86-9CE3-25F4CF6B3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CFBD311-6A1A-4CB6-AB9D-E4F755EE10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28A612-F205-4C42-8754-5899A4455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12/11/2019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CE89D24-BF56-4D64-A781-3B6E5B802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0E68CD-C8F8-41B9-8FFB-0ED990B72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51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C51EF9E-4811-45AF-A8AE-1A2C2052A3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3357350-5850-4DE7-BD06-B1E1340112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B63078-7F9A-455A-A9A0-765DC6582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12/11/2019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E4431D-992F-46AA-826A-0D8A7CC2F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DDE958-53E1-4A30-AD5B-90E21588D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087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4E907-AB6A-4C68-A28B-E4DF574AC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5FD58B-7634-4CEE-B8B3-A9C3E7227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C8BE8-FA9E-43BF-A056-2DB003C00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12/11/2019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5FD81E0-6BC8-4F2F-AA63-70A433275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269A09-CD51-426C-9C01-63BBA6056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8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1D5E68-65AE-4F20-BA90-F73E9BA9B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A2C4EA8-54AF-4801-BC2E-397C5A59F0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62F116-6619-49BA-898A-786915887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12/11/2019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B31CD3-6935-4373-A6A8-A832AE475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AEF70DD-A1B9-452C-862F-72F7E13A8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296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FD4A5C-968D-496A-996E-CF2D96250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EF27F3-CBDD-4B8D-AF8D-56E4506D5A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A4CF3F1-9B98-415E-A855-0516D2CD75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26111CD-92A8-40BC-AE14-0B69897BA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12/11/2019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AB7BBAF-B9AD-49B8-9B79-2AB142FC8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DE78D01-E23D-4CC4-8E93-FDD7AC716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505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C5E297-54CE-43F9-981A-8EF86E52C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7165E0-B747-45EB-8D24-F37BACE305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69B046E-4E67-4D7E-BB9E-CFE213E86E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4EAF5F5-7FB2-46E1-AA2C-26DA231606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22F68A6-42DF-4498-B55C-D605B3BE58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77D891D-FE2B-4889-82CA-3FB85E26A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12/11/2019</a:t>
            </a:fld>
            <a:endParaRPr lang="en-US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10A5F1D-E454-4C20-B7E6-9A9927053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99F474E-F7F0-4C01-A6B3-CE7F980D3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22501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8BFF62-3FDE-4F48-A4A4-42A2962B9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9FA129B-1C7D-41B2-8AF9-7DE72890E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12/11/2019</a:t>
            </a:fld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CC824F6-5A54-40A9-8F75-ADBF1C6F6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DF7FAC2-CCC8-46B7-B7C8-45066F6EE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493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E3C233E-104B-4414-AE10-20312DBE3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12/11/2019</a:t>
            </a:fld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9797359-2D7C-4C67-A798-24A77A087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29089E1-1AF7-4F17-AC07-F04787FCB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24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7BED57-A8AE-429D-B215-C4D7F1AE0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04CFC5-FA23-4D64-A0D1-1D48B9713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7135C7E-991B-46D4-9E2F-6D77A2B642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9D81827-957A-4D88-A64A-A2008CCFD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12/11/2019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C17FBAB-D5CD-4718-BF58-B6DD83323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A9B7838-0F84-411C-AF64-7014D2310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57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0487DC-6907-46A0-B142-AFFC7CD8F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EE7AA79-5127-45FE-BFC1-9B747A3099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DCDC644-4E68-4195-99C6-C26531C4C7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AE8EB05-DB4E-4C15-A067-D86EF776F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0DB6-F5C7-45FB-8CF3-31B45F9C2DAC}" type="datetimeFigureOut">
              <a:rPr lang="en-US" smtClean="0"/>
              <a:t>12/11/2019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814355-281F-4C6D-B21E-34EAEA0B0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3D66BE1-AA56-454C-94B0-FBCCA70FF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282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7A3F2F8-4B5C-48F7-ADEA-E628EE665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3989E7E-08E2-4260-89E5-E93E9D58EC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3315978-8E17-4192-9C93-5C4CFE67BC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12/11/2019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4A069A-368D-4B59-933A-1BEF0150DF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5B5B98-3C96-4C10-AB11-58E0045543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94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valeriebb/3006348550/" TargetMode="External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746628" y="1783959"/>
            <a:ext cx="4645250" cy="2889114"/>
          </a:xfrm>
        </p:spPr>
        <p:txBody>
          <a:bodyPr anchor="b">
            <a:normAutofit/>
          </a:bodyPr>
          <a:lstStyle/>
          <a:p>
            <a:pPr algn="l"/>
            <a:br>
              <a:rPr lang="fr-FR" sz="3800" b="1"/>
            </a:br>
            <a:r>
              <a:rPr lang="fr-FR" sz="3800" b="1"/>
              <a:t>Étude du budget 2020</a:t>
            </a:r>
            <a:br>
              <a:rPr lang="fr-FR" sz="3800" b="1"/>
            </a:br>
            <a:r>
              <a:rPr lang="fr-FR" sz="3800" b="1"/>
              <a:t>Ville de Lac-Delage</a:t>
            </a:r>
            <a:br>
              <a:rPr lang="fr-FR" sz="3800" b="1"/>
            </a:br>
            <a:endParaRPr lang="fr-CA" sz="3800" b="1" i="1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46627" y="4750893"/>
            <a:ext cx="4645250" cy="1147863"/>
          </a:xfrm>
        </p:spPr>
        <p:txBody>
          <a:bodyPr anchor="t">
            <a:normAutofit/>
          </a:bodyPr>
          <a:lstStyle/>
          <a:p>
            <a:pPr algn="l"/>
            <a:r>
              <a:rPr lang="fr-FR" sz="2000" b="1" i="1">
                <a:latin typeface="AngsanaUPC" panose="02020603050405020304" pitchFamily="18" charset="-34"/>
                <a:cs typeface="AngsanaUPC" panose="02020603050405020304" pitchFamily="18" charset="-34"/>
              </a:rPr>
              <a:t>Mardi 3 décembre 2019</a:t>
            </a:r>
            <a:br>
              <a:rPr lang="fr-FR" sz="2000" b="1" i="1"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fr-FR" sz="2000" b="1" i="1">
                <a:latin typeface="AngsanaUPC" panose="02020603050405020304" pitchFamily="18" charset="-34"/>
                <a:cs typeface="AngsanaUPC" panose="02020603050405020304" pitchFamily="18" charset="-34"/>
              </a:rPr>
              <a:t>Préparé par Josée Desmeules, B.A.A.</a:t>
            </a:r>
            <a:br>
              <a:rPr lang="fr-FR" sz="2000" b="1" i="1"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fr-FR" sz="2000" b="1" i="1">
                <a:latin typeface="AngsanaUPC" panose="02020603050405020304" pitchFamily="18" charset="-34"/>
                <a:cs typeface="AngsanaUPC" panose="02020603050405020304" pitchFamily="18" charset="-34"/>
              </a:rPr>
              <a:t>Directrice générale</a:t>
            </a:r>
            <a:endParaRPr lang="fr-CA" sz="20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 4" descr="Une image contenant extérieur, route, trottoir, scène&#10;&#10;Description générée automatiquement">
            <a:extLst>
              <a:ext uri="{FF2B5EF4-FFF2-40B4-BE49-F238E27FC236}">
                <a16:creationId xmlns:a16="http://schemas.microsoft.com/office/drawing/2014/main" id="{5A2D4610-B907-42A4-96EE-7DCCD9C929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507" r="10858" b="-1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893171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0FFFAC-39C1-4B41-8AF2-080361ADA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fr-FR" dirty="0"/>
              <a:t>Surplus accumulés</a:t>
            </a:r>
            <a:endParaRPr lang="fr-CA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08D09BC-ABFD-4DEA-A8DB-527096EE6D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/>
          </a:bodyPr>
          <a:lstStyle/>
          <a:p>
            <a:pPr algn="just"/>
            <a:r>
              <a:rPr lang="en-US" sz="1800" dirty="0"/>
              <a:t>Un </a:t>
            </a:r>
            <a:r>
              <a:rPr lang="en-US" sz="1800" dirty="0" err="1"/>
              <a:t>montant</a:t>
            </a:r>
            <a:r>
              <a:rPr lang="en-US" sz="1800" dirty="0"/>
              <a:t> de 317 527 $ a </a:t>
            </a:r>
            <a:r>
              <a:rPr lang="en-US" sz="1800" dirty="0" err="1"/>
              <a:t>été</a:t>
            </a:r>
            <a:r>
              <a:rPr lang="en-US" sz="1800" dirty="0"/>
              <a:t> </a:t>
            </a:r>
            <a:r>
              <a:rPr lang="en-US" sz="1800" dirty="0" err="1"/>
              <a:t>puisé</a:t>
            </a:r>
            <a:r>
              <a:rPr lang="en-US" sz="1800" dirty="0"/>
              <a:t> à </a:t>
            </a:r>
            <a:r>
              <a:rPr lang="en-US" sz="1800" dirty="0" err="1"/>
              <a:t>même</a:t>
            </a:r>
            <a:r>
              <a:rPr lang="en-US" sz="1800" dirty="0"/>
              <a:t> le surplus </a:t>
            </a:r>
            <a:r>
              <a:rPr lang="en-US" sz="1800" dirty="0" err="1"/>
              <a:t>accumulé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2019. Le but </a:t>
            </a:r>
            <a:r>
              <a:rPr lang="en-US" sz="1800" dirty="0" err="1"/>
              <a:t>étant</a:t>
            </a:r>
            <a:r>
              <a:rPr lang="en-US" sz="1800" dirty="0"/>
              <a:t> de limiter </a:t>
            </a:r>
            <a:r>
              <a:rPr lang="en-US" sz="1800" dirty="0" err="1"/>
              <a:t>l’endettement</a:t>
            </a:r>
            <a:r>
              <a:rPr lang="en-US" sz="1800" dirty="0"/>
              <a:t> le plus possible. De </a:t>
            </a:r>
            <a:r>
              <a:rPr lang="en-US" sz="1800" dirty="0" err="1"/>
              <a:t>ce</a:t>
            </a:r>
            <a:r>
              <a:rPr lang="en-US" sz="1800" dirty="0"/>
              <a:t> </a:t>
            </a:r>
            <a:r>
              <a:rPr lang="en-US" sz="1800" dirty="0" err="1"/>
              <a:t>montant</a:t>
            </a:r>
            <a:r>
              <a:rPr lang="en-US" sz="1800" dirty="0"/>
              <a:t>, un 100 000 $ a </a:t>
            </a:r>
            <a:r>
              <a:rPr lang="en-US" sz="1800" dirty="0" err="1"/>
              <a:t>servi</a:t>
            </a:r>
            <a:r>
              <a:rPr lang="en-US" sz="1800" dirty="0"/>
              <a:t> à </a:t>
            </a:r>
            <a:r>
              <a:rPr lang="en-US" sz="1800" dirty="0" err="1"/>
              <a:t>créer</a:t>
            </a:r>
            <a:r>
              <a:rPr lang="en-US" sz="1800" dirty="0"/>
              <a:t> un fond de </a:t>
            </a:r>
            <a:r>
              <a:rPr lang="en-US" sz="1800" dirty="0" err="1"/>
              <a:t>roulement</a:t>
            </a:r>
            <a:r>
              <a:rPr lang="en-US" sz="1800" dirty="0"/>
              <a:t>. De plus, </a:t>
            </a:r>
            <a:r>
              <a:rPr lang="en-US" sz="1800" dirty="0" err="1"/>
              <a:t>une</a:t>
            </a:r>
            <a:r>
              <a:rPr lang="en-US" sz="1800" dirty="0"/>
              <a:t> reserve de 52 000 $ pour </a:t>
            </a:r>
            <a:r>
              <a:rPr lang="en-US" sz="1800" dirty="0" err="1"/>
              <a:t>diminuer</a:t>
            </a:r>
            <a:r>
              <a:rPr lang="en-US" sz="1800" dirty="0"/>
              <a:t> les </a:t>
            </a:r>
            <a:r>
              <a:rPr lang="en-US" sz="1800" dirty="0" err="1"/>
              <a:t>coûts</a:t>
            </a:r>
            <a:r>
              <a:rPr lang="en-US" sz="1800" dirty="0"/>
              <a:t> </a:t>
            </a:r>
            <a:r>
              <a:rPr lang="en-US" sz="1800" dirty="0" err="1"/>
              <a:t>d’investissement</a:t>
            </a:r>
            <a:r>
              <a:rPr lang="en-US" sz="1800" dirty="0"/>
              <a:t> pour le parc </a:t>
            </a:r>
            <a:r>
              <a:rPr lang="en-US" sz="1800" dirty="0" err="1"/>
              <a:t>est</a:t>
            </a:r>
            <a:r>
              <a:rPr lang="en-US" sz="1800" dirty="0"/>
              <a:t> disponible. Le </a:t>
            </a:r>
            <a:r>
              <a:rPr lang="en-US" sz="1800" dirty="0" err="1"/>
              <a:t>résultat</a:t>
            </a:r>
            <a:r>
              <a:rPr lang="en-US" sz="1800" dirty="0"/>
              <a:t> de </a:t>
            </a:r>
            <a:r>
              <a:rPr lang="en-US" sz="1800" dirty="0" err="1"/>
              <a:t>l’année</a:t>
            </a:r>
            <a:r>
              <a:rPr lang="en-US" sz="1800" dirty="0"/>
              <a:t> 2019 </a:t>
            </a:r>
            <a:r>
              <a:rPr lang="en-US" sz="1800" dirty="0" err="1"/>
              <a:t>est</a:t>
            </a:r>
            <a:r>
              <a:rPr lang="en-US" sz="1800" dirty="0"/>
              <a:t> </a:t>
            </a:r>
            <a:r>
              <a:rPr lang="en-US" sz="1800" dirty="0" err="1"/>
              <a:t>estimé</a:t>
            </a:r>
            <a:r>
              <a:rPr lang="en-US" sz="1800" dirty="0"/>
              <a:t> à 25 762 $ et le surplus </a:t>
            </a:r>
            <a:r>
              <a:rPr lang="en-US" sz="1800" dirty="0" err="1"/>
              <a:t>accumulé</a:t>
            </a:r>
            <a:r>
              <a:rPr lang="en-US" sz="1800" dirty="0"/>
              <a:t> non </a:t>
            </a:r>
            <a:r>
              <a:rPr lang="en-US" sz="1800" dirty="0" err="1"/>
              <a:t>affecté</a:t>
            </a:r>
            <a:r>
              <a:rPr lang="en-US" sz="1800" dirty="0"/>
              <a:t> (</a:t>
            </a:r>
            <a:r>
              <a:rPr lang="en-US" sz="1800" dirty="0" err="1"/>
              <a:t>excluant</a:t>
            </a:r>
            <a:r>
              <a:rPr lang="en-US" sz="1800" dirty="0"/>
              <a:t> le fond de </a:t>
            </a:r>
            <a:r>
              <a:rPr lang="en-US" sz="1800" dirty="0" err="1"/>
              <a:t>roulement</a:t>
            </a:r>
            <a:r>
              <a:rPr lang="en-US" sz="1800" dirty="0"/>
              <a:t> et la reserve) </a:t>
            </a:r>
            <a:r>
              <a:rPr lang="en-US" sz="1800" dirty="0" err="1"/>
              <a:t>estimé</a:t>
            </a:r>
            <a:r>
              <a:rPr lang="en-US" sz="1800" dirty="0"/>
              <a:t> au 31-12-2019 </a:t>
            </a:r>
            <a:r>
              <a:rPr lang="en-US" sz="1800" dirty="0" err="1"/>
              <a:t>est</a:t>
            </a:r>
            <a:r>
              <a:rPr lang="en-US" sz="1800" dirty="0"/>
              <a:t> de 128 235 $.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ajoutant</a:t>
            </a:r>
            <a:r>
              <a:rPr lang="en-US" sz="1800" dirty="0"/>
              <a:t> la reserve et le fond de </a:t>
            </a:r>
            <a:r>
              <a:rPr lang="en-US" sz="1800" dirty="0" err="1"/>
              <a:t>roulement</a:t>
            </a:r>
            <a:r>
              <a:rPr lang="en-US" sz="1800" dirty="0"/>
              <a:t>, le surplus </a:t>
            </a:r>
            <a:r>
              <a:rPr lang="en-US" sz="1800" dirty="0" err="1"/>
              <a:t>accumulé</a:t>
            </a:r>
            <a:r>
              <a:rPr lang="en-US" sz="1800" dirty="0"/>
              <a:t> sera </a:t>
            </a:r>
            <a:r>
              <a:rPr lang="en-US" sz="1800" dirty="0" err="1"/>
              <a:t>près</a:t>
            </a:r>
            <a:r>
              <a:rPr lang="en-US" sz="1800" dirty="0"/>
              <a:t> de 300 000 $, et </a:t>
            </a:r>
            <a:r>
              <a:rPr lang="en-US" sz="1800" dirty="0" err="1"/>
              <a:t>ce</a:t>
            </a:r>
            <a:r>
              <a:rPr lang="en-US" sz="1800" dirty="0"/>
              <a:t> malgré le 60 000 $ </a:t>
            </a:r>
            <a:r>
              <a:rPr lang="en-US" sz="1800" dirty="0" err="1"/>
              <a:t>puisé</a:t>
            </a:r>
            <a:r>
              <a:rPr lang="en-US" sz="1800" dirty="0"/>
              <a:t> à </a:t>
            </a:r>
            <a:r>
              <a:rPr lang="en-US" sz="1800" dirty="0" err="1"/>
              <a:t>même</a:t>
            </a:r>
            <a:r>
              <a:rPr lang="en-US" sz="1800" dirty="0"/>
              <a:t> le surplus </a:t>
            </a:r>
            <a:r>
              <a:rPr lang="en-US" sz="1800" dirty="0" err="1"/>
              <a:t>accumulé</a:t>
            </a:r>
            <a:r>
              <a:rPr lang="en-US" sz="1800" dirty="0"/>
              <a:t> pour payer </a:t>
            </a:r>
            <a:r>
              <a:rPr lang="en-US" sz="1800" dirty="0" err="1"/>
              <a:t>l’excédent</a:t>
            </a:r>
            <a:r>
              <a:rPr lang="en-US" sz="1800" dirty="0"/>
              <a:t> des </a:t>
            </a:r>
            <a:r>
              <a:rPr lang="en-US" sz="1800" dirty="0" err="1"/>
              <a:t>coûts</a:t>
            </a:r>
            <a:r>
              <a:rPr lang="en-US" sz="1800" dirty="0"/>
              <a:t> pour le </a:t>
            </a:r>
            <a:r>
              <a:rPr lang="en-US" sz="1800" dirty="0" err="1"/>
              <a:t>projet</a:t>
            </a:r>
            <a:r>
              <a:rPr lang="en-US" sz="1800" dirty="0"/>
              <a:t> PIQM. Le </a:t>
            </a:r>
            <a:r>
              <a:rPr lang="en-US" sz="1800" dirty="0" err="1"/>
              <a:t>susplus</a:t>
            </a:r>
            <a:r>
              <a:rPr lang="en-US" sz="1800" dirty="0"/>
              <a:t> </a:t>
            </a:r>
            <a:r>
              <a:rPr lang="en-US" sz="1800" dirty="0" err="1"/>
              <a:t>accumulé</a:t>
            </a:r>
            <a:r>
              <a:rPr lang="en-US" sz="1800" dirty="0"/>
              <a:t> </a:t>
            </a:r>
            <a:r>
              <a:rPr lang="en-US" sz="1800" dirty="0" err="1"/>
              <a:t>représentera</a:t>
            </a:r>
            <a:r>
              <a:rPr lang="en-US" sz="1800" dirty="0"/>
              <a:t> environ 23 % des </a:t>
            </a:r>
            <a:r>
              <a:rPr lang="en-US" sz="1800" dirty="0" err="1"/>
              <a:t>dépenses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2019 , </a:t>
            </a:r>
            <a:r>
              <a:rPr lang="en-US" sz="1800" dirty="0" err="1"/>
              <a:t>ce</a:t>
            </a:r>
            <a:r>
              <a:rPr lang="en-US" sz="1800" dirty="0"/>
              <a:t> qui </a:t>
            </a:r>
            <a:r>
              <a:rPr lang="en-US" sz="1800" dirty="0" err="1"/>
              <a:t>est</a:t>
            </a:r>
            <a:r>
              <a:rPr lang="en-US" sz="1800" dirty="0"/>
              <a:t> </a:t>
            </a:r>
            <a:r>
              <a:rPr lang="en-US" sz="1800" dirty="0" err="1"/>
              <a:t>souhaitable</a:t>
            </a:r>
            <a:r>
              <a:rPr lang="en-US" sz="1800" dirty="0"/>
              <a:t>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que 3" descr="Tirelire">
            <a:extLst>
              <a:ext uri="{FF2B5EF4-FFF2-40B4-BE49-F238E27FC236}">
                <a16:creationId xmlns:a16="http://schemas.microsoft.com/office/drawing/2014/main" id="{1070A488-C528-4E55-91D7-BB26DCF337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764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D8D531D-5986-49E9-8030-0FBE0211D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fr-FR" dirty="0">
                <a:solidFill>
                  <a:schemeClr val="accent1"/>
                </a:solidFill>
              </a:rPr>
              <a:t>Taux de taxation et ratios comparatifs</a:t>
            </a:r>
            <a:endParaRPr lang="fr-CA" dirty="0">
              <a:solidFill>
                <a:schemeClr val="accent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058B4B-D78B-4CEB-9946-662C8DDA9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pPr algn="just"/>
            <a:r>
              <a:rPr lang="fr-FR" sz="2400" dirty="0"/>
              <a:t>Voir tableau comparatif des autres municipalités de la MRC, charge fiscale moyenne et taux global de taxation.</a:t>
            </a:r>
          </a:p>
          <a:p>
            <a:pPr marL="0" indent="0">
              <a:buNone/>
            </a:pPr>
            <a:endParaRPr lang="fr-CA" sz="2400" dirty="0"/>
          </a:p>
        </p:txBody>
      </p:sp>
    </p:spTree>
    <p:extLst>
      <p:ext uri="{BB962C8B-B14F-4D97-AF65-F5344CB8AC3E}">
        <p14:creationId xmlns:p14="http://schemas.microsoft.com/office/powerpoint/2010/main" val="2196785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alimentation&#10;&#10;Description générée automatiquement">
            <a:extLst>
              <a:ext uri="{FF2B5EF4-FFF2-40B4-BE49-F238E27FC236}">
                <a16:creationId xmlns:a16="http://schemas.microsoft.com/office/drawing/2014/main" id="{32219F5F-EF59-42D4-B9DD-8ECA3847D5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1993" b="11993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5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9798540-0BD1-4FCE-A005-CE7FAA977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200" b="1" dirty="0"/>
              <a:t>Merci ! </a:t>
            </a:r>
          </a:p>
        </p:txBody>
      </p:sp>
    </p:spTree>
    <p:extLst>
      <p:ext uri="{BB962C8B-B14F-4D97-AF65-F5344CB8AC3E}">
        <p14:creationId xmlns:p14="http://schemas.microsoft.com/office/powerpoint/2010/main" val="523374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057400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>
                <a:solidFill>
                  <a:srgbClr val="FFFFFF"/>
                </a:solidFill>
              </a:rPr>
              <a:t>Ordre du jour</a:t>
            </a:r>
          </a:p>
        </p:txBody>
      </p:sp>
      <p:graphicFrame>
        <p:nvGraphicFramePr>
          <p:cNvPr id="28" name="Espace réservé du contenu 2">
            <a:extLst>
              <a:ext uri="{FF2B5EF4-FFF2-40B4-BE49-F238E27FC236}">
                <a16:creationId xmlns:a16="http://schemas.microsoft.com/office/drawing/2014/main" id="{C0111137-0071-4060-B3DE-A4441E8F54C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01377803"/>
              </p:ext>
            </p:extLst>
          </p:nvPr>
        </p:nvGraphicFramePr>
        <p:xfrm>
          <a:off x="4038600" y="1166648"/>
          <a:ext cx="7315200" cy="4524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6895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3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057400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anchor="ctr">
            <a:normAutofit/>
          </a:bodyPr>
          <a:lstStyle/>
          <a:p>
            <a:pPr algn="ctr"/>
            <a:br>
              <a:rPr lang="fr-FR" sz="2600">
                <a:solidFill>
                  <a:srgbClr val="FFFFFF"/>
                </a:solidFill>
              </a:rPr>
            </a:br>
            <a:r>
              <a:rPr lang="fr-FR" sz="2600">
                <a:solidFill>
                  <a:srgbClr val="FFFFFF"/>
                </a:solidFill>
              </a:rPr>
              <a:t>Portrait rapide</a:t>
            </a:r>
            <a:br>
              <a:rPr lang="fr-FR" sz="2600">
                <a:solidFill>
                  <a:srgbClr val="FFFFFF"/>
                </a:solidFill>
              </a:rPr>
            </a:br>
            <a:endParaRPr lang="fr-CA" sz="2600">
              <a:solidFill>
                <a:srgbClr val="FFFFFF"/>
              </a:solidFill>
            </a:endParaRPr>
          </a:p>
        </p:txBody>
      </p:sp>
      <p:graphicFrame>
        <p:nvGraphicFramePr>
          <p:cNvPr id="14" name="Espace réservé du contenu 2">
            <a:extLst>
              <a:ext uri="{FF2B5EF4-FFF2-40B4-BE49-F238E27FC236}">
                <a16:creationId xmlns:a16="http://schemas.microsoft.com/office/drawing/2014/main" id="{80DCDF6C-B3DC-44F6-9E60-0DC040F0F2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1860328"/>
              </p:ext>
            </p:extLst>
          </p:nvPr>
        </p:nvGraphicFramePr>
        <p:xfrm>
          <a:off x="4038600" y="1166648"/>
          <a:ext cx="7315200" cy="4524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8812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FD1A17-4700-4F45-8DC6-DA31C6227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fr-CA"/>
              <a:t>Le budget 2020 en bref…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91394223-8821-4FA1-97FF-00EEEBEFC9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851957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6053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02DCFCE-D10E-4E48-B44F-ABB3D8CD3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fr-CA">
                <a:solidFill>
                  <a:srgbClr val="FFFFFF"/>
                </a:solidFill>
              </a:rPr>
              <a:t>Le budget 2020 en bref… (suite)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07CB1F84-56FC-488B-806D-E983DA2018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9027531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6137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br>
              <a:rPr lang="fr-FR" sz="2800"/>
            </a:br>
            <a:r>
              <a:rPr lang="fr-FR" sz="2800"/>
              <a:t>Le budget 2020 en bref…(suite)</a:t>
            </a:r>
            <a:br>
              <a:rPr lang="fr-FR" sz="2800"/>
            </a:br>
            <a:endParaRPr lang="fr-CA" sz="2800"/>
          </a:p>
        </p:txBody>
      </p:sp>
      <p:graphicFrame>
        <p:nvGraphicFramePr>
          <p:cNvPr id="37" name="Espace réservé du contenu 2">
            <a:extLst>
              <a:ext uri="{FF2B5EF4-FFF2-40B4-BE49-F238E27FC236}">
                <a16:creationId xmlns:a16="http://schemas.microsoft.com/office/drawing/2014/main" id="{E5BEF7D6-E0AD-4B1F-8376-DA13FF3ABF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743171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7862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>
            <a:normAutofit/>
          </a:bodyPr>
          <a:lstStyle/>
          <a:p>
            <a:br>
              <a:rPr lang="fr-FR" sz="4000" dirty="0">
                <a:solidFill>
                  <a:srgbClr val="FFFFFF"/>
                </a:solidFill>
              </a:rPr>
            </a:br>
            <a:r>
              <a:rPr lang="fr-FR" sz="4000" dirty="0">
                <a:solidFill>
                  <a:srgbClr val="FFFFFF"/>
                </a:solidFill>
              </a:rPr>
              <a:t>Budget 2020 en bref… (suite)</a:t>
            </a:r>
            <a:br>
              <a:rPr lang="fr-FR" sz="4000" dirty="0">
                <a:solidFill>
                  <a:srgbClr val="FFFFFF"/>
                </a:solidFill>
              </a:rPr>
            </a:br>
            <a:endParaRPr lang="fr-CA" sz="4000" dirty="0">
              <a:solidFill>
                <a:srgbClr val="FFFFFF"/>
              </a:solidFill>
            </a:endParaRPr>
          </a:p>
        </p:txBody>
      </p:sp>
      <p:graphicFrame>
        <p:nvGraphicFramePr>
          <p:cNvPr id="6" name="Espace réservé du contenu 2">
            <a:extLst>
              <a:ext uri="{FF2B5EF4-FFF2-40B4-BE49-F238E27FC236}">
                <a16:creationId xmlns:a16="http://schemas.microsoft.com/office/drawing/2014/main" id="{4804543E-0FBA-49D5-8848-1EF829AA2E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9363928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2452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481BC5AE-B585-4258-82C3-1DAF7DCAF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r>
              <a:rPr lang="fr-CA">
                <a:solidFill>
                  <a:srgbClr val="000000"/>
                </a:solidFill>
              </a:rPr>
              <a:t>Bilan des activités et évènements</a:t>
            </a:r>
          </a:p>
        </p:txBody>
      </p:sp>
      <p:sp>
        <p:nvSpPr>
          <p:cNvPr id="16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Famille avec deux enfants">
            <a:extLst>
              <a:ext uri="{FF2B5EF4-FFF2-40B4-BE49-F238E27FC236}">
                <a16:creationId xmlns:a16="http://schemas.microsoft.com/office/drawing/2014/main" id="{470463DB-36C5-4A75-9D8B-94BF252D75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450254" y="1629089"/>
            <a:ext cx="3620021" cy="3620021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5931F0-E282-423B-9FD3-3134B4E19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2118050"/>
            <a:ext cx="4977578" cy="4254758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endParaRPr lang="fr-FR" sz="1100" dirty="0">
              <a:solidFill>
                <a:srgbClr val="000000"/>
              </a:solidFill>
            </a:endParaRPr>
          </a:p>
          <a:p>
            <a:r>
              <a:rPr lang="fr-FR" sz="1600" dirty="0">
                <a:solidFill>
                  <a:srgbClr val="000000"/>
                </a:solidFill>
              </a:rPr>
              <a:t>Globalement, la ville investit près de 50 000 $ annuellement au chapitre des loisirs:</a:t>
            </a:r>
          </a:p>
          <a:p>
            <a:pPr marL="578358" lvl="1" indent="-285750"/>
            <a:r>
              <a:rPr lang="fr-FR" sz="1600" dirty="0">
                <a:solidFill>
                  <a:srgbClr val="000000"/>
                </a:solidFill>
              </a:rPr>
              <a:t>Entretien parc et patinoire;</a:t>
            </a:r>
          </a:p>
          <a:p>
            <a:pPr marL="578358" lvl="1" indent="-285750"/>
            <a:r>
              <a:rPr lang="fr-FR" sz="1600" dirty="0">
                <a:solidFill>
                  <a:srgbClr val="000000"/>
                </a:solidFill>
              </a:rPr>
              <a:t>Ententes de remboursement avec la SEPAQ et Marais du Nord;</a:t>
            </a:r>
          </a:p>
          <a:p>
            <a:pPr marL="578358" lvl="1" indent="-285750"/>
            <a:r>
              <a:rPr lang="fr-FR" sz="1600" dirty="0">
                <a:solidFill>
                  <a:srgbClr val="000000"/>
                </a:solidFill>
              </a:rPr>
              <a:t>Entretien espaces canots;</a:t>
            </a:r>
          </a:p>
          <a:p>
            <a:pPr marL="578358" lvl="1" indent="-285750"/>
            <a:r>
              <a:rPr lang="fr-FR" sz="1600" dirty="0">
                <a:solidFill>
                  <a:srgbClr val="000000"/>
                </a:solidFill>
              </a:rPr>
              <a:t>Remboursement surcharge loisirs autres municipalités;</a:t>
            </a:r>
          </a:p>
          <a:p>
            <a:pPr marL="578358" lvl="1" indent="-285750"/>
            <a:r>
              <a:rPr lang="fr-FR" sz="1600" dirty="0">
                <a:solidFill>
                  <a:srgbClr val="000000"/>
                </a:solidFill>
              </a:rPr>
              <a:t>Fête des Tuques;</a:t>
            </a:r>
          </a:p>
          <a:p>
            <a:pPr marL="578358" lvl="1" indent="-285750"/>
            <a:r>
              <a:rPr lang="fr-CA" sz="1600" dirty="0">
                <a:solidFill>
                  <a:srgbClr val="000000"/>
                </a:solidFill>
              </a:rPr>
              <a:t>Fête de Noël des enfants;</a:t>
            </a:r>
          </a:p>
          <a:p>
            <a:pPr marL="578358" lvl="1" indent="-285750"/>
            <a:r>
              <a:rPr lang="fr-CA" sz="1600" dirty="0">
                <a:solidFill>
                  <a:srgbClr val="000000"/>
                </a:solidFill>
              </a:rPr>
              <a:t>Concert Jazz;</a:t>
            </a:r>
          </a:p>
          <a:p>
            <a:pPr marL="578358" lvl="1" indent="-285750"/>
            <a:r>
              <a:rPr lang="fr-CA" sz="1600" dirty="0">
                <a:solidFill>
                  <a:srgbClr val="000000"/>
                </a:solidFill>
              </a:rPr>
              <a:t>Fête de la Saint-Jean;</a:t>
            </a:r>
          </a:p>
          <a:p>
            <a:pPr marL="578358" lvl="1" indent="-285750"/>
            <a:r>
              <a:rPr lang="fr-CA" sz="1600" dirty="0">
                <a:solidFill>
                  <a:srgbClr val="000000"/>
                </a:solidFill>
              </a:rPr>
              <a:t>Fête du 60</a:t>
            </a:r>
            <a:r>
              <a:rPr lang="fr-CA" sz="1600" baseline="30000" dirty="0">
                <a:solidFill>
                  <a:srgbClr val="000000"/>
                </a:solidFill>
              </a:rPr>
              <a:t>e</a:t>
            </a:r>
            <a:r>
              <a:rPr lang="fr-CA" sz="1600" dirty="0">
                <a:solidFill>
                  <a:srgbClr val="000000"/>
                </a:solidFill>
              </a:rPr>
              <a:t> (non récurent en 2020);</a:t>
            </a:r>
          </a:p>
          <a:p>
            <a:pPr marL="578358" lvl="1" indent="-285750"/>
            <a:r>
              <a:rPr lang="fr-CA" sz="1600" dirty="0">
                <a:solidFill>
                  <a:srgbClr val="000000"/>
                </a:solidFill>
              </a:rPr>
              <a:t>Fête des bénévoles;</a:t>
            </a:r>
          </a:p>
          <a:p>
            <a:pPr marL="578358" lvl="1" indent="-285750"/>
            <a:r>
              <a:rPr lang="fr-CA" sz="1600" dirty="0">
                <a:solidFill>
                  <a:srgbClr val="000000"/>
                </a:solidFill>
              </a:rPr>
              <a:t>Journée sécurité citoyenne;</a:t>
            </a:r>
          </a:p>
          <a:p>
            <a:pPr marL="578358" lvl="1" indent="-285750"/>
            <a:r>
              <a:rPr lang="fr-CA" sz="1600" dirty="0">
                <a:solidFill>
                  <a:srgbClr val="000000"/>
                </a:solidFill>
              </a:rPr>
              <a:t>Ruches, poulailler, etc. </a:t>
            </a:r>
          </a:p>
        </p:txBody>
      </p:sp>
    </p:spTree>
    <p:extLst>
      <p:ext uri="{BB962C8B-B14F-4D97-AF65-F5344CB8AC3E}">
        <p14:creationId xmlns:p14="http://schemas.microsoft.com/office/powerpoint/2010/main" val="3079523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ltGray"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fr-FR"/>
              <a:t>ENDETTEMENT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36429" y="1836683"/>
            <a:ext cx="6467867" cy="3892103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endParaRPr lang="fr-FR" sz="1300" dirty="0"/>
          </a:p>
          <a:p>
            <a:pPr marL="0" indent="0" algn="just">
              <a:buNone/>
            </a:pPr>
            <a:r>
              <a:rPr lang="fr-FR" sz="1500" dirty="0"/>
              <a:t>En 2019, le service de la dette (termes capital et intérêts) est de 13 % ( 8,81 % en 2018) sur le total des dépenses nettes alors que la moyenne des municipalités de notre classe de population et la MRC sont respectivement à 15 % et 17 %, la région administrative à 22 % et tout le Québec à 19 %.  En 2020, ce ratio passe à 17 % (selon le budget) en excluant la subvention de 105 000 $ payable par le Ministère pour le  remboursement de la partie de sa dette (soit 1 528 730 $ remboursé sur 20 ans). Donc, comparable avec les autres municipalités.</a:t>
            </a:r>
          </a:p>
          <a:p>
            <a:pPr marL="0" indent="0" algn="just">
              <a:buNone/>
            </a:pPr>
            <a:r>
              <a:rPr lang="fr-FR" sz="1500" dirty="0"/>
              <a:t>Pour ce qui est du ratio de l’endettement total net long terme par 100 $ de RFU, au 31 décembre 2018 ce ratio est de 2,89 $/100 $ d’évaluation, au 31 décembre 2019 le ratio est estimé à 2,58 $/100 $ d’évaluation dû à l’augmentation du rôle d’évaluation et aucune nouvelle dette en 2019 . Selon le profil financier 2019, la moyenne pour notre strate de population est de 1,17 $/100 $ de la RFU, 2,06 $ pour la MRC, 2,39 $ pour la région administrative et de 2,17 pour tout le Québec. L’endettement net à long terme au 31-12-2018 est de 2 817 283 $, au 31-12-2019 de 2 730 390 $ et l’estimation au 31-12-2020 de 3 192 240 $ incluant les nouveaux emprunt pour le parc et le bâtiment multifonctionnel ainsi que les cellules de bio-rétention. </a:t>
            </a:r>
          </a:p>
          <a:p>
            <a:endParaRPr lang="fr-FR" sz="1300" dirty="0"/>
          </a:p>
          <a:p>
            <a:pPr marL="0" indent="0">
              <a:buNone/>
            </a:pPr>
            <a:endParaRPr lang="fr-FR" sz="13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que 4" descr="Feu de signalisation">
            <a:extLst>
              <a:ext uri="{FF2B5EF4-FFF2-40B4-BE49-F238E27FC236}">
                <a16:creationId xmlns:a16="http://schemas.microsoft.com/office/drawing/2014/main" id="{AF9737AE-7A36-4F79-8C52-645BC13F7E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0376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1508</Words>
  <Application>Microsoft Office PowerPoint</Application>
  <PresentationFormat>Grand écran</PresentationFormat>
  <Paragraphs>66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AngsanaUPC</vt:lpstr>
      <vt:lpstr>Arial</vt:lpstr>
      <vt:lpstr>Calibri</vt:lpstr>
      <vt:lpstr>Calibri Light</vt:lpstr>
      <vt:lpstr>Thème Office</vt:lpstr>
      <vt:lpstr> Étude du budget 2020 Ville de Lac-Delage </vt:lpstr>
      <vt:lpstr>Ordre du jour</vt:lpstr>
      <vt:lpstr> Portrait rapide </vt:lpstr>
      <vt:lpstr>Le budget 2020 en bref…</vt:lpstr>
      <vt:lpstr>Le budget 2020 en bref… (suite)</vt:lpstr>
      <vt:lpstr> Le budget 2020 en bref…(suite) </vt:lpstr>
      <vt:lpstr> Budget 2020 en bref… (suite) </vt:lpstr>
      <vt:lpstr>Bilan des activités et évènements</vt:lpstr>
      <vt:lpstr>ENDETTEMENT</vt:lpstr>
      <vt:lpstr>Surplus accumulés</vt:lpstr>
      <vt:lpstr>Taux de taxation et ratios comparatifs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Étude du budget 2020 Ville de Lac-Delage</dc:title>
  <dc:creator>Directrice</dc:creator>
  <cp:lastModifiedBy>Directrice</cp:lastModifiedBy>
  <cp:revision>3</cp:revision>
  <cp:lastPrinted>2019-12-02T19:01:40Z</cp:lastPrinted>
  <dcterms:created xsi:type="dcterms:W3CDTF">2019-12-02T17:20:34Z</dcterms:created>
  <dcterms:modified xsi:type="dcterms:W3CDTF">2019-12-11T19:36:42Z</dcterms:modified>
</cp:coreProperties>
</file>